
<file path=[Content_Types].xml><?xml version="1.0" encoding="utf-8"?>
<Types xmlns="http://schemas.openxmlformats.org/package/2006/content-types">
  <Override PartName="/_rels/.rels" ContentType="application/vnd.openxmlformats-package.relationships+xml"/>
  <Override PartName="/ppt/notesSlides/notesSlide19.xml" ContentType="application/vnd.openxmlformats-officedocument.presentationml.notesSlide+xml"/>
  <Override PartName="/ppt/notesSlides/notesSlide56.xml" ContentType="application/vnd.openxmlformats-officedocument.presentationml.notesSlide+xml"/>
  <Override PartName="/ppt/notesSlides/notesSlide65.xml" ContentType="application/vnd.openxmlformats-officedocument.presentationml.notesSlide+xml"/>
  <Override PartName="/ppt/notesSlides/notesSlide36.xml" ContentType="application/vnd.openxmlformats-officedocument.presentationml.notesSlide+xml"/>
  <Override PartName="/ppt/notesSlides/notesSlide61.xml" ContentType="application/vnd.openxmlformats-officedocument.presentationml.notesSlide+xml"/>
  <Override PartName="/ppt/notesSlides/notesSlide57.xml" ContentType="application/vnd.openxmlformats-officedocument.presentationml.notesSlide+xml"/>
  <Override PartName="/ppt/notesSlides/notesSlide16.xml" ContentType="application/vnd.openxmlformats-officedocument.presentationml.notesSlide+xml"/>
  <Override PartName="/ppt/notesSlides/notesSlide66.xml" ContentType="application/vnd.openxmlformats-officedocument.presentationml.notesSlide+xml"/>
  <Override PartName="/ppt/notesSlides/notesSlide58.xml" ContentType="application/vnd.openxmlformats-officedocument.presentationml.notesSlide+xml"/>
  <Override PartName="/ppt/notesSlides/notesSlide54.xml" ContentType="application/vnd.openxmlformats-officedocument.presentationml.notesSlide+xml"/>
  <Override PartName="/ppt/notesSlides/notesSlide17.xml" ContentType="application/vnd.openxmlformats-officedocument.presentationml.notesSlide+xml"/>
  <Override PartName="/ppt/notesSlides/notesSlide50.xml" ContentType="application/vnd.openxmlformats-officedocument.presentationml.notesSlide+xml"/>
  <Override PartName="/ppt/notesSlides/notesSlide67.xml" ContentType="application/vnd.openxmlformats-officedocument.presentationml.notesSlide+xml"/>
  <Override PartName="/ppt/notesSlides/notesSlide98.xml" ContentType="application/vnd.openxmlformats-officedocument.presentationml.notesSlide+xml"/>
  <Override PartName="/ppt/notesSlides/notesSlide63.xml" ContentType="application/vnd.openxmlformats-officedocument.presentationml.notesSlide+xml"/>
  <Override PartName="/ppt/notesSlides/notesSlide18.xml" ContentType="application/vnd.openxmlformats-officedocument.presentationml.notesSlide+xml"/>
  <Override PartName="/ppt/notesSlides/notesSlide64.xml" ContentType="application/vnd.openxmlformats-officedocument.presentationml.notesSlide+xml"/>
  <Override PartName="/ppt/notesSlides/_rels/notesSlide16.xml.rels" ContentType="application/vnd.openxmlformats-package.relationships+xml"/>
  <Override PartName="/ppt/notesSlides/_rels/notesSlide67.xml.rels" ContentType="application/vnd.openxmlformats-package.relationships+xml"/>
  <Override PartName="/ppt/notesSlides/_rels/notesSlide36.xml.rels" ContentType="application/vnd.openxmlformats-package.relationships+xml"/>
  <Override PartName="/ppt/notesSlides/_rels/notesSlide66.xml.rels" ContentType="application/vnd.openxmlformats-package.relationships+xml"/>
  <Override PartName="/ppt/notesSlides/_rels/notesSlide50.xml.rels" ContentType="application/vnd.openxmlformats-package.relationships+xml"/>
  <Override PartName="/ppt/notesSlides/_rels/notesSlide65.xml.rels" ContentType="application/vnd.openxmlformats-package.relationships+xml"/>
  <Override PartName="/ppt/notesSlides/_rels/notesSlide64.xml.rels" ContentType="application/vnd.openxmlformats-package.relationships+xml"/>
  <Override PartName="/ppt/notesSlides/_rels/notesSlide58.xml.rels" ContentType="application/vnd.openxmlformats-package.relationships+xml"/>
  <Override PartName="/ppt/notesSlides/_rels/notesSlide63.xml.rels" ContentType="application/vnd.openxmlformats-package.relationships+xml"/>
  <Override PartName="/ppt/notesSlides/_rels/notesSlide98.xml.rels" ContentType="application/vnd.openxmlformats-package.relationships+xml"/>
  <Override PartName="/ppt/notesSlides/_rels/notesSlide57.xml.rels" ContentType="application/vnd.openxmlformats-package.relationships+xml"/>
  <Override PartName="/ppt/notesSlides/_rels/notesSlide56.xml.rels" ContentType="application/vnd.openxmlformats-package.relationships+xml"/>
  <Override PartName="/ppt/notesSlides/_rels/notesSlide61.xml.rels" ContentType="application/vnd.openxmlformats-package.relationships+xml"/>
  <Override PartName="/ppt/notesSlides/_rels/notesSlide19.xml.rels" ContentType="application/vnd.openxmlformats-package.relationships+xml"/>
  <Override PartName="/ppt/notesSlides/_rels/notesSlide60.xml.rels" ContentType="application/vnd.openxmlformats-package.relationships+xml"/>
  <Override PartName="/ppt/notesSlides/_rels/notesSlide18.xml.rels" ContentType="application/vnd.openxmlformats-package.relationships+xml"/>
  <Override PartName="/ppt/notesSlides/_rels/notesSlide54.xml.rels" ContentType="application/vnd.openxmlformats-package.relationships+xml"/>
  <Override PartName="/ppt/notesSlides/_rels/notesSlide17.xml.rels" ContentType="application/vnd.openxmlformats-package.relationships+xml"/>
  <Override PartName="/ppt/notesSlides/notesSlide60.xml" ContentType="application/vnd.openxmlformats-officedocument.presentationml.notesSlide+xml"/>
  <Override PartName="/ppt/_rels/presentation.xml.rels" ContentType="application/vnd.openxmlformats-package.relationships+xml"/>
  <Override PartName="/ppt/media/image57.png" ContentType="image/png"/>
  <Override PartName="/ppt/media/image3.png" ContentType="image/png"/>
  <Override PartName="/ppt/media/image94.png" ContentType="image/png"/>
  <Override PartName="/ppt/media/image21.png" ContentType="image/png"/>
  <Override PartName="/ppt/media/image28.png" ContentType="image/png"/>
  <Override PartName="/ppt/media/image65.png" ContentType="image/png"/>
  <Override PartName="/ppt/media/image36.png" ContentType="image/png"/>
  <Override PartName="/ppt/media/image73.png" ContentType="image/png"/>
  <Override PartName="/ppt/media/image44.png" ContentType="image/png"/>
  <Override PartName="/ppt/media/image81.png" ContentType="image/png"/>
  <Override PartName="/ppt/media/image88.png" ContentType="image/png"/>
  <Override PartName="/ppt/media/image15.png" ContentType="image/png"/>
  <Override PartName="/ppt/media/image52.png" ContentType="image/png"/>
  <Override PartName="/ppt/media/image59.png" ContentType="image/png"/>
  <Override PartName="/ppt/media/image5.png" ContentType="image/png"/>
  <Override PartName="/ppt/media/image96.png" ContentType="image/png"/>
  <Override PartName="/ppt/media/image23.png" ContentType="image/png"/>
  <Override PartName="/ppt/media/image60.png" ContentType="image/png"/>
  <Override PartName="/ppt/media/image67.png" ContentType="image/png"/>
  <Override PartName="/ppt/media/image31.png" ContentType="image/png"/>
  <Override PartName="/ppt/media/image38.png" ContentType="image/png"/>
  <Override PartName="/ppt/media/image101.png" ContentType="image/png"/>
  <Override PartName="/ppt/media/image75.png" ContentType="image/png"/>
  <Override PartName="/ppt/media/image46.png" ContentType="image/png"/>
  <Override PartName="/ppt/media/image83.png" ContentType="image/png"/>
  <Override PartName="/ppt/media/image10.png" ContentType="image/png"/>
  <Override PartName="/ppt/media/image17.png" ContentType="image/png"/>
  <Override PartName="/ppt/media/image54.png" ContentType="image/png"/>
  <Override PartName="/ppt/media/image7.png" ContentType="image/png"/>
  <Override PartName="/ppt/media/image91.png" ContentType="image/png"/>
  <Override PartName="/ppt/media/image98.png" ContentType="image/png"/>
  <Override PartName="/ppt/media/image25.png" ContentType="image/png"/>
  <Override PartName="/ppt/media/image62.png" ContentType="image/png"/>
  <Override PartName="/ppt/media/image69.png" ContentType="image/png"/>
  <Override PartName="/ppt/media/image33.png" ContentType="image/png"/>
  <Override PartName="/ppt/media/image70.png" ContentType="image/png"/>
  <Override PartName="/ppt/media/image77.png" ContentType="image/png"/>
  <Override PartName="/ppt/media/image41.png" ContentType="image/png"/>
  <Override PartName="/ppt/media/image48.png" ContentType="image/png"/>
  <Override PartName="/ppt/media/image85.png" ContentType="image/png"/>
  <Override PartName="/ppt/media/image12.png" ContentType="image/png"/>
  <Override PartName="/ppt/media/image19.png" ContentType="image/png"/>
  <Override PartName="/ppt/media/image2.png" ContentType="image/png"/>
  <Override PartName="/ppt/media/image56.png" ContentType="image/png"/>
  <Override PartName="/ppt/media/image9.png" ContentType="image/png"/>
  <Override PartName="/ppt/media/image93.png" ContentType="image/png"/>
  <Override PartName="/ppt/media/image20.png" ContentType="image/png"/>
  <Override PartName="/ppt/media/image27.png" ContentType="image/png"/>
  <Override PartName="/ppt/media/image64.png" ContentType="image/png"/>
  <Override PartName="/ppt/media/image35.png" ContentType="image/png"/>
  <Override PartName="/ppt/media/image72.png" ContentType="image/png"/>
  <Override PartName="/ppt/media/image79.png" ContentType="image/png"/>
  <Override PartName="/ppt/media/image43.png" ContentType="image/png"/>
  <Override PartName="/ppt/media/image80.png" ContentType="image/png"/>
  <Override PartName="/ppt/media/image87.png" ContentType="image/png"/>
  <Override PartName="/ppt/media/image14.png" ContentType="image/png"/>
  <Override PartName="/ppt/media/image51.png" ContentType="image/png"/>
  <Override PartName="/ppt/media/image4.png" ContentType="image/png"/>
  <Override PartName="/ppt/media/image58.png" ContentType="image/png"/>
  <Override PartName="/ppt/media/image95.png" ContentType="image/png"/>
  <Override PartName="/ppt/media/image22.png" ContentType="image/png"/>
  <Override PartName="/ppt/media/image29.png" ContentType="image/png"/>
  <Override PartName="/ppt/media/image66.png" ContentType="image/png"/>
  <Override PartName="/ppt/media/image30.png" ContentType="image/png"/>
  <Override PartName="/ppt/media/image37.png" ContentType="image/png"/>
  <Override PartName="/ppt/media/image100.png" ContentType="image/png"/>
  <Override PartName="/ppt/media/image74.png" ContentType="image/png"/>
  <Override PartName="/ppt/media/image45.png" ContentType="image/png"/>
  <Override PartName="/ppt/media/image82.png" ContentType="image/png"/>
  <Override PartName="/ppt/media/image89.png" ContentType="image/png"/>
  <Override PartName="/ppt/media/image16.png" ContentType="image/png"/>
  <Override PartName="/ppt/media/image53.png" ContentType="image/png"/>
  <Override PartName="/ppt/media/image6.png" ContentType="image/png"/>
  <Override PartName="/ppt/media/image90.png" ContentType="image/png"/>
  <Override PartName="/ppt/media/image97.png" ContentType="image/png"/>
  <Override PartName="/ppt/media/image24.png" ContentType="image/png"/>
  <Override PartName="/ppt/media/image61.png" ContentType="image/png"/>
  <Override PartName="/ppt/media/image68.png" ContentType="image/png"/>
  <Override PartName="/ppt/media/image32.png" ContentType="image/png"/>
  <Override PartName="/ppt/media/image39.png" ContentType="image/png"/>
  <Override PartName="/ppt/media/image76.png" ContentType="image/png"/>
  <Override PartName="/ppt/media/image40.png" ContentType="image/png"/>
  <Override PartName="/ppt/media/image47.png" ContentType="image/png"/>
  <Override PartName="/ppt/media/image84.png" ContentType="image/png"/>
  <Override PartName="/ppt/media/image11.png" ContentType="image/png"/>
  <Override PartName="/ppt/media/image18.png" ContentType="image/png"/>
  <Override PartName="/ppt/media/image55.png" ContentType="image/png"/>
  <Override PartName="/ppt/media/image1.png" ContentType="image/png"/>
  <Override PartName="/ppt/media/image8.png" ContentType="image/png"/>
  <Override PartName="/ppt/media/image92.png" ContentType="image/png"/>
  <Override PartName="/ppt/media/image99.png" ContentType="image/png"/>
  <Override PartName="/ppt/media/image26.png" ContentType="image/png"/>
  <Override PartName="/ppt/media/image63.png" ContentType="image/png"/>
  <Override PartName="/ppt/media/image34.png" ContentType="image/png"/>
  <Override PartName="/ppt/media/image71.png" ContentType="image/png"/>
  <Override PartName="/ppt/media/image78.png" ContentType="image/png"/>
  <Override PartName="/ppt/media/image42.png" ContentType="image/png"/>
  <Override PartName="/ppt/media/image49.png" ContentType="image/png"/>
  <Override PartName="/ppt/media/image86.png" ContentType="image/png"/>
  <Override PartName="/ppt/media/image13.png" ContentType="image/png"/>
  <Override PartName="/ppt/media/image50.png" ContentType="image/png"/>
  <Override PartName="/ppt/slideLayouts/slideLayout28.xml" ContentType="application/vnd.openxmlformats-officedocument.presentationml.slideLayout+xml"/>
  <Override PartName="/ppt/slideLayouts/slideLayout9.xml" ContentType="application/vnd.openxmlformats-officedocument.presentationml.slideLayout+xml"/>
  <Override PartName="/ppt/slideLayouts/_rels/slideLayout12.xml.rels" ContentType="application/vnd.openxmlformats-package.relationships+xml"/>
  <Override PartName="/ppt/slideLayouts/_rels/slideLayout35.xml.rels" ContentType="application/vnd.openxmlformats-package.relationships+xml"/>
  <Override PartName="/ppt/slideLayouts/_rels/slideLayout10.xml.rels" ContentType="application/vnd.openxmlformats-package.relationships+xml"/>
  <Override PartName="/ppt/slideLayouts/_rels/slideLayout33.xml.rels" ContentType="application/vnd.openxmlformats-package.relationships+xml"/>
  <Override PartName="/ppt/slideLayouts/_rels/slideLayout31.xml.rels" ContentType="application/vnd.openxmlformats-package.relationships+xml"/>
  <Override PartName="/ppt/slideLayouts/_rels/slideLayout18.xml.rels" ContentType="application/vnd.openxmlformats-package.relationships+xml"/>
  <Override PartName="/ppt/slideLayouts/_rels/slideLayout16.xml.rels" ContentType="application/vnd.openxmlformats-package.relationships+xml"/>
  <Override PartName="/ppt/slideLayouts/_rels/slideLayout14.xml.rels" ContentType="application/vnd.openxmlformats-package.relationships+xml"/>
  <Override PartName="/ppt/slideLayouts/_rels/slideLayout25.xml.rels" ContentType="application/vnd.openxmlformats-package.relationships+xml"/>
  <Override PartName="/ppt/slideLayouts/_rels/slideLayout5.xml.rels" ContentType="application/vnd.openxmlformats-package.relationships+xml"/>
  <Override PartName="/ppt/slideLayouts/_rels/slideLayout23.xml.rels" ContentType="application/vnd.openxmlformats-package.relationships+xml"/>
  <Override PartName="/ppt/slideLayouts/_rels/slideLayout3.xml.rels" ContentType="application/vnd.openxmlformats-package.relationships+xml"/>
  <Override PartName="/ppt/slideLayouts/_rels/slideLayout21.xml.rels" ContentType="application/vnd.openxmlformats-package.relationships+xml"/>
  <Override PartName="/ppt/slideLayouts/_rels/slideLayout1.xml.rels" ContentType="application/vnd.openxmlformats-package.relationships+xml"/>
  <Override PartName="/ppt/slideLayouts/_rels/slideLayout29.xml.rels" ContentType="application/vnd.openxmlformats-package.relationships+xml"/>
  <Override PartName="/ppt/slideLayouts/_rels/slideLayout9.xml.rels" ContentType="application/vnd.openxmlformats-package.relationships+xml"/>
  <Override PartName="/ppt/slideLayouts/_rels/slideLayout27.xml.rels" ContentType="application/vnd.openxmlformats-package.relationships+xml"/>
  <Override PartName="/ppt/slideLayouts/_rels/slideLayout7.xml.rels" ContentType="application/vnd.openxmlformats-package.relationships+xml"/>
  <Override PartName="/ppt/slideLayouts/_rels/slideLayout13.xml.rels" ContentType="application/vnd.openxmlformats-package.relationships+xml"/>
  <Override PartName="/ppt/slideLayouts/_rels/slideLayout36.xml.rels" ContentType="application/vnd.openxmlformats-package.relationships+xml"/>
  <Override PartName="/ppt/slideLayouts/_rels/slideLayout11.xml.rels" ContentType="application/vnd.openxmlformats-package.relationships+xml"/>
  <Override PartName="/ppt/slideLayouts/_rels/slideLayout34.xml.rels" ContentType="application/vnd.openxmlformats-package.relationships+xml"/>
  <Override PartName="/ppt/slideLayouts/_rels/slideLayout32.xml.rels" ContentType="application/vnd.openxmlformats-package.relationships+xml"/>
  <Override PartName="/ppt/slideLayouts/_rels/slideLayout30.xml.rels" ContentType="application/vnd.openxmlformats-package.relationships+xml"/>
  <Override PartName="/ppt/slideLayouts/_rels/slideLayout19.xml.rels" ContentType="application/vnd.openxmlformats-package.relationships+xml"/>
  <Override PartName="/ppt/slideLayouts/_rels/slideLayout17.xml.rels" ContentType="application/vnd.openxmlformats-package.relationships+xml"/>
  <Override PartName="/ppt/slideLayouts/_rels/slideLayout15.xml.rels" ContentType="application/vnd.openxmlformats-package.relationships+xml"/>
  <Override PartName="/ppt/slideLayouts/_rels/slideLayout26.xml.rels" ContentType="application/vnd.openxmlformats-package.relationships+xml"/>
  <Override PartName="/ppt/slideLayouts/_rels/slideLayout24.xml.rels" ContentType="application/vnd.openxmlformats-package.relationships+xml"/>
  <Override PartName="/ppt/slideLayouts/_rels/slideLayout4.xml.rels" ContentType="application/vnd.openxmlformats-package.relationships+xml"/>
  <Override PartName="/ppt/slideLayouts/_rels/slideLayout22.xml.rels" ContentType="application/vnd.openxmlformats-package.relationships+xml"/>
  <Override PartName="/ppt/slideLayouts/_rels/slideLayout2.xml.rels" ContentType="application/vnd.openxmlformats-package.relationships+xml"/>
  <Override PartName="/ppt/slideLayouts/_rels/slideLayout20.xml.rels" ContentType="application/vnd.openxmlformats-package.relationships+xml"/>
  <Override PartName="/ppt/slideLayouts/_rels/slideLayout28.xml.rels" ContentType="application/vnd.openxmlformats-package.relationships+xml"/>
  <Override PartName="/ppt/slideLayouts/_rels/slideLayout8.xml.rels" ContentType="application/vnd.openxmlformats-package.relationships+xml"/>
  <Override PartName="/ppt/slideLayouts/_rels/slideLayout6.xml.rels" ContentType="application/vnd.openxmlformats-package.relationships+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4.xml" ContentType="application/vnd.openxmlformats-officedocument.presentationml.slideLayout+xml"/>
  <Override PartName="/ppt/slideLayouts/slideLayout32.xml" ContentType="application/vnd.openxmlformats-officedocument.presentationml.slideLayout+xml"/>
  <Override PartName="/ppt/slideLayouts/slideLayout16.xml" ContentType="application/vnd.openxmlformats-officedocument.presentationml.slideLayout+xml"/>
  <Override PartName="/ppt/slideLayouts/slideLayout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8.xml" ContentType="application/vnd.openxmlformats-officedocument.presentationml.slideLayout+xml"/>
  <Override PartName="/ppt/slideLayouts/slideLayout36.xml" ContentType="application/vnd.openxmlformats-officedocument.presentationml.slideLayout+xml"/>
  <Override PartName="/ppt/slideLayouts/slideLayout29.xml" ContentType="application/vnd.openxmlformats-officedocument.presentationml.slideLayout+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3.xml" ContentType="application/vnd.openxmlformats-officedocument.presentationml.slideLayout+xml"/>
  <Override PartName="/ppt/slideLayouts/slideLayout22.xml" ContentType="application/vnd.openxmlformats-officedocument.presentationml.slideLayout+xml"/>
  <Override PartName="/ppt/slideLayouts/slideLayout31.xml" ContentType="application/vnd.openxmlformats-officedocument.presentationml.slideLayout+xml"/>
  <Override PartName="/ppt/slideLayouts/slideLayout15.xml" ContentType="application/vnd.openxmlformats-officedocument.presentationml.slideLayout+xml"/>
  <Override PartName="/ppt/slideLayouts/slideLayout24.xml" ContentType="application/vnd.openxmlformats-officedocument.presentationml.slideLayout+xml"/>
  <Override PartName="/ppt/slideLayouts/slideLayout5.xml" ContentType="application/vnd.openxmlformats-officedocument.presentationml.slideLayout+xml"/>
  <Override PartName="/ppt/slideLayouts/slideLayout33.xml" ContentType="application/vnd.openxmlformats-officedocument.presentationml.slideLayout+xml"/>
  <Override PartName="/ppt/slideLayouts/slideLayout17.xml" ContentType="application/vnd.openxmlformats-officedocument.presentationml.slideLayout+xml"/>
  <Override PartName="/ppt/slideLayouts/slideLayout7.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19.xml" ContentType="application/vnd.openxmlformats-officedocument.presentationml.slideLayout+xml"/>
  <Override PartName="/ppt/notesMasters/_rels/notesMaster1.xml.rels" ContentType="application/vnd.openxmlformats-package.relationships+xml"/>
  <Override PartName="/ppt/notesMasters/notesMaster1.xml" ContentType="application/vnd.openxmlformats-officedocument.presentationml.notesMaster+xml"/>
  <Override PartName="/ppt/presentation.xml" ContentType="application/vnd.openxmlformats-officedocument.presentationml.presentation.main+xml"/>
  <Override PartName="/ppt/slides/slide81.xml" ContentType="application/vnd.openxmlformats-officedocument.presentationml.slide+xml"/>
  <Override PartName="/ppt/slides/slide88.xml" ContentType="application/vnd.openxmlformats-officedocument.presentationml.slide+xml"/>
  <Override PartName="/ppt/slides/slide15.xml" ContentType="application/vnd.openxmlformats-officedocument.presentationml.slide+xml"/>
  <Override PartName="/ppt/slides/slide52.xml" ContentType="application/vnd.openxmlformats-officedocument.presentationml.slide+xml"/>
  <Override PartName="/ppt/slides/slide59.xml" ContentType="application/vnd.openxmlformats-officedocument.presentationml.slide+xml"/>
  <Override PartName="/ppt/slides/slide96.xml" ContentType="application/vnd.openxmlformats-officedocument.presentationml.slide+xml"/>
  <Override PartName="/ppt/slides/slide23.xml" ContentType="application/vnd.openxmlformats-officedocument.presentationml.slide+xml"/>
  <Override PartName="/ppt/slides/slide60.xml" ContentType="application/vnd.openxmlformats-officedocument.presentationml.slide+xml"/>
  <Override PartName="/ppt/slides/slide1.xml" ContentType="application/vnd.openxmlformats-officedocument.presentationml.slide+xml"/>
  <Override PartName="/ppt/slides/slide67.xml" ContentType="application/vnd.openxmlformats-officedocument.presentationml.slide+xml"/>
  <Override PartName="/ppt/slides/slide8.xml" ContentType="application/vnd.openxmlformats-officedocument.presentationml.slide+xml"/>
  <Override PartName="/ppt/slides/slide31.xml" ContentType="application/vnd.openxmlformats-officedocument.presentationml.slide+xml"/>
  <Override PartName="/ppt/slides/slide38.xml" ContentType="application/vnd.openxmlformats-officedocument.presentationml.slide+xml"/>
  <Override PartName="/ppt/slides/slide75.xml" ContentType="application/vnd.openxmlformats-officedocument.presentationml.slide+xml"/>
  <Override PartName="/ppt/slides/slide46.xml" ContentType="application/vnd.openxmlformats-officedocument.presentationml.slide+xml"/>
  <Override PartName="/ppt/slides/slide83.xml" ContentType="application/vnd.openxmlformats-officedocument.presentationml.slide+xml"/>
  <Override PartName="/ppt/slides/slide10.xml" ContentType="application/vnd.openxmlformats-officedocument.presentationml.slide+xml"/>
  <Override PartName="/ppt/slides/slide17.xml" ContentType="application/vnd.openxmlformats-officedocument.presentationml.slide+xml"/>
  <Override PartName="/ppt/slides/slide54.xml" ContentType="application/vnd.openxmlformats-officedocument.presentationml.slide+xml"/>
  <Override PartName="/ppt/slides/slide91.xml" ContentType="application/vnd.openxmlformats-officedocument.presentationml.slide+xml"/>
  <Override PartName="/ppt/slides/slide98.xml" ContentType="application/vnd.openxmlformats-officedocument.presentationml.slide+xml"/>
  <Override PartName="/ppt/slides/slide25.xml" ContentType="application/vnd.openxmlformats-officedocument.presentationml.slide+xml"/>
  <Override PartName="/ppt/slides/slide62.xml" ContentType="application/vnd.openxmlformats-officedocument.presentationml.slide+xml"/>
  <Override PartName="/ppt/slides/slide3.xml" ContentType="application/vnd.openxmlformats-officedocument.presentationml.slide+xml"/>
  <Override PartName="/ppt/slides/slide69.xml" ContentType="application/vnd.openxmlformats-officedocument.presentationml.slide+xml"/>
  <Override PartName="/ppt/slides/slide33.xml" ContentType="application/vnd.openxmlformats-officedocument.presentationml.slide+xml"/>
  <Override PartName="/ppt/slides/slide70.xml" ContentType="application/vnd.openxmlformats-officedocument.presentationml.slide+xml"/>
  <Override PartName="/ppt/slides/slide77.xml" ContentType="application/vnd.openxmlformats-officedocument.presentationml.slide+xml"/>
  <Override PartName="/ppt/slides/slide41.xml" ContentType="application/vnd.openxmlformats-officedocument.presentationml.slide+xml"/>
  <Override PartName="/ppt/slides/slide48.xml" ContentType="application/vnd.openxmlformats-officedocument.presentationml.slide+xml"/>
  <Override PartName="/ppt/slides/slide85.xml" ContentType="application/vnd.openxmlformats-officedocument.presentationml.slide+xml"/>
  <Override PartName="/ppt/slides/slide12.xml" ContentType="application/vnd.openxmlformats-officedocument.presentationml.slide+xml"/>
  <Override PartName="/ppt/slides/slide19.xml" ContentType="application/vnd.openxmlformats-officedocument.presentationml.slide+xml"/>
  <Override PartName="/ppt/slides/slide56.xml" ContentType="application/vnd.openxmlformats-officedocument.presentationml.slide+xml"/>
  <Override PartName="/ppt/slides/slide93.xml" ContentType="application/vnd.openxmlformats-officedocument.presentationml.slide+xml"/>
  <Override PartName="/ppt/slides/slide20.xml" ContentType="application/vnd.openxmlformats-officedocument.presentationml.slide+xml"/>
  <Override PartName="/ppt/slides/slide27.xml" ContentType="application/vnd.openxmlformats-officedocument.presentationml.slide+xml"/>
  <Override PartName="/ppt/slides/slide64.xml" ContentType="application/vnd.openxmlformats-officedocument.presentationml.slide+xml"/>
  <Override PartName="/ppt/slides/slide5.xml" ContentType="application/vnd.openxmlformats-officedocument.presentationml.slide+xml"/>
  <Override PartName="/ppt/slides/slide35.xml" ContentType="application/vnd.openxmlformats-officedocument.presentationml.slide+xml"/>
  <Override PartName="/ppt/slides/slide101.xml" ContentType="application/vnd.openxmlformats-officedocument.presentationml.slide+xml"/>
  <Override PartName="/ppt/slides/slide72.xml" ContentType="application/vnd.openxmlformats-officedocument.presentationml.slide+xml"/>
  <Override PartName="/ppt/slides/slide79.xml" ContentType="application/vnd.openxmlformats-officedocument.presentationml.slide+xml"/>
  <Override PartName="/ppt/slides/slide43.xml" ContentType="application/vnd.openxmlformats-officedocument.presentationml.slide+xml"/>
  <Override PartName="/ppt/slides/slide80.xml" ContentType="application/vnd.openxmlformats-officedocument.presentationml.slide+xml"/>
  <Override PartName="/ppt/slides/slide87.xml" ContentType="application/vnd.openxmlformats-officedocument.presentationml.slide+xml"/>
  <Override PartName="/ppt/slides/slide14.xml" ContentType="application/vnd.openxmlformats-officedocument.presentationml.slide+xml"/>
  <Override PartName="/ppt/slides/slide51.xml" ContentType="application/vnd.openxmlformats-officedocument.presentationml.slide+xml"/>
  <Override PartName="/ppt/slides/slide58.xml" ContentType="application/vnd.openxmlformats-officedocument.presentationml.slide+xml"/>
  <Override PartName="/ppt/slides/slide95.xml" ContentType="application/vnd.openxmlformats-officedocument.presentationml.slide+xml"/>
  <Override PartName="/ppt/slides/slide22.xml" ContentType="application/vnd.openxmlformats-officedocument.presentationml.slide+xml"/>
  <Override PartName="/ppt/slides/slide29.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30.xml" ContentType="application/vnd.openxmlformats-officedocument.presentationml.slide+xml"/>
  <Override PartName="/ppt/slides/slide37.xml" ContentType="application/vnd.openxmlformats-officedocument.presentationml.slide+xml"/>
  <Override PartName="/ppt/slides/slide103.xml" ContentType="application/vnd.openxmlformats-officedocument.presentationml.slide+xml"/>
  <Override PartName="/ppt/slides/slide74.xml" ContentType="application/vnd.openxmlformats-officedocument.presentationml.slide+xml"/>
  <Override PartName="/ppt/slides/slide45.xml" ContentType="application/vnd.openxmlformats-officedocument.presentationml.slide+xml"/>
  <Override PartName="/ppt/slides/slide82.xml" ContentType="application/vnd.openxmlformats-officedocument.presentationml.slide+xml"/>
  <Override PartName="/ppt/slides/slide89.xml" ContentType="application/vnd.openxmlformats-officedocument.presentationml.slide+xml"/>
  <Override PartName="/ppt/slides/slide16.xml" ContentType="application/vnd.openxmlformats-officedocument.presentationml.slide+xml"/>
  <Override PartName="/ppt/slides/slide53.xml" ContentType="application/vnd.openxmlformats-officedocument.presentationml.slide+xml"/>
  <Override PartName="/ppt/slides/slide90.xml" ContentType="application/vnd.openxmlformats-officedocument.presentationml.slide+xml"/>
  <Override PartName="/ppt/slides/slide97.xml" ContentType="application/vnd.openxmlformats-officedocument.presentationml.slide+xml"/>
  <Override PartName="/ppt/slides/slide24.xml" ContentType="application/vnd.openxmlformats-officedocument.presentationml.slide+xml"/>
  <Override PartName="/ppt/slides/slide61.xml" ContentType="application/vnd.openxmlformats-officedocument.presentationml.slide+xml"/>
  <Override PartName="/ppt/slides/slide2.xml" ContentType="application/vnd.openxmlformats-officedocument.presentationml.slide+xml"/>
  <Override PartName="/ppt/slides/slide68.xml" ContentType="application/vnd.openxmlformats-officedocument.presentationml.slide+xml"/>
  <Override PartName="/ppt/slides/slide9.xml" ContentType="application/vnd.openxmlformats-officedocument.presentationml.slide+xml"/>
  <Override PartName="/ppt/slides/slide32.xml" ContentType="application/vnd.openxmlformats-officedocument.presentationml.slide+xml"/>
  <Override PartName="/ppt/slides/slide39.xml" ContentType="application/vnd.openxmlformats-officedocument.presentationml.slide+xml"/>
  <Override PartName="/ppt/slides/slide76.xml" ContentType="application/vnd.openxmlformats-officedocument.presentationml.slide+xml"/>
  <Override PartName="/ppt/slides/slide40.xml" ContentType="application/vnd.openxmlformats-officedocument.presentationml.slide+xml"/>
  <Override PartName="/ppt/slides/slide47.xml" ContentType="application/vnd.openxmlformats-officedocument.presentationml.slide+xml"/>
  <Override PartName="/ppt/slides/slide84.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55.xml" ContentType="application/vnd.openxmlformats-officedocument.presentationml.slide+xml"/>
  <Override PartName="/ppt/slides/slide92.xml" ContentType="application/vnd.openxmlformats-officedocument.presentationml.slide+xml"/>
  <Override PartName="/ppt/slides/slide99.xml" ContentType="application/vnd.openxmlformats-officedocument.presentationml.slide+xml"/>
  <Override PartName="/ppt/slides/slide26.xml" ContentType="application/vnd.openxmlformats-officedocument.presentationml.slide+xml"/>
  <Override PartName="/ppt/slides/slide63.xml" ContentType="application/vnd.openxmlformats-officedocument.presentationml.slide+xml"/>
  <Override PartName="/ppt/slides/slide4.xml" ContentType="application/vnd.openxmlformats-officedocument.presentationml.slide+xml"/>
  <Override PartName="/ppt/slides/slide34.xml" ContentType="application/vnd.openxmlformats-officedocument.presentationml.slide+xml"/>
  <Override PartName="/ppt/slides/slide100.xml" ContentType="application/vnd.openxmlformats-officedocument.presentationml.slide+xml"/>
  <Override PartName="/ppt/slides/slide71.xml" ContentType="application/vnd.openxmlformats-officedocument.presentationml.slide+xml"/>
  <Override PartName="/ppt/slides/slide78.xml" ContentType="application/vnd.openxmlformats-officedocument.presentationml.slide+xml"/>
  <Override PartName="/ppt/slides/slide42.xml" ContentType="application/vnd.openxmlformats-officedocument.presentationml.slide+xml"/>
  <Override PartName="/ppt/slides/slide49.xml" ContentType="application/vnd.openxmlformats-officedocument.presentationml.slide+xml"/>
  <Override PartName="/ppt/slides/slide86.xml" ContentType="application/vnd.openxmlformats-officedocument.presentationml.slide+xml"/>
  <Override PartName="/ppt/slides/slide13.xml" ContentType="application/vnd.openxmlformats-officedocument.presentationml.slide+xml"/>
  <Override PartName="/ppt/slides/slide50.xml" ContentType="application/vnd.openxmlformats-officedocument.presentationml.slide+xml"/>
  <Override PartName="/ppt/slides/_rels/slide52.xml.rels" ContentType="application/vnd.openxmlformats-package.relationships+xml"/>
  <Override PartName="/ppt/slides/_rels/slide89.xml.rels" ContentType="application/vnd.openxmlformats-package.relationships+xml"/>
  <Override PartName="/ppt/slides/_rels/slide9.xml.rels" ContentType="application/vnd.openxmlformats-package.relationships+xml"/>
  <Override PartName="/ppt/slides/_rels/slide37.xml.rels" ContentType="application/vnd.openxmlformats-package.relationships+xml"/>
  <Override PartName="/ppt/slides/_rels/slide18.xml.rels" ContentType="application/vnd.openxmlformats-package.relationships+xml"/>
  <Override PartName="/ppt/slides/_rels/slide73.xml.rels" ContentType="application/vnd.openxmlformats-package.relationships+xml"/>
  <Override PartName="/ppt/slides/_rels/slide21.xml.rels" ContentType="application/vnd.openxmlformats-package.relationships+xml"/>
  <Override PartName="/ppt/slides/_rels/slide54.xml.rels" ContentType="application/vnd.openxmlformats-package.relationships+xml"/>
  <Override PartName="/ppt/slides/_rels/slide39.xml.rels" ContentType="application/vnd.openxmlformats-package.relationships+xml"/>
  <Override PartName="/ppt/slides/_rels/slide90.xml.rels" ContentType="application/vnd.openxmlformats-package.relationships+xml"/>
  <Override PartName="/ppt/slides/_rels/slide75.xml.rels" ContentType="application/vnd.openxmlformats-package.relationships+xml"/>
  <Override PartName="/ppt/slides/_rels/slide23.xml.rels" ContentType="application/vnd.openxmlformats-package.relationships+xml"/>
  <Override PartName="/ppt/slides/_rels/slide56.xml.rels" ContentType="application/vnd.openxmlformats-package.relationships+xml"/>
  <Override PartName="/ppt/slides/_rels/slide92.xml.rels" ContentType="application/vnd.openxmlformats-package.relationships+xml"/>
  <Override PartName="/ppt/slides/_rels/slide40.xml.rels" ContentType="application/vnd.openxmlformats-package.relationships+xml"/>
  <Override PartName="/ppt/slides/_rels/slide101.xml.rels" ContentType="application/vnd.openxmlformats-package.relationships+xml"/>
  <Override PartName="/ppt/slides/_rels/slide25.xml.rels" ContentType="application/vnd.openxmlformats-package.relationships+xml"/>
  <Override PartName="/ppt/slides/_rels/slide58.xml.rels" ContentType="application/vnd.openxmlformats-package.relationships+xml"/>
  <Override PartName="/ppt/slides/_rels/slide61.xml.rels" ContentType="application/vnd.openxmlformats-package.relationships+xml"/>
  <Override PartName="/ppt/slides/_rels/slide94.xml.rels" ContentType="application/vnd.openxmlformats-package.relationships+xml"/>
  <Override PartName="/ppt/slides/_rels/slide42.xml.rels" ContentType="application/vnd.openxmlformats-package.relationships+xml"/>
  <Override PartName="/ppt/slides/_rels/slide103.xml.rels" ContentType="application/vnd.openxmlformats-package.relationships+xml"/>
  <Override PartName="/ppt/slides/_rels/slide2.xml.rels" ContentType="application/vnd.openxmlformats-package.relationships+xml"/>
  <Override PartName="/ppt/slides/_rels/slide63.xml.rels" ContentType="application/vnd.openxmlformats-package.relationships+xml"/>
  <Override PartName="/ppt/slides/_rels/slide96.xml.rels" ContentType="application/vnd.openxmlformats-package.relationships+xml"/>
  <Override PartName="/ppt/slides/_rels/slide11.xml.rels" ContentType="application/vnd.openxmlformats-package.relationships+xml"/>
  <Override PartName="/ppt/slides/_rels/slide44.xml.rels" ContentType="application/vnd.openxmlformats-package.relationships+xml"/>
  <Override PartName="/ppt/slides/_rels/slide77.xml.rels" ContentType="application/vnd.openxmlformats-package.relationships+xml"/>
  <Override PartName="/ppt/slides/_rels/slide80.xml.rels" ContentType="application/vnd.openxmlformats-package.relationships+xml"/>
  <Override PartName="/ppt/slides/_rels/slide98.xml.rels" ContentType="application/vnd.openxmlformats-package.relationships+xml"/>
  <Override PartName="/ppt/slides/_rels/slide13.xml.rels" ContentType="application/vnd.openxmlformats-package.relationships+xml"/>
  <Override PartName="/ppt/slides/_rels/slide46.xml.rels" ContentType="application/vnd.openxmlformats-package.relationships+xml"/>
  <Override PartName="/ppt/slides/_rels/slide79.xml.rels" ContentType="application/vnd.openxmlformats-package.relationships+xml"/>
  <Override PartName="/ppt/slides/_rels/slide27.xml.rels" ContentType="application/vnd.openxmlformats-package.relationships+xml"/>
  <Override PartName="/ppt/slides/_rels/slide82.xml.rels" ContentType="application/vnd.openxmlformats-package.relationships+xml"/>
  <Override PartName="/ppt/slides/_rels/slide30.xml.rels" ContentType="application/vnd.openxmlformats-package.relationships+xml"/>
  <Override PartName="/ppt/slides/_rels/slide48.xml.rels" ContentType="application/vnd.openxmlformats-package.relationships+xml"/>
  <Override PartName="/ppt/slides/_rels/slide51.xml.rels" ContentType="application/vnd.openxmlformats-package.relationships+xml"/>
  <Override PartName="/ppt/slides/_rels/slide29.xml.rels" ContentType="application/vnd.openxmlformats-package.relationships+xml"/>
  <Override PartName="/ppt/slides/_rels/slide84.xml.rels" ContentType="application/vnd.openxmlformats-package.relationships+xml"/>
  <Override PartName="/ppt/slides/_rels/slide32.xml.rels" ContentType="application/vnd.openxmlformats-package.relationships+xml"/>
  <Override PartName="/ppt/slides/_rels/slide4.xml.rels" ContentType="application/vnd.openxmlformats-package.relationships+xml"/>
  <Override PartName="/ppt/slides/_rels/slide65.xml.rels" ContentType="application/vnd.openxmlformats-package.relationships+xml"/>
  <Override PartName="/ppt/slides/_rels/slide86.xml.rels" ContentType="application/vnd.openxmlformats-package.relationships+xml"/>
  <Override PartName="/ppt/slides/_rels/slide34.xml.rels" ContentType="application/vnd.openxmlformats-package.relationships+xml"/>
  <Override PartName="/ppt/slides/_rels/slide6.xml.rels" ContentType="application/vnd.openxmlformats-package.relationships+xml"/>
  <Override PartName="/ppt/slides/_rels/slide67.xml.rels" ContentType="application/vnd.openxmlformats-package.relationships+xml"/>
  <Override PartName="/ppt/slides/_rels/slide15.xml.rels" ContentType="application/vnd.openxmlformats-package.relationships+xml"/>
  <Override PartName="/ppt/slides/_rels/slide70.xml.rels" ContentType="application/vnd.openxmlformats-package.relationships+xml"/>
  <Override PartName="/ppt/slides/_rels/slide88.xml.rels" ContentType="application/vnd.openxmlformats-package.relationships+xml"/>
  <Override PartName="/ppt/slides/_rels/slide36.xml.rels" ContentType="application/vnd.openxmlformats-package.relationships+xml"/>
  <Override PartName="/ppt/slides/_rels/slide8.xml.rels" ContentType="application/vnd.openxmlformats-package.relationships+xml"/>
  <Override PartName="/ppt/slides/_rels/slide69.xml.rels" ContentType="application/vnd.openxmlformats-package.relationships+xml"/>
  <Override PartName="/ppt/slides/_rels/slide17.xml.rels" ContentType="application/vnd.openxmlformats-package.relationships+xml"/>
  <Override PartName="/ppt/slides/_rels/slide72.xml.rels" ContentType="application/vnd.openxmlformats-package.relationships+xml"/>
  <Override PartName="/ppt/slides/_rels/slide20.xml.rels" ContentType="application/vnd.openxmlformats-package.relationships+xml"/>
  <Override PartName="/ppt/slides/_rels/slide53.xml.rels" ContentType="application/vnd.openxmlformats-package.relationships+xml"/>
  <Override PartName="/ppt/slides/_rels/slide38.xml.rels" ContentType="application/vnd.openxmlformats-package.relationships+xml"/>
  <Override PartName="/ppt/slides/_rels/slide19.xml.rels" ContentType="application/vnd.openxmlformats-package.relationships+xml"/>
  <Override PartName="/ppt/slides/_rels/slide74.xml.rels" ContentType="application/vnd.openxmlformats-package.relationships+xml"/>
  <Override PartName="/ppt/slides/_rels/slide22.xml.rels" ContentType="application/vnd.openxmlformats-package.relationships+xml"/>
  <Override PartName="/ppt/slides/_rels/slide55.xml.rels" ContentType="application/vnd.openxmlformats-package.relationships+xml"/>
  <Override PartName="/ppt/slides/_rels/slide91.xml.rels" ContentType="application/vnd.openxmlformats-package.relationships+xml"/>
  <Override PartName="/ppt/slides/_rels/slide76.xml.rels" ContentType="application/vnd.openxmlformats-package.relationships+xml"/>
  <Override PartName="/ppt/slides/_rels/slide100.xml.rels" ContentType="application/vnd.openxmlformats-package.relationships+xml"/>
  <Override PartName="/ppt/slides/_rels/slide24.xml.rels" ContentType="application/vnd.openxmlformats-package.relationships+xml"/>
  <Override PartName="/ppt/slides/_rels/slide57.xml.rels" ContentType="application/vnd.openxmlformats-package.relationships+xml"/>
  <Override PartName="/ppt/slides/_rels/slide60.xml.rels" ContentType="application/vnd.openxmlformats-package.relationships+xml"/>
  <Override PartName="/ppt/slides/_rels/slide93.xml.rels" ContentType="application/vnd.openxmlformats-package.relationships+xml"/>
  <Override PartName="/ppt/slides/_rels/slide41.xml.rels" ContentType="application/vnd.openxmlformats-package.relationships+xml"/>
  <Override PartName="/ppt/slides/_rels/slide102.xml.rels" ContentType="application/vnd.openxmlformats-package.relationships+xml"/>
  <Override PartName="/ppt/slides/_rels/slide26.xml.rels" ContentType="application/vnd.openxmlformats-package.relationships+xml"/>
  <Override PartName="/ppt/slides/_rels/slide59.xml.rels" ContentType="application/vnd.openxmlformats-package.relationships+xml"/>
  <Override PartName="/ppt/slides/_rels/slide1.xml.rels" ContentType="application/vnd.openxmlformats-package.relationships+xml"/>
  <Override PartName="/ppt/slides/_rels/slide62.xml.rels" ContentType="application/vnd.openxmlformats-package.relationships+xml"/>
  <Override PartName="/ppt/slides/_rels/slide95.xml.rels" ContentType="application/vnd.openxmlformats-package.relationships+xml"/>
  <Override PartName="/ppt/slides/_rels/slide10.xml.rels" ContentType="application/vnd.openxmlformats-package.relationships+xml"/>
  <Override PartName="/ppt/slides/_rels/slide43.xml.rels" ContentType="application/vnd.openxmlformats-package.relationships+xml"/>
  <Override PartName="/ppt/slides/_rels/slide3.xml.rels" ContentType="application/vnd.openxmlformats-package.relationships+xml"/>
  <Override PartName="/ppt/slides/_rels/slide64.xml.rels" ContentType="application/vnd.openxmlformats-package.relationships+xml"/>
  <Override PartName="/ppt/slides/_rels/slide97.xml.rels" ContentType="application/vnd.openxmlformats-package.relationships+xml"/>
  <Override PartName="/ppt/slides/_rels/slide12.xml.rels" ContentType="application/vnd.openxmlformats-package.relationships+xml"/>
  <Override PartName="/ppt/slides/_rels/slide45.xml.rels" ContentType="application/vnd.openxmlformats-package.relationships+xml"/>
  <Override PartName="/ppt/slides/_rels/slide78.xml.rels" ContentType="application/vnd.openxmlformats-package.relationships+xml"/>
  <Override PartName="/ppt/slides/_rels/slide81.xml.rels" ContentType="application/vnd.openxmlformats-package.relationships+xml"/>
  <Override PartName="/ppt/slides/_rels/slide99.xml.rels" ContentType="application/vnd.openxmlformats-package.relationships+xml"/>
  <Override PartName="/ppt/slides/_rels/slide47.xml.rels" ContentType="application/vnd.openxmlformats-package.relationships+xml"/>
  <Override PartName="/ppt/slides/_rels/slide28.xml.rels" ContentType="application/vnd.openxmlformats-package.relationships+xml"/>
  <Override PartName="/ppt/slides/_rels/slide50.xml.rels" ContentType="application/vnd.openxmlformats-package.relationships+xml"/>
  <Override PartName="/ppt/slides/_rels/slide83.xml.rels" ContentType="application/vnd.openxmlformats-package.relationships+xml"/>
  <Override PartName="/ppt/slides/_rels/slide31.xml.rels" ContentType="application/vnd.openxmlformats-package.relationships+xml"/>
  <Override PartName="/ppt/slides/_rels/slide49.xml.rels" ContentType="application/vnd.openxmlformats-package.relationships+xml"/>
  <Override PartName="/ppt/slides/_rels/slide85.xml.rels" ContentType="application/vnd.openxmlformats-package.relationships+xml"/>
  <Override PartName="/ppt/slides/_rels/slide33.xml.rels" ContentType="application/vnd.openxmlformats-package.relationships+xml"/>
  <Override PartName="/ppt/slides/_rels/slide5.xml.rels" ContentType="application/vnd.openxmlformats-package.relationships+xml"/>
  <Override PartName="/ppt/slides/_rels/slide66.xml.rels" ContentType="application/vnd.openxmlformats-package.relationships+xml"/>
  <Override PartName="/ppt/slides/_rels/slide14.xml.rels" ContentType="application/vnd.openxmlformats-package.relationships+xml"/>
  <Override PartName="/ppt/slides/_rels/slide87.xml.rels" ContentType="application/vnd.openxmlformats-package.relationships+xml"/>
  <Override PartName="/ppt/slides/_rels/slide35.xml.rels" ContentType="application/vnd.openxmlformats-package.relationships+xml"/>
  <Override PartName="/ppt/slides/_rels/slide7.xml.rels" ContentType="application/vnd.openxmlformats-package.relationships+xml"/>
  <Override PartName="/ppt/slides/_rels/slide68.xml.rels" ContentType="application/vnd.openxmlformats-package.relationships+xml"/>
  <Override PartName="/ppt/slides/_rels/slide16.xml.rels" ContentType="application/vnd.openxmlformats-package.relationships+xml"/>
  <Override PartName="/ppt/slides/_rels/slide71.xml.rels" ContentType="application/vnd.openxmlformats-package.relationships+xml"/>
  <Override PartName="/ppt/slides/slide57.xml" ContentType="application/vnd.openxmlformats-officedocument.presentationml.slide+xml"/>
  <Override PartName="/ppt/slides/slide94.xml" ContentType="application/vnd.openxmlformats-officedocument.presentationml.slide+xml"/>
  <Override PartName="/ppt/slides/slide21.xml" ContentType="application/vnd.openxmlformats-officedocument.presentationml.slide+xml"/>
  <Override PartName="/ppt/slides/slide28.xml" ContentType="application/vnd.openxmlformats-officedocument.presentationml.slide+xml"/>
  <Override PartName="/ppt/slides/slide65.xml" ContentType="application/vnd.openxmlformats-officedocument.presentationml.slide+xml"/>
  <Override PartName="/ppt/slides/slide6.xml" ContentType="application/vnd.openxmlformats-officedocument.presentationml.slide+xml"/>
  <Override PartName="/ppt/slides/slide36.xml" ContentType="application/vnd.openxmlformats-officedocument.presentationml.slide+xml"/>
  <Override PartName="/ppt/slides/slide102.xml" ContentType="application/vnd.openxmlformats-officedocument.presentationml.slide+xml"/>
  <Override PartName="/ppt/slides/slide73.xml" ContentType="application/vnd.openxmlformats-officedocument.presentationml.slide+xml"/>
  <Override PartName="/ppt/slides/slide44.xml" ContentType="application/vnd.openxmlformats-officedocument.presentationml.slide+xml"/>
  <Override PartName="/ppt/slideMasters/slideMaster1.xml" ContentType="application/vnd.openxmlformats-officedocument.presentationml.slideMaster+xml"/>
  <Override PartName="/ppt/slideMasters/_rels/slideMaster3.xml.rels" ContentType="application/vnd.openxmlformats-package.relationships+xml"/>
  <Override PartName="/ppt/slideMasters/_rels/slideMaster2.xml.rels" ContentType="application/vnd.openxmlformats-package.relationships+xml"/>
  <Override PartName="/ppt/slideMasters/_rels/slideMaster1.xml.rels" ContentType="application/vnd.openxmlformats-package.relationships+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theme/theme4.xml" ContentType="application/vnd.openxmlformats-officedocument.theme+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Types>
</file>

<file path=_rels/.rels><?xml version="1.0" encoding="UTF-8"?>
<Relationships xmlns="http://schemas.openxmlformats.org/package/2006/relationships"><Relationship Id="rId1"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p:sldMasterIdLst>
    <p:sldMasterId id="2147483648" r:id="rId2"/>
    <p:sldMasterId id="2147483661" r:id="rId3"/>
    <p:sldMasterId id="2147483674"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 id="348" r:id="rId98"/>
    <p:sldId id="349" r:id="rId99"/>
    <p:sldId id="350" r:id="rId100"/>
    <p:sldId id="351" r:id="rId101"/>
    <p:sldId id="352" r:id="rId102"/>
    <p:sldId id="353" r:id="rId103"/>
    <p:sldId id="354" r:id="rId104"/>
    <p:sldId id="355" r:id="rId105"/>
    <p:sldId id="356" r:id="rId106"/>
    <p:sldId id="357" r:id="rId107"/>
    <p:sldId id="358" r:id="rId108"/>
  </p:sldIdLst>
  <p:sldSz cx="12192000" cy="6858000"/>
  <p:notesSz cx="6858000" cy="91440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43" Type="http://schemas.openxmlformats.org/officeDocument/2006/relationships/slide" Target="slides/slide38.xml"/><Relationship Id="rId44" Type="http://schemas.openxmlformats.org/officeDocument/2006/relationships/slide" Target="slides/slide39.xml"/><Relationship Id="rId45" Type="http://schemas.openxmlformats.org/officeDocument/2006/relationships/slide" Target="slides/slide40.xml"/><Relationship Id="rId46" Type="http://schemas.openxmlformats.org/officeDocument/2006/relationships/slide" Target="slides/slide41.xml"/><Relationship Id="rId47" Type="http://schemas.openxmlformats.org/officeDocument/2006/relationships/slide" Target="slides/slide42.xml"/><Relationship Id="rId48" Type="http://schemas.openxmlformats.org/officeDocument/2006/relationships/slide" Target="slides/slide43.xml"/><Relationship Id="rId49" Type="http://schemas.openxmlformats.org/officeDocument/2006/relationships/slide" Target="slides/slide44.xml"/><Relationship Id="rId50" Type="http://schemas.openxmlformats.org/officeDocument/2006/relationships/slide" Target="slides/slide45.xml"/><Relationship Id="rId51" Type="http://schemas.openxmlformats.org/officeDocument/2006/relationships/slide" Target="slides/slide46.xml"/><Relationship Id="rId52" Type="http://schemas.openxmlformats.org/officeDocument/2006/relationships/slide" Target="slides/slide47.xml"/><Relationship Id="rId53" Type="http://schemas.openxmlformats.org/officeDocument/2006/relationships/slide" Target="slides/slide48.xml"/><Relationship Id="rId54" Type="http://schemas.openxmlformats.org/officeDocument/2006/relationships/slide" Target="slides/slide49.xml"/><Relationship Id="rId55" Type="http://schemas.openxmlformats.org/officeDocument/2006/relationships/slide" Target="slides/slide50.xml"/><Relationship Id="rId56" Type="http://schemas.openxmlformats.org/officeDocument/2006/relationships/slide" Target="slides/slide51.xml"/><Relationship Id="rId57" Type="http://schemas.openxmlformats.org/officeDocument/2006/relationships/slide" Target="slides/slide52.xml"/><Relationship Id="rId58" Type="http://schemas.openxmlformats.org/officeDocument/2006/relationships/slide" Target="slides/slide53.xml"/><Relationship Id="rId59" Type="http://schemas.openxmlformats.org/officeDocument/2006/relationships/slide" Target="slides/slide54.xml"/><Relationship Id="rId60" Type="http://schemas.openxmlformats.org/officeDocument/2006/relationships/slide" Target="slides/slide55.xml"/><Relationship Id="rId61" Type="http://schemas.openxmlformats.org/officeDocument/2006/relationships/slide" Target="slides/slide56.xml"/><Relationship Id="rId62" Type="http://schemas.openxmlformats.org/officeDocument/2006/relationships/slide" Target="slides/slide57.xml"/><Relationship Id="rId63" Type="http://schemas.openxmlformats.org/officeDocument/2006/relationships/slide" Target="slides/slide58.xml"/><Relationship Id="rId64" Type="http://schemas.openxmlformats.org/officeDocument/2006/relationships/slide" Target="slides/slide59.xml"/><Relationship Id="rId65" Type="http://schemas.openxmlformats.org/officeDocument/2006/relationships/slide" Target="slides/slide60.xml"/><Relationship Id="rId66" Type="http://schemas.openxmlformats.org/officeDocument/2006/relationships/slide" Target="slides/slide61.xml"/><Relationship Id="rId67" Type="http://schemas.openxmlformats.org/officeDocument/2006/relationships/slide" Target="slides/slide62.xml"/><Relationship Id="rId68" Type="http://schemas.openxmlformats.org/officeDocument/2006/relationships/slide" Target="slides/slide63.xml"/><Relationship Id="rId69" Type="http://schemas.openxmlformats.org/officeDocument/2006/relationships/slide" Target="slides/slide64.xml"/><Relationship Id="rId70" Type="http://schemas.openxmlformats.org/officeDocument/2006/relationships/slide" Target="slides/slide65.xml"/><Relationship Id="rId71" Type="http://schemas.openxmlformats.org/officeDocument/2006/relationships/slide" Target="slides/slide66.xml"/><Relationship Id="rId72" Type="http://schemas.openxmlformats.org/officeDocument/2006/relationships/slide" Target="slides/slide67.xml"/><Relationship Id="rId73" Type="http://schemas.openxmlformats.org/officeDocument/2006/relationships/slide" Target="slides/slide68.xml"/><Relationship Id="rId74" Type="http://schemas.openxmlformats.org/officeDocument/2006/relationships/slide" Target="slides/slide69.xml"/><Relationship Id="rId75" Type="http://schemas.openxmlformats.org/officeDocument/2006/relationships/slide" Target="slides/slide70.xml"/><Relationship Id="rId76" Type="http://schemas.openxmlformats.org/officeDocument/2006/relationships/slide" Target="slides/slide71.xml"/><Relationship Id="rId77" Type="http://schemas.openxmlformats.org/officeDocument/2006/relationships/slide" Target="slides/slide72.xml"/><Relationship Id="rId78" Type="http://schemas.openxmlformats.org/officeDocument/2006/relationships/slide" Target="slides/slide73.xml"/><Relationship Id="rId79" Type="http://schemas.openxmlformats.org/officeDocument/2006/relationships/slide" Target="slides/slide74.xml"/><Relationship Id="rId80" Type="http://schemas.openxmlformats.org/officeDocument/2006/relationships/slide" Target="slides/slide75.xml"/><Relationship Id="rId81" Type="http://schemas.openxmlformats.org/officeDocument/2006/relationships/slide" Target="slides/slide76.xml"/><Relationship Id="rId82" Type="http://schemas.openxmlformats.org/officeDocument/2006/relationships/slide" Target="slides/slide77.xml"/><Relationship Id="rId83" Type="http://schemas.openxmlformats.org/officeDocument/2006/relationships/slide" Target="slides/slide78.xml"/><Relationship Id="rId84" Type="http://schemas.openxmlformats.org/officeDocument/2006/relationships/slide" Target="slides/slide79.xml"/><Relationship Id="rId85" Type="http://schemas.openxmlformats.org/officeDocument/2006/relationships/slide" Target="slides/slide80.xml"/><Relationship Id="rId86" Type="http://schemas.openxmlformats.org/officeDocument/2006/relationships/slide" Target="slides/slide81.xml"/><Relationship Id="rId87" Type="http://schemas.openxmlformats.org/officeDocument/2006/relationships/slide" Target="slides/slide82.xml"/><Relationship Id="rId88" Type="http://schemas.openxmlformats.org/officeDocument/2006/relationships/slide" Target="slides/slide83.xml"/><Relationship Id="rId89" Type="http://schemas.openxmlformats.org/officeDocument/2006/relationships/slide" Target="slides/slide84.xml"/><Relationship Id="rId90" Type="http://schemas.openxmlformats.org/officeDocument/2006/relationships/slide" Target="slides/slide85.xml"/><Relationship Id="rId91" Type="http://schemas.openxmlformats.org/officeDocument/2006/relationships/slide" Target="slides/slide86.xml"/><Relationship Id="rId92" Type="http://schemas.openxmlformats.org/officeDocument/2006/relationships/slide" Target="slides/slide87.xml"/><Relationship Id="rId93" Type="http://schemas.openxmlformats.org/officeDocument/2006/relationships/slide" Target="slides/slide88.xml"/><Relationship Id="rId94" Type="http://schemas.openxmlformats.org/officeDocument/2006/relationships/slide" Target="slides/slide89.xml"/><Relationship Id="rId95" Type="http://schemas.openxmlformats.org/officeDocument/2006/relationships/slide" Target="slides/slide90.xml"/><Relationship Id="rId96" Type="http://schemas.openxmlformats.org/officeDocument/2006/relationships/slide" Target="slides/slide91.xml"/><Relationship Id="rId97" Type="http://schemas.openxmlformats.org/officeDocument/2006/relationships/slide" Target="slides/slide92.xml"/><Relationship Id="rId98" Type="http://schemas.openxmlformats.org/officeDocument/2006/relationships/slide" Target="slides/slide93.xml"/><Relationship Id="rId99" Type="http://schemas.openxmlformats.org/officeDocument/2006/relationships/slide" Target="slides/slide94.xml"/><Relationship Id="rId100" Type="http://schemas.openxmlformats.org/officeDocument/2006/relationships/slide" Target="slides/slide95.xml"/><Relationship Id="rId101" Type="http://schemas.openxmlformats.org/officeDocument/2006/relationships/slide" Target="slides/slide96.xml"/><Relationship Id="rId102" Type="http://schemas.openxmlformats.org/officeDocument/2006/relationships/slide" Target="slides/slide97.xml"/><Relationship Id="rId103" Type="http://schemas.openxmlformats.org/officeDocument/2006/relationships/slide" Target="slides/slide98.xml"/><Relationship Id="rId104" Type="http://schemas.openxmlformats.org/officeDocument/2006/relationships/slide" Target="slides/slide99.xml"/><Relationship Id="rId105" Type="http://schemas.openxmlformats.org/officeDocument/2006/relationships/slide" Target="slides/slide100.xml"/><Relationship Id="rId106" Type="http://schemas.openxmlformats.org/officeDocument/2006/relationships/slide" Target="slides/slide101.xml"/><Relationship Id="rId107" Type="http://schemas.openxmlformats.org/officeDocument/2006/relationships/slide" Target="slides/slide102.xml"/><Relationship Id="rId108" Type="http://schemas.openxmlformats.org/officeDocument/2006/relationships/slide" Target="slides/slide103.xml"/>
</Relationships>
</file>

<file path=ppt/notesMasters/_rels/notesMaster1.xml.rels><?xml version="1.0" encoding="UTF-8"?>
<Relationships xmlns="http://schemas.openxmlformats.org/package/2006/relationships"><Relationship Id="rId1" Type="http://schemas.openxmlformats.org/officeDocument/2006/relationships/theme" Target="../theme/theme4.xml"/>
</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14" name="PlaceHolder 1"/>
          <p:cNvSpPr>
            <a:spLocks noGrp="1"/>
          </p:cNvSpPr>
          <p:nvPr>
            <p:ph type="body"/>
          </p:nvPr>
        </p:nvSpPr>
        <p:spPr>
          <a:xfrm>
            <a:off x="756000" y="5078520"/>
            <a:ext cx="6047640" cy="4811040"/>
          </a:xfrm>
          <a:prstGeom prst="rect">
            <a:avLst/>
          </a:prstGeom>
        </p:spPr>
        <p:txBody>
          <a:bodyPr bIns="0" lIns="0" rIns="0" tIns="0" wrap="none"/>
          <a:p>
            <a:r>
              <a:rPr lang="pt-BR"/>
              <a:t>Clique para editar o formato de notas</a:t>
            </a:r>
            <a:endParaRPr/>
          </a:p>
        </p:txBody>
      </p:sp>
      <p:sp>
        <p:nvSpPr>
          <p:cNvPr id="115" name="PlaceHolder 2"/>
          <p:cNvSpPr>
            <a:spLocks noGrp="1"/>
          </p:cNvSpPr>
          <p:nvPr>
            <p:ph type="hdr"/>
          </p:nvPr>
        </p:nvSpPr>
        <p:spPr>
          <a:xfrm>
            <a:off x="0" y="0"/>
            <a:ext cx="3280680" cy="534240"/>
          </a:xfrm>
          <a:prstGeom prst="rect">
            <a:avLst/>
          </a:prstGeom>
        </p:spPr>
        <p:txBody>
          <a:bodyPr bIns="0" lIns="0" rIns="0" tIns="0" wrap="none"/>
          <a:p>
            <a:r>
              <a:rPr lang="pt-BR"/>
              <a:t>&lt;cabeçalho&gt;</a:t>
            </a:r>
            <a:endParaRPr/>
          </a:p>
        </p:txBody>
      </p:sp>
      <p:sp>
        <p:nvSpPr>
          <p:cNvPr id="116" name="PlaceHolder 3"/>
          <p:cNvSpPr>
            <a:spLocks noGrp="1"/>
          </p:cNvSpPr>
          <p:nvPr>
            <p:ph type="dt"/>
          </p:nvPr>
        </p:nvSpPr>
        <p:spPr>
          <a:xfrm>
            <a:off x="4278960" y="0"/>
            <a:ext cx="3280680" cy="534240"/>
          </a:xfrm>
          <a:prstGeom prst="rect">
            <a:avLst/>
          </a:prstGeom>
        </p:spPr>
        <p:txBody>
          <a:bodyPr bIns="0" lIns="0" rIns="0" tIns="0" wrap="none"/>
          <a:p>
            <a:pPr algn="r"/>
            <a:r>
              <a:rPr lang="pt-BR"/>
              <a:t>&lt;data/hora&gt;</a:t>
            </a:r>
            <a:endParaRPr/>
          </a:p>
        </p:txBody>
      </p:sp>
      <p:sp>
        <p:nvSpPr>
          <p:cNvPr id="117" name="PlaceHolder 4"/>
          <p:cNvSpPr>
            <a:spLocks noGrp="1"/>
          </p:cNvSpPr>
          <p:nvPr>
            <p:ph type="ftr"/>
          </p:nvPr>
        </p:nvSpPr>
        <p:spPr>
          <a:xfrm>
            <a:off x="0" y="10157400"/>
            <a:ext cx="3280680" cy="534240"/>
          </a:xfrm>
          <a:prstGeom prst="rect">
            <a:avLst/>
          </a:prstGeom>
        </p:spPr>
        <p:txBody>
          <a:bodyPr anchor="b" bIns="0" lIns="0" rIns="0" tIns="0" wrap="none"/>
          <a:p>
            <a:r>
              <a:rPr lang="pt-BR"/>
              <a:t>&lt;rodapé&gt;</a:t>
            </a:r>
            <a:endParaRPr/>
          </a:p>
        </p:txBody>
      </p:sp>
      <p:sp>
        <p:nvSpPr>
          <p:cNvPr id="118" name="PlaceHolder 5"/>
          <p:cNvSpPr>
            <a:spLocks noGrp="1"/>
          </p:cNvSpPr>
          <p:nvPr>
            <p:ph type="sldNum"/>
          </p:nvPr>
        </p:nvSpPr>
        <p:spPr>
          <a:xfrm>
            <a:off x="4278960" y="10157400"/>
            <a:ext cx="3280680" cy="534240"/>
          </a:xfrm>
          <a:prstGeom prst="rect">
            <a:avLst/>
          </a:prstGeom>
        </p:spPr>
        <p:txBody>
          <a:bodyPr anchor="b" bIns="0" lIns="0" rIns="0" tIns="0" wrap="none"/>
          <a:p>
            <a:pPr algn="r"/>
            <a:fld id="{F84435BA-1EC3-44B1-9DF1-629F081B30FB}" type="slidenum">
              <a:rPr lang="pt-BR"/>
              <a:t>&lt;número&gt;</a:t>
            </a:fld>
            <a:endParaRPr/>
          </a:p>
        </p:txBody>
      </p:sp>
    </p:spTree>
  </p:cSld>
  <p:clrMap accent1="accent1" accent2="accent2" accent3="accent3" accent4="accent4" accent5="accent5" accent6="accent6" bg1="lt1" bg2="lt2" folHlink="folHlink" hlink="hlink" tx1="dk1" tx2="dk2"/>
</p:notesMaster>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
</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
</Relationships>
</file>

<file path=ppt/notesSlides/_rels/notesSlide18.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
</Relationships>
</file>

<file path=ppt/notesSlides/_rels/notesSlide19.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
</Relationships>
</file>

<file path=ppt/notesSlides/_rels/notesSlide36.xml.rels><?xml version="1.0" encoding="UTF-8"?>
<Relationships xmlns="http://schemas.openxmlformats.org/package/2006/relationships"><Relationship Id="rId1" Type="http://schemas.openxmlformats.org/officeDocument/2006/relationships/slide" Target="../slides/slide36.xml"/><Relationship Id="rId2" Type="http://schemas.openxmlformats.org/officeDocument/2006/relationships/notesMaster" Target="../notesMasters/notesMaster1.xml"/>
</Relationships>
</file>

<file path=ppt/notesSlides/_rels/notesSlide50.xml.rels><?xml version="1.0" encoding="UTF-8"?>
<Relationships xmlns="http://schemas.openxmlformats.org/package/2006/relationships"><Relationship Id="rId1" Type="http://schemas.openxmlformats.org/officeDocument/2006/relationships/slide" Target="../slides/slide50.xml"/><Relationship Id="rId2" Type="http://schemas.openxmlformats.org/officeDocument/2006/relationships/notesMaster" Target="../notesMasters/notesMaster1.xml"/>
</Relationships>
</file>

<file path=ppt/notesSlides/_rels/notesSlide54.xml.rels><?xml version="1.0" encoding="UTF-8"?>
<Relationships xmlns="http://schemas.openxmlformats.org/package/2006/relationships"><Relationship Id="rId1" Type="http://schemas.openxmlformats.org/officeDocument/2006/relationships/slide" Target="../slides/slide54.xml"/><Relationship Id="rId2" Type="http://schemas.openxmlformats.org/officeDocument/2006/relationships/notesMaster" Target="../notesMasters/notesMaster1.xml"/>
</Relationships>
</file>

<file path=ppt/notesSlides/_rels/notesSlide56.xml.rels><?xml version="1.0" encoding="UTF-8"?>
<Relationships xmlns="http://schemas.openxmlformats.org/package/2006/relationships"><Relationship Id="rId1" Type="http://schemas.openxmlformats.org/officeDocument/2006/relationships/slide" Target="../slides/slide56.xml"/><Relationship Id="rId2" Type="http://schemas.openxmlformats.org/officeDocument/2006/relationships/notesMaster" Target="../notesMasters/notesMaster1.xml"/>
</Relationships>
</file>

<file path=ppt/notesSlides/_rels/notesSlide57.xml.rels><?xml version="1.0" encoding="UTF-8"?>
<Relationships xmlns="http://schemas.openxmlformats.org/package/2006/relationships"><Relationship Id="rId1" Type="http://schemas.openxmlformats.org/officeDocument/2006/relationships/slide" Target="../slides/slide57.xml"/><Relationship Id="rId2" Type="http://schemas.openxmlformats.org/officeDocument/2006/relationships/notesMaster" Target="../notesMasters/notesMaster1.xml"/>
</Relationships>
</file>

<file path=ppt/notesSlides/_rels/notesSlide58.xml.rels><?xml version="1.0" encoding="UTF-8"?>
<Relationships xmlns="http://schemas.openxmlformats.org/package/2006/relationships"><Relationship Id="rId1" Type="http://schemas.openxmlformats.org/officeDocument/2006/relationships/slide" Target="../slides/slide58.xml"/><Relationship Id="rId2" Type="http://schemas.openxmlformats.org/officeDocument/2006/relationships/notesMaster" Target="../notesMasters/notesMaster1.xml"/>
</Relationships>
</file>

<file path=ppt/notesSlides/_rels/notesSlide60.xml.rels><?xml version="1.0" encoding="UTF-8"?>
<Relationships xmlns="http://schemas.openxmlformats.org/package/2006/relationships"><Relationship Id="rId1" Type="http://schemas.openxmlformats.org/officeDocument/2006/relationships/slide" Target="../slides/slide60.xml"/><Relationship Id="rId2" Type="http://schemas.openxmlformats.org/officeDocument/2006/relationships/notesMaster" Target="../notesMasters/notesMaster1.xml"/>
</Relationships>
</file>

<file path=ppt/notesSlides/_rels/notesSlide61.xml.rels><?xml version="1.0" encoding="UTF-8"?>
<Relationships xmlns="http://schemas.openxmlformats.org/package/2006/relationships"><Relationship Id="rId1" Type="http://schemas.openxmlformats.org/officeDocument/2006/relationships/slide" Target="../slides/slide61.xml"/><Relationship Id="rId2" Type="http://schemas.openxmlformats.org/officeDocument/2006/relationships/notesMaster" Target="../notesMasters/notesMaster1.xml"/>
</Relationships>
</file>

<file path=ppt/notesSlides/_rels/notesSlide63.xml.rels><?xml version="1.0" encoding="UTF-8"?>
<Relationships xmlns="http://schemas.openxmlformats.org/package/2006/relationships"><Relationship Id="rId1" Type="http://schemas.openxmlformats.org/officeDocument/2006/relationships/slide" Target="../slides/slide63.xml"/><Relationship Id="rId2" Type="http://schemas.openxmlformats.org/officeDocument/2006/relationships/notesMaster" Target="../notesMasters/notesMaster1.xml"/>
</Relationships>
</file>

<file path=ppt/notesSlides/_rels/notesSlide64.xml.rels><?xml version="1.0" encoding="UTF-8"?>
<Relationships xmlns="http://schemas.openxmlformats.org/package/2006/relationships"><Relationship Id="rId1" Type="http://schemas.openxmlformats.org/officeDocument/2006/relationships/slide" Target="../slides/slide64.xml"/><Relationship Id="rId2" Type="http://schemas.openxmlformats.org/officeDocument/2006/relationships/notesMaster" Target="../notesMasters/notesMaster1.xml"/>
</Relationships>
</file>

<file path=ppt/notesSlides/_rels/notesSlide65.xml.rels><?xml version="1.0" encoding="UTF-8"?>
<Relationships xmlns="http://schemas.openxmlformats.org/package/2006/relationships"><Relationship Id="rId1" Type="http://schemas.openxmlformats.org/officeDocument/2006/relationships/slide" Target="../slides/slide65.xml"/><Relationship Id="rId2" Type="http://schemas.openxmlformats.org/officeDocument/2006/relationships/notesMaster" Target="../notesMasters/notesMaster1.xml"/>
</Relationships>
</file>

<file path=ppt/notesSlides/_rels/notesSlide66.xml.rels><?xml version="1.0" encoding="UTF-8"?>
<Relationships xmlns="http://schemas.openxmlformats.org/package/2006/relationships"><Relationship Id="rId1" Type="http://schemas.openxmlformats.org/officeDocument/2006/relationships/slide" Target="../slides/slide66.xml"/><Relationship Id="rId2" Type="http://schemas.openxmlformats.org/officeDocument/2006/relationships/notesMaster" Target="../notesMasters/notesMaster1.xml"/>
</Relationships>
</file>

<file path=ppt/notesSlides/_rels/notesSlide67.xml.rels><?xml version="1.0" encoding="UTF-8"?>
<Relationships xmlns="http://schemas.openxmlformats.org/package/2006/relationships"><Relationship Id="rId1" Type="http://schemas.openxmlformats.org/officeDocument/2006/relationships/slide" Target="../slides/slide67.xml"/><Relationship Id="rId2" Type="http://schemas.openxmlformats.org/officeDocument/2006/relationships/notesMaster" Target="../notesMasters/notesMaster1.xml"/>
</Relationships>
</file>

<file path=ppt/notesSlides/_rels/notesSlide98.xml.rels><?xml version="1.0" encoding="UTF-8"?>
<Relationships xmlns="http://schemas.openxmlformats.org/package/2006/relationships"><Relationship Id="rId1" Type="http://schemas.openxmlformats.org/officeDocument/2006/relationships/slide" Target="../slides/slide98.xml"/><Relationship Id="rId2" Type="http://schemas.openxmlformats.org/officeDocument/2006/relationships/notesMaster" Target="../notesMasters/notesMaster1.xml"/>
</Relationships>
</file>

<file path=ppt/notesSlides/notesSlide1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81" name="TextShape 1"/>
          <p:cNvSpPr txBox="1"/>
          <p:nvPr/>
        </p:nvSpPr>
        <p:spPr>
          <a:xfrm>
            <a:off x="3884760" y="8685360"/>
            <a:ext cx="2971440" cy="458280"/>
          </a:xfrm>
          <a:prstGeom prst="rect">
            <a:avLst/>
          </a:prstGeom>
        </p:spPr>
        <p:txBody>
          <a:bodyPr anchor="b"/>
          <a:p>
            <a:pPr algn="r">
              <a:lnSpc>
                <a:spcPct val="100000"/>
              </a:lnSpc>
            </a:pPr>
            <a:fld id="{2BB9A8D8-0F5E-41FC-923E-C29C9BDF3787}" type="slidenum">
              <a:rPr lang="pt-BR" sz="1200">
                <a:solidFill>
                  <a:srgbClr val="000000"/>
                </a:solidFill>
                <a:latin typeface="+mn-lt"/>
                <a:ea typeface="+mn-ea"/>
              </a:rPr>
              <a:t>&lt;número&gt;</a:t>
            </a:fld>
            <a:endParaRPr/>
          </a:p>
        </p:txBody>
      </p:sp>
      <p:sp>
        <p:nvSpPr>
          <p:cNvPr id="682" name="PlaceHolder 2"/>
          <p:cNvSpPr>
            <a:spLocks noGrp="1"/>
          </p:cNvSpPr>
          <p:nvPr>
            <p:ph type="body"/>
          </p:nvPr>
        </p:nvSpPr>
        <p:spPr>
          <a:xfrm>
            <a:off x="685440" y="4343760"/>
            <a:ext cx="5484960" cy="4115160"/>
          </a:xfrm>
          <a:prstGeom prst="rect">
            <a:avLst/>
          </a:prstGeom>
        </p:spPr>
        <p:txBody>
          <a:bodyPr anchor="ctr" wrap="none"/>
          <a:p>
            <a:endParaRPr/>
          </a:p>
        </p:txBody>
      </p:sp>
    </p:spTree>
  </p:cSld>
</p:notes>
</file>

<file path=ppt/notesSlides/notesSlide1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83" name="TextShape 1"/>
          <p:cNvSpPr txBox="1"/>
          <p:nvPr/>
        </p:nvSpPr>
        <p:spPr>
          <a:xfrm>
            <a:off x="3884760" y="8685360"/>
            <a:ext cx="2971440" cy="458280"/>
          </a:xfrm>
          <a:prstGeom prst="rect">
            <a:avLst/>
          </a:prstGeom>
        </p:spPr>
        <p:txBody>
          <a:bodyPr anchor="b"/>
          <a:p>
            <a:pPr algn="r">
              <a:lnSpc>
                <a:spcPct val="100000"/>
              </a:lnSpc>
            </a:pPr>
            <a:fld id="{CA007468-9452-4CBD-97C2-A69F83635BEC}" type="slidenum">
              <a:rPr lang="pt-BR" sz="1200">
                <a:solidFill>
                  <a:srgbClr val="000000"/>
                </a:solidFill>
                <a:latin typeface="+mn-lt"/>
                <a:ea typeface="+mn-ea"/>
              </a:rPr>
              <a:t>&lt;número&gt;</a:t>
            </a:fld>
            <a:endParaRPr/>
          </a:p>
        </p:txBody>
      </p:sp>
      <p:sp>
        <p:nvSpPr>
          <p:cNvPr id="684" name="PlaceHolder 2"/>
          <p:cNvSpPr>
            <a:spLocks noGrp="1"/>
          </p:cNvSpPr>
          <p:nvPr>
            <p:ph type="body"/>
          </p:nvPr>
        </p:nvSpPr>
        <p:spPr>
          <a:xfrm>
            <a:off x="685440" y="4343760"/>
            <a:ext cx="5484960" cy="4115160"/>
          </a:xfrm>
          <a:prstGeom prst="rect">
            <a:avLst/>
          </a:prstGeom>
        </p:spPr>
        <p:txBody>
          <a:bodyPr anchor="ctr" wrap="none"/>
          <a:p>
            <a:endParaRPr/>
          </a:p>
        </p:txBody>
      </p:sp>
    </p:spTree>
  </p:cSld>
</p:notes>
</file>

<file path=ppt/notesSlides/notesSlide1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85" name="TextShape 1"/>
          <p:cNvSpPr txBox="1"/>
          <p:nvPr/>
        </p:nvSpPr>
        <p:spPr>
          <a:xfrm>
            <a:off x="3884760" y="8685360"/>
            <a:ext cx="2971440" cy="458280"/>
          </a:xfrm>
          <a:prstGeom prst="rect">
            <a:avLst/>
          </a:prstGeom>
        </p:spPr>
        <p:txBody>
          <a:bodyPr anchor="b"/>
          <a:p>
            <a:pPr algn="r">
              <a:lnSpc>
                <a:spcPct val="100000"/>
              </a:lnSpc>
            </a:pPr>
            <a:fld id="{F666CFE2-5834-4323-ADD5-B9301C607372}" type="slidenum">
              <a:rPr lang="pt-BR" sz="1200">
                <a:solidFill>
                  <a:srgbClr val="000000"/>
                </a:solidFill>
                <a:latin typeface="+mn-lt"/>
                <a:ea typeface="+mn-ea"/>
              </a:rPr>
              <a:t>&lt;número&gt;</a:t>
            </a:fld>
            <a:endParaRPr/>
          </a:p>
        </p:txBody>
      </p:sp>
      <p:sp>
        <p:nvSpPr>
          <p:cNvPr id="686" name="PlaceHolder 2"/>
          <p:cNvSpPr>
            <a:spLocks noGrp="1"/>
          </p:cNvSpPr>
          <p:nvPr>
            <p:ph type="body"/>
          </p:nvPr>
        </p:nvSpPr>
        <p:spPr>
          <a:xfrm>
            <a:off x="685440" y="4343760"/>
            <a:ext cx="5484960" cy="4115160"/>
          </a:xfrm>
          <a:prstGeom prst="rect">
            <a:avLst/>
          </a:prstGeom>
        </p:spPr>
        <p:txBody>
          <a:bodyPr anchor="ctr" wrap="none"/>
          <a:p>
            <a:endParaRPr/>
          </a:p>
        </p:txBody>
      </p:sp>
    </p:spTree>
  </p:cSld>
</p:notes>
</file>

<file path=ppt/notesSlides/notesSlide1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87" name="TextShape 1"/>
          <p:cNvSpPr txBox="1"/>
          <p:nvPr/>
        </p:nvSpPr>
        <p:spPr>
          <a:xfrm>
            <a:off x="3884760" y="8685360"/>
            <a:ext cx="2971440" cy="458280"/>
          </a:xfrm>
          <a:prstGeom prst="rect">
            <a:avLst/>
          </a:prstGeom>
        </p:spPr>
        <p:txBody>
          <a:bodyPr anchor="b"/>
          <a:p>
            <a:pPr algn="r">
              <a:lnSpc>
                <a:spcPct val="100000"/>
              </a:lnSpc>
            </a:pPr>
            <a:fld id="{9AFA3F74-1EFB-4B97-8480-79C2C3FC096D}" type="slidenum">
              <a:rPr lang="pt-BR" sz="1200">
                <a:solidFill>
                  <a:srgbClr val="000000"/>
                </a:solidFill>
                <a:latin typeface="+mn-lt"/>
                <a:ea typeface="+mn-ea"/>
              </a:rPr>
              <a:t>&lt;número&gt;</a:t>
            </a:fld>
            <a:endParaRPr/>
          </a:p>
        </p:txBody>
      </p:sp>
      <p:sp>
        <p:nvSpPr>
          <p:cNvPr id="688" name="PlaceHolder 2"/>
          <p:cNvSpPr>
            <a:spLocks noGrp="1"/>
          </p:cNvSpPr>
          <p:nvPr>
            <p:ph type="body"/>
          </p:nvPr>
        </p:nvSpPr>
        <p:spPr>
          <a:xfrm>
            <a:off x="685440" y="4343760"/>
            <a:ext cx="5484960" cy="4115160"/>
          </a:xfrm>
          <a:prstGeom prst="rect">
            <a:avLst/>
          </a:prstGeom>
        </p:spPr>
        <p:txBody>
          <a:bodyPr anchor="ctr" wrap="none"/>
          <a:p>
            <a:endParaRPr/>
          </a:p>
        </p:txBody>
      </p:sp>
    </p:spTree>
  </p:cSld>
</p:notes>
</file>

<file path=ppt/notesSlides/notesSlide3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89" name="TextShape 1"/>
          <p:cNvSpPr txBox="1"/>
          <p:nvPr/>
        </p:nvSpPr>
        <p:spPr>
          <a:xfrm>
            <a:off x="3884760" y="8685360"/>
            <a:ext cx="2971440" cy="458280"/>
          </a:xfrm>
          <a:prstGeom prst="rect">
            <a:avLst/>
          </a:prstGeom>
        </p:spPr>
        <p:txBody>
          <a:bodyPr anchor="b"/>
          <a:p>
            <a:pPr algn="r">
              <a:lnSpc>
                <a:spcPct val="100000"/>
              </a:lnSpc>
            </a:pPr>
            <a:fld id="{C3F93C27-57BD-4280-99A4-FFB6C564FD1B}" type="slidenum">
              <a:rPr lang="pt-BR" sz="1200"/>
              <a:t>&lt;número&gt;</a:t>
            </a:fld>
            <a:endParaRPr/>
          </a:p>
        </p:txBody>
      </p:sp>
      <p:sp>
        <p:nvSpPr>
          <p:cNvPr id="690" name="CustomShape 2"/>
          <p:cNvSpPr/>
          <p:nvPr/>
        </p:nvSpPr>
        <p:spPr>
          <a:xfrm>
            <a:off x="3886920" y="8712720"/>
            <a:ext cx="2970720" cy="457200"/>
          </a:xfrm>
          <a:prstGeom prst="rect">
            <a:avLst/>
          </a:prstGeom>
        </p:spPr>
        <p:txBody>
          <a:bodyPr anchor="b" bIns="45000" lIns="90000" rIns="90000" tIns="45000"/>
          <a:p>
            <a:pPr algn="r">
              <a:lnSpc>
                <a:spcPct val="100000"/>
              </a:lnSpc>
            </a:pPr>
            <a:fld id="{4749BDA5-494F-489C-AFFA-BE43E945FFA1}" type="slidenum">
              <a:rPr lang="pt-BR" sz="1200">
                <a:solidFill>
                  <a:srgbClr val="000000"/>
                </a:solidFill>
                <a:latin typeface="+mn-lt"/>
                <a:ea typeface="+mn-ea"/>
              </a:rPr>
              <a:t>&lt;número&gt;</a:t>
            </a:fld>
            <a:endParaRPr/>
          </a:p>
        </p:txBody>
      </p:sp>
      <p:sp>
        <p:nvSpPr>
          <p:cNvPr id="691" name="PlaceHolder 3"/>
          <p:cNvSpPr>
            <a:spLocks noGrp="1"/>
          </p:cNvSpPr>
          <p:nvPr>
            <p:ph type="body"/>
          </p:nvPr>
        </p:nvSpPr>
        <p:spPr>
          <a:xfrm>
            <a:off x="914040" y="4356360"/>
            <a:ext cx="5029200" cy="4124880"/>
          </a:xfrm>
          <a:prstGeom prst="rect">
            <a:avLst/>
          </a:prstGeom>
        </p:spPr>
        <p:txBody>
          <a:bodyPr/>
          <a:p>
            <a:endParaRPr/>
          </a:p>
        </p:txBody>
      </p:sp>
    </p:spTree>
  </p:cSld>
</p:notes>
</file>

<file path=ppt/notesSlides/notesSlide5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92" name="CustomShape 1"/>
          <p:cNvSpPr/>
          <p:nvPr/>
        </p:nvSpPr>
        <p:spPr>
          <a:xfrm>
            <a:off x="1127160" y="755640"/>
            <a:ext cx="4506480" cy="3728520"/>
          </a:xfrm>
          <a:prstGeom prst="rect">
            <a:avLst/>
          </a:prstGeom>
          <a:solidFill>
            <a:srgbClr val="ffffff"/>
          </a:solidFill>
          <a:ln w="9360">
            <a:solidFill>
              <a:srgbClr val="000000"/>
            </a:solidFill>
            <a:miter/>
          </a:ln>
        </p:spPr>
      </p:sp>
      <p:sp>
        <p:nvSpPr>
          <p:cNvPr id="693" name="PlaceHolder 2"/>
          <p:cNvSpPr>
            <a:spLocks noGrp="1"/>
          </p:cNvSpPr>
          <p:nvPr>
            <p:ph type="body"/>
          </p:nvPr>
        </p:nvSpPr>
        <p:spPr>
          <a:xfrm>
            <a:off x="676440" y="4722840"/>
            <a:ext cx="5403600" cy="4473360"/>
          </a:xfrm>
          <a:prstGeom prst="rect">
            <a:avLst/>
          </a:prstGeom>
        </p:spPr>
        <p:txBody>
          <a:bodyPr anchor="ctr" wrap="none"/>
          <a:p>
            <a:endParaRPr/>
          </a:p>
        </p:txBody>
      </p:sp>
    </p:spTree>
  </p:cSld>
</p:notes>
</file>

<file path=ppt/notesSlides/notesSlide5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94" name="CustomShape 1"/>
          <p:cNvSpPr/>
          <p:nvPr/>
        </p:nvSpPr>
        <p:spPr>
          <a:xfrm>
            <a:off x="1127160" y="755640"/>
            <a:ext cx="4506480" cy="3728520"/>
          </a:xfrm>
          <a:prstGeom prst="rect">
            <a:avLst/>
          </a:prstGeom>
          <a:solidFill>
            <a:srgbClr val="ffffff"/>
          </a:solidFill>
          <a:ln w="9360">
            <a:solidFill>
              <a:srgbClr val="000000"/>
            </a:solidFill>
            <a:miter/>
          </a:ln>
        </p:spPr>
      </p:sp>
      <p:sp>
        <p:nvSpPr>
          <p:cNvPr id="695" name="PlaceHolder 2"/>
          <p:cNvSpPr>
            <a:spLocks noGrp="1"/>
          </p:cNvSpPr>
          <p:nvPr>
            <p:ph type="body"/>
          </p:nvPr>
        </p:nvSpPr>
        <p:spPr>
          <a:xfrm>
            <a:off x="676440" y="4722840"/>
            <a:ext cx="5403600" cy="4473360"/>
          </a:xfrm>
          <a:prstGeom prst="rect">
            <a:avLst/>
          </a:prstGeom>
        </p:spPr>
        <p:txBody>
          <a:bodyPr anchor="ctr" wrap="none"/>
          <a:p>
            <a:endParaRPr/>
          </a:p>
        </p:txBody>
      </p:sp>
    </p:spTree>
  </p:cSld>
</p:notes>
</file>

<file path=ppt/notesSlides/notesSlide5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96" name="TextShape 1"/>
          <p:cNvSpPr txBox="1"/>
          <p:nvPr/>
        </p:nvSpPr>
        <p:spPr>
          <a:xfrm>
            <a:off x="3884760" y="8685360"/>
            <a:ext cx="2971440" cy="458280"/>
          </a:xfrm>
          <a:prstGeom prst="rect">
            <a:avLst/>
          </a:prstGeom>
        </p:spPr>
        <p:txBody>
          <a:bodyPr anchor="b"/>
          <a:p>
            <a:pPr algn="r">
              <a:lnSpc>
                <a:spcPct val="100000"/>
              </a:lnSpc>
            </a:pPr>
            <a:fld id="{42C3EEF5-2A6F-438F-935C-687370B787EE}" type="slidenum">
              <a:rPr lang="pt-BR" sz="1200"/>
              <a:t>&lt;número&gt;</a:t>
            </a:fld>
            <a:endParaRPr/>
          </a:p>
        </p:txBody>
      </p:sp>
      <p:sp>
        <p:nvSpPr>
          <p:cNvPr id="697" name="CustomShape 2"/>
          <p:cNvSpPr/>
          <p:nvPr/>
        </p:nvSpPr>
        <p:spPr>
          <a:xfrm>
            <a:off x="1143000" y="695160"/>
            <a:ext cx="4571640" cy="3428640"/>
          </a:xfrm>
          <a:prstGeom prst="rect">
            <a:avLst/>
          </a:prstGeom>
          <a:solidFill>
            <a:srgbClr val="ffffff"/>
          </a:solidFill>
          <a:ln w="9360">
            <a:solidFill>
              <a:srgbClr val="000000"/>
            </a:solidFill>
            <a:miter/>
          </a:ln>
        </p:spPr>
      </p:sp>
      <p:sp>
        <p:nvSpPr>
          <p:cNvPr id="698" name="PlaceHolder 3"/>
          <p:cNvSpPr>
            <a:spLocks noGrp="1"/>
          </p:cNvSpPr>
          <p:nvPr>
            <p:ph type="body"/>
          </p:nvPr>
        </p:nvSpPr>
        <p:spPr>
          <a:xfrm>
            <a:off x="685800" y="4343400"/>
            <a:ext cx="5481360" cy="4114440"/>
          </a:xfrm>
          <a:prstGeom prst="rect">
            <a:avLst/>
          </a:prstGeom>
        </p:spPr>
        <p:txBody>
          <a:bodyPr anchor="ctr" wrap="none"/>
          <a:p>
            <a:endParaRPr/>
          </a:p>
        </p:txBody>
      </p:sp>
    </p:spTree>
  </p:cSld>
</p:notes>
</file>

<file path=ppt/notesSlides/notesSlide5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99" name="TextShape 1"/>
          <p:cNvSpPr txBox="1"/>
          <p:nvPr/>
        </p:nvSpPr>
        <p:spPr>
          <a:xfrm>
            <a:off x="3884760" y="8685360"/>
            <a:ext cx="2971440" cy="458280"/>
          </a:xfrm>
          <a:prstGeom prst="rect">
            <a:avLst/>
          </a:prstGeom>
        </p:spPr>
        <p:txBody>
          <a:bodyPr anchor="b"/>
          <a:p>
            <a:pPr algn="r">
              <a:lnSpc>
                <a:spcPct val="100000"/>
              </a:lnSpc>
            </a:pPr>
            <a:fld id="{439363C2-C740-42B1-ABC5-5538F0F40B6B}" type="slidenum">
              <a:rPr lang="pt-BR" sz="1200"/>
              <a:t>&lt;número&gt;</a:t>
            </a:fld>
            <a:endParaRPr/>
          </a:p>
        </p:txBody>
      </p:sp>
      <p:sp>
        <p:nvSpPr>
          <p:cNvPr id="700" name="CustomShape 2"/>
          <p:cNvSpPr/>
          <p:nvPr/>
        </p:nvSpPr>
        <p:spPr>
          <a:xfrm>
            <a:off x="1143000" y="695160"/>
            <a:ext cx="4571640" cy="3428640"/>
          </a:xfrm>
          <a:prstGeom prst="rect">
            <a:avLst/>
          </a:prstGeom>
          <a:solidFill>
            <a:srgbClr val="ffffff"/>
          </a:solidFill>
          <a:ln w="9360">
            <a:solidFill>
              <a:srgbClr val="000000"/>
            </a:solidFill>
            <a:miter/>
          </a:ln>
        </p:spPr>
      </p:sp>
      <p:sp>
        <p:nvSpPr>
          <p:cNvPr id="701" name="PlaceHolder 3"/>
          <p:cNvSpPr>
            <a:spLocks noGrp="1"/>
          </p:cNvSpPr>
          <p:nvPr>
            <p:ph type="body"/>
          </p:nvPr>
        </p:nvSpPr>
        <p:spPr>
          <a:xfrm>
            <a:off x="685800" y="4343400"/>
            <a:ext cx="5481360" cy="4114440"/>
          </a:xfrm>
          <a:prstGeom prst="rect">
            <a:avLst/>
          </a:prstGeom>
        </p:spPr>
        <p:txBody>
          <a:bodyPr anchor="ctr" wrap="none"/>
          <a:p>
            <a:endParaRPr/>
          </a:p>
        </p:txBody>
      </p:sp>
    </p:spTree>
  </p:cSld>
</p:notes>
</file>

<file path=ppt/notesSlides/notesSlide5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02" name="TextShape 1"/>
          <p:cNvSpPr txBox="1"/>
          <p:nvPr/>
        </p:nvSpPr>
        <p:spPr>
          <a:xfrm>
            <a:off x="3884760" y="8685360"/>
            <a:ext cx="2971440" cy="458280"/>
          </a:xfrm>
          <a:prstGeom prst="rect">
            <a:avLst/>
          </a:prstGeom>
        </p:spPr>
        <p:txBody>
          <a:bodyPr anchor="b"/>
          <a:p>
            <a:pPr algn="r">
              <a:lnSpc>
                <a:spcPct val="100000"/>
              </a:lnSpc>
            </a:pPr>
            <a:fld id="{A47DACCA-8443-488B-BB90-1EC0A763098B}" type="slidenum">
              <a:rPr lang="pt-BR" sz="1200"/>
              <a:t>&lt;número&gt;</a:t>
            </a:fld>
            <a:endParaRPr/>
          </a:p>
        </p:txBody>
      </p:sp>
      <p:sp>
        <p:nvSpPr>
          <p:cNvPr id="703" name="CustomShape 2"/>
          <p:cNvSpPr/>
          <p:nvPr/>
        </p:nvSpPr>
        <p:spPr>
          <a:xfrm>
            <a:off x="1143000" y="695160"/>
            <a:ext cx="4571640" cy="3428640"/>
          </a:xfrm>
          <a:prstGeom prst="rect">
            <a:avLst/>
          </a:prstGeom>
          <a:solidFill>
            <a:srgbClr val="ffffff"/>
          </a:solidFill>
          <a:ln w="9360">
            <a:solidFill>
              <a:srgbClr val="000000"/>
            </a:solidFill>
            <a:miter/>
          </a:ln>
        </p:spPr>
      </p:sp>
      <p:sp>
        <p:nvSpPr>
          <p:cNvPr id="704" name="PlaceHolder 3"/>
          <p:cNvSpPr>
            <a:spLocks noGrp="1"/>
          </p:cNvSpPr>
          <p:nvPr>
            <p:ph type="body"/>
          </p:nvPr>
        </p:nvSpPr>
        <p:spPr>
          <a:xfrm>
            <a:off x="685800" y="4343400"/>
            <a:ext cx="5481360" cy="4114440"/>
          </a:xfrm>
          <a:prstGeom prst="rect">
            <a:avLst/>
          </a:prstGeom>
        </p:spPr>
        <p:txBody>
          <a:bodyPr anchor="ctr" wrap="none"/>
          <a:p>
            <a:endParaRPr/>
          </a:p>
        </p:txBody>
      </p:sp>
    </p:spTree>
  </p:cSld>
</p:notes>
</file>

<file path=ppt/notesSlides/notesSlide6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05" name="TextShape 1"/>
          <p:cNvSpPr txBox="1"/>
          <p:nvPr/>
        </p:nvSpPr>
        <p:spPr>
          <a:xfrm>
            <a:off x="3884760" y="8685360"/>
            <a:ext cx="2971440" cy="458280"/>
          </a:xfrm>
          <a:prstGeom prst="rect">
            <a:avLst/>
          </a:prstGeom>
        </p:spPr>
        <p:txBody>
          <a:bodyPr anchor="b"/>
          <a:p>
            <a:pPr algn="r">
              <a:lnSpc>
                <a:spcPct val="100000"/>
              </a:lnSpc>
            </a:pPr>
            <a:fld id="{59EC6C33-799F-408E-B983-6895CC9CEA37}" type="slidenum">
              <a:rPr lang="pt-BR" sz="1200"/>
              <a:t>&lt;número&gt;</a:t>
            </a:fld>
            <a:endParaRPr/>
          </a:p>
        </p:txBody>
      </p:sp>
      <p:sp>
        <p:nvSpPr>
          <p:cNvPr id="706" name="PlaceHolder 2"/>
          <p:cNvSpPr>
            <a:spLocks noGrp="1"/>
          </p:cNvSpPr>
          <p:nvPr>
            <p:ph type="body"/>
          </p:nvPr>
        </p:nvSpPr>
        <p:spPr>
          <a:xfrm>
            <a:off x="685800" y="4343400"/>
            <a:ext cx="5481360" cy="4024080"/>
          </a:xfrm>
          <a:prstGeom prst="rect">
            <a:avLst/>
          </a:prstGeom>
        </p:spPr>
        <p:txBody>
          <a:bodyPr anchor="ctr" wrap="none"/>
          <a:p>
            <a:endParaRPr/>
          </a:p>
        </p:txBody>
      </p:sp>
    </p:spTree>
  </p:cSld>
</p:notes>
</file>

<file path=ppt/notesSlides/notesSlide6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07" name="TextShape 1"/>
          <p:cNvSpPr txBox="1"/>
          <p:nvPr/>
        </p:nvSpPr>
        <p:spPr>
          <a:xfrm>
            <a:off x="3884760" y="8685360"/>
            <a:ext cx="2971440" cy="458280"/>
          </a:xfrm>
          <a:prstGeom prst="rect">
            <a:avLst/>
          </a:prstGeom>
        </p:spPr>
        <p:txBody>
          <a:bodyPr anchor="b"/>
          <a:p>
            <a:pPr algn="r">
              <a:lnSpc>
                <a:spcPct val="100000"/>
              </a:lnSpc>
            </a:pPr>
            <a:fld id="{DFD8DC41-D9F6-49E6-9912-E16A1EC21E97}" type="slidenum">
              <a:rPr lang="pt-BR" sz="1200"/>
              <a:t>&lt;número&gt;</a:t>
            </a:fld>
            <a:endParaRPr/>
          </a:p>
        </p:txBody>
      </p:sp>
      <p:sp>
        <p:nvSpPr>
          <p:cNvPr id="708" name="PlaceHolder 2"/>
          <p:cNvSpPr>
            <a:spLocks noGrp="1"/>
          </p:cNvSpPr>
          <p:nvPr>
            <p:ph type="body"/>
          </p:nvPr>
        </p:nvSpPr>
        <p:spPr>
          <a:xfrm>
            <a:off x="685800" y="4343400"/>
            <a:ext cx="5481360" cy="4024080"/>
          </a:xfrm>
          <a:prstGeom prst="rect">
            <a:avLst/>
          </a:prstGeom>
        </p:spPr>
        <p:txBody>
          <a:bodyPr anchor="ctr" wrap="none"/>
          <a:p>
            <a:endParaRPr/>
          </a:p>
        </p:txBody>
      </p:sp>
    </p:spTree>
  </p:cSld>
</p:notes>
</file>

<file path=ppt/notesSlides/notesSlide6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09" name="TextShape 1"/>
          <p:cNvSpPr txBox="1"/>
          <p:nvPr/>
        </p:nvSpPr>
        <p:spPr>
          <a:xfrm>
            <a:off x="3884760" y="8685360"/>
            <a:ext cx="2971440" cy="458280"/>
          </a:xfrm>
          <a:prstGeom prst="rect">
            <a:avLst/>
          </a:prstGeom>
        </p:spPr>
        <p:txBody>
          <a:bodyPr anchor="b"/>
          <a:p>
            <a:pPr algn="r">
              <a:lnSpc>
                <a:spcPct val="100000"/>
              </a:lnSpc>
            </a:pPr>
            <a:fld id="{4D0EE2D6-3E3D-4428-A5E7-B991481B062E}" type="slidenum">
              <a:rPr lang="pt-BR" sz="1200"/>
              <a:t>&lt;número&gt;</a:t>
            </a:fld>
            <a:endParaRPr/>
          </a:p>
        </p:txBody>
      </p:sp>
      <p:sp>
        <p:nvSpPr>
          <p:cNvPr id="710" name="CustomShape 2"/>
          <p:cNvSpPr/>
          <p:nvPr/>
        </p:nvSpPr>
        <p:spPr>
          <a:xfrm>
            <a:off x="3886200" y="8712360"/>
            <a:ext cx="2971440" cy="458280"/>
          </a:xfrm>
          <a:prstGeom prst="rect">
            <a:avLst/>
          </a:prstGeom>
        </p:spPr>
        <p:txBody>
          <a:bodyPr anchor="b" bIns="46440" lIns="92880" rIns="92880" tIns="46440"/>
          <a:p>
            <a:pPr algn="r">
              <a:lnSpc>
                <a:spcPct val="100000"/>
              </a:lnSpc>
            </a:pPr>
            <a:fld id="{4486E3A0-6B5D-4AA9-BC43-9088DFE4350B}" type="slidenum">
              <a:rPr lang="pt-BR" sz="1200">
                <a:solidFill>
                  <a:srgbClr val="000000"/>
                </a:solidFill>
                <a:latin typeface="Times New Roman"/>
                <a:ea typeface="+mn-ea"/>
              </a:rPr>
              <a:t>&lt;número&gt;</a:t>
            </a:fld>
            <a:endParaRPr/>
          </a:p>
        </p:txBody>
      </p:sp>
      <p:sp>
        <p:nvSpPr>
          <p:cNvPr id="711" name="PlaceHolder 3"/>
          <p:cNvSpPr>
            <a:spLocks noGrp="1"/>
          </p:cNvSpPr>
          <p:nvPr>
            <p:ph type="body"/>
          </p:nvPr>
        </p:nvSpPr>
        <p:spPr>
          <a:xfrm>
            <a:off x="914400" y="4356000"/>
            <a:ext cx="5028840" cy="4127040"/>
          </a:xfrm>
          <a:prstGeom prst="rect">
            <a:avLst/>
          </a:prstGeom>
        </p:spPr>
        <p:txBody>
          <a:bodyPr bIns="46440" lIns="92880" rIns="92880" tIns="46440"/>
          <a:p>
            <a:r>
              <a:rPr b="1" lang="pt-BR"/>
              <a:t>00:00:</a:t>
            </a:r>
            <a:endParaRPr/>
          </a:p>
          <a:p>
            <a:pPr>
              <a:lnSpc>
                <a:spcPct val="100000"/>
              </a:lnSpc>
              <a:buFont typeface="StarSymbol"/>
              <a:buChar char=""/>
            </a:pPr>
            <a:r>
              <a:rPr lang="pt-BR"/>
              <a:t>Comentar que algumas Resoluções foram feitas pela SE, outras pelos GTs. Comentar o histórico dessas Resoluções e, em especial, os problemas da Resolução da Fiscalização.</a:t>
            </a:r>
            <a:endParaRPr/>
          </a:p>
          <a:p>
            <a:pPr>
              <a:lnSpc>
                <a:spcPct val="100000"/>
              </a:lnSpc>
              <a:buFont typeface="StarSymbol"/>
              <a:buChar char=""/>
            </a:pPr>
            <a:r>
              <a:rPr lang="pt-BR"/>
              <a:t>A da fiscalização iniciou em um GT. Pela RFB foi a Cofis quem participou. GT 38 concordou com RFB, mas não com GT SN. SE preparou minuta, submetendo-a à Cofis e GT-38 (e também aos Municípios), chegando ao texto aprovado pelo CGSN.</a:t>
            </a:r>
            <a:endParaRPr/>
          </a:p>
        </p:txBody>
      </p:sp>
    </p:spTree>
  </p:cSld>
</p:notes>
</file>

<file path=ppt/notesSlides/notesSlide6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12" name="TextShape 1"/>
          <p:cNvSpPr txBox="1"/>
          <p:nvPr/>
        </p:nvSpPr>
        <p:spPr>
          <a:xfrm>
            <a:off x="3884760" y="8685360"/>
            <a:ext cx="2971440" cy="458280"/>
          </a:xfrm>
          <a:prstGeom prst="rect">
            <a:avLst/>
          </a:prstGeom>
        </p:spPr>
        <p:txBody>
          <a:bodyPr anchor="b"/>
          <a:p>
            <a:pPr algn="r">
              <a:lnSpc>
                <a:spcPct val="100000"/>
              </a:lnSpc>
            </a:pPr>
            <a:fld id="{6263741A-D041-4C75-972B-76B498ACE2C9}" type="slidenum">
              <a:rPr lang="pt-BR" sz="1200"/>
              <a:t>&lt;número&gt;</a:t>
            </a:fld>
            <a:endParaRPr/>
          </a:p>
        </p:txBody>
      </p:sp>
      <p:sp>
        <p:nvSpPr>
          <p:cNvPr id="713" name="CustomShape 2"/>
          <p:cNvSpPr/>
          <p:nvPr/>
        </p:nvSpPr>
        <p:spPr>
          <a:xfrm>
            <a:off x="-10607760" y="-7261200"/>
            <a:ext cx="21216600" cy="15912720"/>
          </a:xfrm>
          <a:prstGeom prst="rect">
            <a:avLst/>
          </a:prstGeom>
          <a:solidFill>
            <a:srgbClr val="ffffff"/>
          </a:solidFill>
          <a:ln w="9360">
            <a:solidFill>
              <a:srgbClr val="000000"/>
            </a:solidFill>
            <a:miter/>
          </a:ln>
        </p:spPr>
      </p:sp>
      <p:sp>
        <p:nvSpPr>
          <p:cNvPr id="714" name="PlaceHolder 3"/>
          <p:cNvSpPr>
            <a:spLocks noGrp="1"/>
          </p:cNvSpPr>
          <p:nvPr>
            <p:ph type="body"/>
          </p:nvPr>
        </p:nvSpPr>
        <p:spPr>
          <a:xfrm>
            <a:off x="685800" y="4343400"/>
            <a:ext cx="5481360" cy="4114440"/>
          </a:xfrm>
          <a:prstGeom prst="rect">
            <a:avLst/>
          </a:prstGeom>
        </p:spPr>
        <p:txBody>
          <a:bodyPr anchor="ctr" wrap="none"/>
          <a:p>
            <a:endParaRPr/>
          </a:p>
        </p:txBody>
      </p:sp>
    </p:spTree>
  </p:cSld>
</p:notes>
</file>

<file path=ppt/notesSlides/notesSlide6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15" name="TextShape 1"/>
          <p:cNvSpPr txBox="1"/>
          <p:nvPr/>
        </p:nvSpPr>
        <p:spPr>
          <a:xfrm>
            <a:off x="3884760" y="8685360"/>
            <a:ext cx="2971440" cy="458280"/>
          </a:xfrm>
          <a:prstGeom prst="rect">
            <a:avLst/>
          </a:prstGeom>
        </p:spPr>
        <p:txBody>
          <a:bodyPr anchor="b"/>
          <a:p>
            <a:pPr algn="r">
              <a:lnSpc>
                <a:spcPct val="100000"/>
              </a:lnSpc>
            </a:pPr>
            <a:fld id="{8EBEA6D3-E115-4650-A313-776EDB27A31D}" type="slidenum">
              <a:rPr lang="pt-BR" sz="1200"/>
              <a:t>&lt;número&gt;</a:t>
            </a:fld>
            <a:endParaRPr/>
          </a:p>
        </p:txBody>
      </p:sp>
      <p:sp>
        <p:nvSpPr>
          <p:cNvPr id="716" name="CustomShape 2"/>
          <p:cNvSpPr/>
          <p:nvPr/>
        </p:nvSpPr>
        <p:spPr>
          <a:xfrm>
            <a:off x="-10607760" y="-7261200"/>
            <a:ext cx="21216600" cy="15912720"/>
          </a:xfrm>
          <a:prstGeom prst="rect">
            <a:avLst/>
          </a:prstGeom>
          <a:solidFill>
            <a:srgbClr val="ffffff"/>
          </a:solidFill>
          <a:ln w="9360">
            <a:solidFill>
              <a:srgbClr val="000000"/>
            </a:solidFill>
            <a:miter/>
          </a:ln>
        </p:spPr>
      </p:sp>
      <p:sp>
        <p:nvSpPr>
          <p:cNvPr id="717" name="PlaceHolder 3"/>
          <p:cNvSpPr>
            <a:spLocks noGrp="1"/>
          </p:cNvSpPr>
          <p:nvPr>
            <p:ph type="body"/>
          </p:nvPr>
        </p:nvSpPr>
        <p:spPr>
          <a:xfrm>
            <a:off x="685800" y="4343400"/>
            <a:ext cx="5481360" cy="4114440"/>
          </a:xfrm>
          <a:prstGeom prst="rect">
            <a:avLst/>
          </a:prstGeom>
        </p:spPr>
        <p:txBody>
          <a:bodyPr anchor="ctr" wrap="none"/>
          <a:p>
            <a:endParaRPr/>
          </a:p>
        </p:txBody>
      </p:sp>
    </p:spTree>
  </p:cSld>
</p:notes>
</file>

<file path=ppt/notesSlides/notesSlide6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18" name="TextShape 1"/>
          <p:cNvSpPr txBox="1"/>
          <p:nvPr/>
        </p:nvSpPr>
        <p:spPr>
          <a:xfrm>
            <a:off x="3884760" y="8685360"/>
            <a:ext cx="2971440" cy="458280"/>
          </a:xfrm>
          <a:prstGeom prst="rect">
            <a:avLst/>
          </a:prstGeom>
        </p:spPr>
        <p:txBody>
          <a:bodyPr anchor="b"/>
          <a:p>
            <a:pPr algn="r">
              <a:lnSpc>
                <a:spcPct val="100000"/>
              </a:lnSpc>
            </a:pPr>
            <a:fld id="{DA8040DF-BF38-41B9-9E34-E4978812F2F7}" type="slidenum">
              <a:rPr lang="pt-BR" sz="1200"/>
              <a:t>&lt;número&gt;</a:t>
            </a:fld>
            <a:endParaRPr/>
          </a:p>
        </p:txBody>
      </p:sp>
      <p:sp>
        <p:nvSpPr>
          <p:cNvPr id="719" name="CustomShape 2"/>
          <p:cNvSpPr/>
          <p:nvPr/>
        </p:nvSpPr>
        <p:spPr>
          <a:xfrm>
            <a:off x="-10607760" y="-7261200"/>
            <a:ext cx="21216600" cy="15912720"/>
          </a:xfrm>
          <a:prstGeom prst="rect">
            <a:avLst/>
          </a:prstGeom>
          <a:solidFill>
            <a:srgbClr val="ffffff"/>
          </a:solidFill>
          <a:ln w="9360">
            <a:solidFill>
              <a:srgbClr val="000000"/>
            </a:solidFill>
            <a:miter/>
          </a:ln>
        </p:spPr>
      </p:sp>
      <p:sp>
        <p:nvSpPr>
          <p:cNvPr id="720" name="PlaceHolder 3"/>
          <p:cNvSpPr>
            <a:spLocks noGrp="1"/>
          </p:cNvSpPr>
          <p:nvPr>
            <p:ph type="body"/>
          </p:nvPr>
        </p:nvSpPr>
        <p:spPr>
          <a:xfrm>
            <a:off x="685800" y="4343400"/>
            <a:ext cx="5481360" cy="4114440"/>
          </a:xfrm>
          <a:prstGeom prst="rect">
            <a:avLst/>
          </a:prstGeom>
        </p:spPr>
        <p:txBody>
          <a:bodyPr anchor="ctr" wrap="none"/>
          <a:p>
            <a:endParaRPr/>
          </a:p>
        </p:txBody>
      </p:sp>
    </p:spTree>
  </p:cSld>
</p:notes>
</file>

<file path=ppt/notesSlides/notesSlide6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21" name="TextShape 1"/>
          <p:cNvSpPr txBox="1"/>
          <p:nvPr/>
        </p:nvSpPr>
        <p:spPr>
          <a:xfrm>
            <a:off x="3884760" y="8685360"/>
            <a:ext cx="2971440" cy="458280"/>
          </a:xfrm>
          <a:prstGeom prst="rect">
            <a:avLst/>
          </a:prstGeom>
        </p:spPr>
        <p:txBody>
          <a:bodyPr anchor="b"/>
          <a:p>
            <a:pPr algn="r">
              <a:lnSpc>
                <a:spcPct val="100000"/>
              </a:lnSpc>
            </a:pPr>
            <a:fld id="{2894A53F-4604-4F27-B0A5-9EF46509B38B}" type="slidenum">
              <a:rPr lang="pt-BR" sz="1200"/>
              <a:t>&lt;número&gt;</a:t>
            </a:fld>
            <a:endParaRPr/>
          </a:p>
        </p:txBody>
      </p:sp>
      <p:sp>
        <p:nvSpPr>
          <p:cNvPr id="722" name="CustomShape 2"/>
          <p:cNvSpPr/>
          <p:nvPr/>
        </p:nvSpPr>
        <p:spPr>
          <a:xfrm>
            <a:off x="3886200" y="8713800"/>
            <a:ext cx="2971440" cy="456840"/>
          </a:xfrm>
          <a:prstGeom prst="rect">
            <a:avLst/>
          </a:prstGeom>
        </p:spPr>
        <p:txBody>
          <a:bodyPr anchor="b" bIns="45000" lIns="89640" rIns="89640" tIns="45000"/>
          <a:p>
            <a:pPr algn="r">
              <a:lnSpc>
                <a:spcPct val="100000"/>
              </a:lnSpc>
            </a:pPr>
            <a:fld id="{1DC195DB-FD9A-44E7-A9AC-1B88B06155DE}" type="slidenum">
              <a:rPr lang="pt-BR" sz="1200">
                <a:solidFill>
                  <a:srgbClr val="000000"/>
                </a:solidFill>
                <a:latin typeface="Times New Roman"/>
                <a:ea typeface="+mn-ea"/>
              </a:rPr>
              <a:t>&lt;número&gt;</a:t>
            </a:fld>
            <a:endParaRPr/>
          </a:p>
        </p:txBody>
      </p:sp>
      <p:sp>
        <p:nvSpPr>
          <p:cNvPr id="723" name="PlaceHolder 3"/>
          <p:cNvSpPr>
            <a:spLocks noGrp="1"/>
          </p:cNvSpPr>
          <p:nvPr>
            <p:ph type="body"/>
          </p:nvPr>
        </p:nvSpPr>
        <p:spPr>
          <a:xfrm>
            <a:off x="914400" y="4356000"/>
            <a:ext cx="5028840" cy="4125600"/>
          </a:xfrm>
          <a:prstGeom prst="rect">
            <a:avLst/>
          </a:prstGeom>
        </p:spPr>
        <p:txBody>
          <a:bodyPr bIns="45000" lIns="89640" rIns="89640" tIns="45000"/>
          <a:p>
            <a:r>
              <a:rPr b="1" lang="pt-BR"/>
              <a:t>00:00:</a:t>
            </a:r>
            <a:endParaRPr/>
          </a:p>
          <a:p>
            <a:pPr>
              <a:lnSpc>
                <a:spcPct val="100000"/>
              </a:lnSpc>
              <a:buFont typeface="StarSymbol"/>
              <a:buChar char=""/>
            </a:pPr>
            <a:r>
              <a:rPr lang="pt-BR"/>
              <a:t>Comentar que algumas Resoluções foram feitas pela SE, outras pelos GTs. Comentar o histórico dessas Resoluções e, em especial, os problemas da Resolução da Fiscalização.</a:t>
            </a:r>
            <a:endParaRPr/>
          </a:p>
          <a:p>
            <a:pPr>
              <a:lnSpc>
                <a:spcPct val="100000"/>
              </a:lnSpc>
              <a:buFont typeface="StarSymbol"/>
              <a:buChar char=""/>
            </a:pPr>
            <a:r>
              <a:rPr lang="pt-BR"/>
              <a:t>A da fiscalização iniciou em um GT. Pela RFB foi a Cofis quem participou. GT 38 concordou com RFB, mas não com GT SN. SE preparou minuta, submetendo-a à Cofis e GT-38 (e também aos Municípios), chegando ao texto aprovado pelo CGSN.</a:t>
            </a:r>
            <a:endParaRPr/>
          </a:p>
        </p:txBody>
      </p:sp>
    </p:spTree>
  </p:cSld>
</p:notes>
</file>

<file path=ppt/notesSlides/notesSlide9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24" name="TextShape 1"/>
          <p:cNvSpPr txBox="1"/>
          <p:nvPr/>
        </p:nvSpPr>
        <p:spPr>
          <a:xfrm>
            <a:off x="3884760" y="8685360"/>
            <a:ext cx="2971440" cy="458280"/>
          </a:xfrm>
          <a:prstGeom prst="rect">
            <a:avLst/>
          </a:prstGeom>
        </p:spPr>
        <p:txBody>
          <a:bodyPr anchor="b"/>
          <a:p>
            <a:pPr algn="r">
              <a:lnSpc>
                <a:spcPct val="100000"/>
              </a:lnSpc>
            </a:pPr>
            <a:fld id="{9A15D4C7-BF01-472F-A4B0-55A05FB51666}" type="slidenum">
              <a:rPr lang="pt-BR" sz="1200"/>
              <a:t>&lt;número&gt;</a:t>
            </a:fld>
            <a:endParaRPr/>
          </a:p>
        </p:txBody>
      </p:sp>
      <p:sp>
        <p:nvSpPr>
          <p:cNvPr id="725" name="CustomShape 2"/>
          <p:cNvSpPr/>
          <p:nvPr/>
        </p:nvSpPr>
        <p:spPr>
          <a:xfrm>
            <a:off x="3886200" y="8712360"/>
            <a:ext cx="2971440" cy="458280"/>
          </a:xfrm>
          <a:prstGeom prst="rect">
            <a:avLst/>
          </a:prstGeom>
        </p:spPr>
        <p:txBody>
          <a:bodyPr anchor="b" bIns="46440" lIns="92880" rIns="92880" tIns="46440"/>
          <a:p>
            <a:pPr algn="r">
              <a:lnSpc>
                <a:spcPct val="100000"/>
              </a:lnSpc>
            </a:pPr>
            <a:fld id="{0CCCB797-30D2-4BDB-9448-C8F4BA7F3838}" type="slidenum">
              <a:rPr lang="pt-BR" sz="1200">
                <a:solidFill>
                  <a:srgbClr val="000000"/>
                </a:solidFill>
                <a:latin typeface="Times New Roman"/>
                <a:ea typeface="+mn-ea"/>
              </a:rPr>
              <a:t>&lt;número&gt;</a:t>
            </a:fld>
            <a:endParaRPr/>
          </a:p>
        </p:txBody>
      </p:sp>
      <p:sp>
        <p:nvSpPr>
          <p:cNvPr id="726" name="PlaceHolder 3"/>
          <p:cNvSpPr>
            <a:spLocks noGrp="1"/>
          </p:cNvSpPr>
          <p:nvPr>
            <p:ph type="body"/>
          </p:nvPr>
        </p:nvSpPr>
        <p:spPr>
          <a:xfrm>
            <a:off x="914400" y="4356000"/>
            <a:ext cx="5028840" cy="4127040"/>
          </a:xfrm>
          <a:prstGeom prst="rect">
            <a:avLst/>
          </a:prstGeom>
        </p:spPr>
        <p:txBody>
          <a:bodyPr bIns="46440" lIns="92880" rIns="92880" tIns="46440"/>
          <a:p>
            <a:r>
              <a:rPr b="1" lang="pt-BR"/>
              <a:t>00:00:</a:t>
            </a:r>
            <a:endParaRPr/>
          </a:p>
          <a:p>
            <a:pPr>
              <a:lnSpc>
                <a:spcPct val="100000"/>
              </a:lnSpc>
              <a:buFont typeface="StarSymbol"/>
              <a:buChar char=""/>
            </a:pPr>
            <a:r>
              <a:rPr lang="pt-BR"/>
              <a:t>Comentar que algumas Resoluções foram feitas pela SE, outras pelos GTs. Comentar o histórico dessas Resoluções e, em especial, os problemas da Resolução da Fiscalização.</a:t>
            </a:r>
            <a:endParaRPr/>
          </a:p>
          <a:p>
            <a:pPr>
              <a:lnSpc>
                <a:spcPct val="100000"/>
              </a:lnSpc>
              <a:buFont typeface="StarSymbol"/>
              <a:buChar char=""/>
            </a:pPr>
            <a:r>
              <a:rPr lang="pt-BR"/>
              <a:t>A da fiscalização iniciou em um GT. Pela RFB foi a Cofis quem participou. GT 38 concordou com RFB, mas não com GT SN. SE preparou minuta, submetendo-a à Cofis e GT-38 (e também aos Municípios), chegando ao texto aprovado pelo CGSN.</a:t>
            </a:r>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preserve="1" type="blank">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preserve="1" type="objOverTx">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
        <p:nvSpPr>
          <p:cNvPr id="27" name="PlaceHolder 2"/>
          <p:cNvSpPr>
            <a:spLocks noGrp="1"/>
          </p:cNvSpPr>
          <p:nvPr>
            <p:ph type="body"/>
          </p:nvPr>
        </p:nvSpPr>
        <p:spPr>
          <a:xfrm>
            <a:off x="609480" y="1604520"/>
            <a:ext cx="10972440" cy="1896840"/>
          </a:xfrm>
          <a:prstGeom prst="rect">
            <a:avLst/>
          </a:prstGeom>
        </p:spPr>
        <p:txBody>
          <a:bodyPr bIns="0" lIns="0" rIns="0" tIns="0" wrap="none"/>
          <a:p>
            <a:endParaRPr/>
          </a:p>
        </p:txBody>
      </p:sp>
      <p:sp>
        <p:nvSpPr>
          <p:cNvPr id="28" name="PlaceHolder 3"/>
          <p:cNvSpPr>
            <a:spLocks noGrp="1"/>
          </p:cNvSpPr>
          <p:nvPr>
            <p:ph type="body"/>
          </p:nvPr>
        </p:nvSpPr>
        <p:spPr>
          <a:xfrm>
            <a:off x="609480" y="3681720"/>
            <a:ext cx="10972440" cy="1896840"/>
          </a:xfrm>
          <a:prstGeom prst="rect">
            <a:avLst/>
          </a:prstGeom>
        </p:spPr>
        <p:txBody>
          <a:bodyPr bIns="0" lIns="0" rIns="0" tIns="0" wrap="none"/>
          <a:p>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preserve="1" type="fourObj">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
        <p:nvSpPr>
          <p:cNvPr id="30" name="PlaceHolder 2"/>
          <p:cNvSpPr>
            <a:spLocks noGrp="1"/>
          </p:cNvSpPr>
          <p:nvPr>
            <p:ph type="body"/>
          </p:nvPr>
        </p:nvSpPr>
        <p:spPr>
          <a:xfrm>
            <a:off x="609480" y="1604520"/>
            <a:ext cx="5354280" cy="1896840"/>
          </a:xfrm>
          <a:prstGeom prst="rect">
            <a:avLst/>
          </a:prstGeom>
        </p:spPr>
        <p:txBody>
          <a:bodyPr bIns="0" lIns="0" rIns="0" tIns="0" wrap="none"/>
          <a:p>
            <a:endParaRPr/>
          </a:p>
        </p:txBody>
      </p:sp>
      <p:sp>
        <p:nvSpPr>
          <p:cNvPr id="31" name="PlaceHolder 3"/>
          <p:cNvSpPr>
            <a:spLocks noGrp="1"/>
          </p:cNvSpPr>
          <p:nvPr>
            <p:ph type="body"/>
          </p:nvPr>
        </p:nvSpPr>
        <p:spPr>
          <a:xfrm>
            <a:off x="6231600" y="1604520"/>
            <a:ext cx="5354280" cy="1896840"/>
          </a:xfrm>
          <a:prstGeom prst="rect">
            <a:avLst/>
          </a:prstGeom>
        </p:spPr>
        <p:txBody>
          <a:bodyPr bIns="0" lIns="0" rIns="0" tIns="0" wrap="none"/>
          <a:p>
            <a:endParaRPr/>
          </a:p>
        </p:txBody>
      </p:sp>
      <p:sp>
        <p:nvSpPr>
          <p:cNvPr id="32" name="PlaceHolder 4"/>
          <p:cNvSpPr>
            <a:spLocks noGrp="1"/>
          </p:cNvSpPr>
          <p:nvPr>
            <p:ph type="body"/>
          </p:nvPr>
        </p:nvSpPr>
        <p:spPr>
          <a:xfrm>
            <a:off x="6231600" y="3681720"/>
            <a:ext cx="5354280" cy="1896840"/>
          </a:xfrm>
          <a:prstGeom prst="rect">
            <a:avLst/>
          </a:prstGeom>
        </p:spPr>
        <p:txBody>
          <a:bodyPr bIns="0" lIns="0" rIns="0" tIns="0" wrap="none"/>
          <a:p>
            <a:endParaRPr/>
          </a:p>
        </p:txBody>
      </p:sp>
      <p:sp>
        <p:nvSpPr>
          <p:cNvPr id="33" name="PlaceHolder 5"/>
          <p:cNvSpPr>
            <a:spLocks noGrp="1"/>
          </p:cNvSpPr>
          <p:nvPr>
            <p:ph type="body"/>
          </p:nvPr>
        </p:nvSpPr>
        <p:spPr>
          <a:xfrm>
            <a:off x="609480" y="3681720"/>
            <a:ext cx="5354280" cy="1896840"/>
          </a:xfrm>
          <a:prstGeom prst="rect">
            <a:avLst/>
          </a:prstGeom>
        </p:spPr>
        <p:txBody>
          <a:bodyPr bIns="0" lIns="0" rIns="0" tIns="0" wrap="none"/>
          <a:p>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preserve="1" type="blank">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
        <p:nvSpPr>
          <p:cNvPr id="35" name="PlaceHolder 2"/>
          <p:cNvSpPr>
            <a:spLocks noGrp="1"/>
          </p:cNvSpPr>
          <p:nvPr>
            <p:ph type="body"/>
          </p:nvPr>
        </p:nvSpPr>
        <p:spPr>
          <a:xfrm>
            <a:off x="609480" y="1604520"/>
            <a:ext cx="5354280" cy="1896840"/>
          </a:xfrm>
          <a:prstGeom prst="rect">
            <a:avLst/>
          </a:prstGeom>
        </p:spPr>
        <p:txBody>
          <a:bodyPr bIns="0" lIns="0" rIns="0" tIns="0" wrap="none"/>
          <a:p>
            <a:endParaRPr/>
          </a:p>
        </p:txBody>
      </p:sp>
      <p:sp>
        <p:nvSpPr>
          <p:cNvPr id="36" name="PlaceHolder 3"/>
          <p:cNvSpPr>
            <a:spLocks noGrp="1"/>
          </p:cNvSpPr>
          <p:nvPr>
            <p:ph type="body"/>
          </p:nvPr>
        </p:nvSpPr>
        <p:spPr>
          <a:xfrm>
            <a:off x="6231600" y="1604520"/>
            <a:ext cx="5354280" cy="1896840"/>
          </a:xfrm>
          <a:prstGeom prst="rect">
            <a:avLst/>
          </a:prstGeom>
        </p:spPr>
        <p:txBody>
          <a:bodyPr bIns="0" lIns="0" rIns="0" tIns="0" wrap="none"/>
          <a:p>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preserve="1" type="blank">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preserve="1" type="tx">
  <p:cSld name="Title Slide">
    <p:spTree>
      <p:nvGrpSpPr>
        <p:cNvPr id="1" name=""/>
        <p:cNvGrpSpPr/>
        <p:nvPr/>
      </p:nvGrpSpPr>
      <p:grpSpPr>
        <a:xfrm>
          <a:off x="0" y="0"/>
          <a:ext cx="0" cy="0"/>
          <a:chOff x="0" y="0"/>
          <a:chExt cx="0" cy="0"/>
        </a:xfrm>
      </p:grpSpPr>
      <p:sp>
        <p:nvSpPr>
          <p:cNvPr id="45"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
        <p:nvSpPr>
          <p:cNvPr id="46" name="PlaceHolder 2"/>
          <p:cNvSpPr>
            <a:spLocks noGrp="1"/>
          </p:cNvSpPr>
          <p:nvPr>
            <p:ph type="subTitle"/>
          </p:nvPr>
        </p:nvSpPr>
        <p:spPr>
          <a:xfrm>
            <a:off x="609480" y="1604520"/>
            <a:ext cx="10972440" cy="3977640"/>
          </a:xfrm>
          <a:prstGeom prst="rect">
            <a:avLst/>
          </a:prstGeom>
        </p:spPr>
        <p:txBody>
          <a:bodyPr anchor="ctr" bIns="0" lIns="0" rIns="0" tIns="0" wrap="none"/>
          <a:p>
            <a:pPr algn="ctr"/>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preserve="1" type="obj">
  <p:cSld name="Title, Content">
    <p:spTree>
      <p:nvGrpSpPr>
        <p:cNvPr id="1" name=""/>
        <p:cNvGrpSpPr/>
        <p:nvPr/>
      </p:nvGrpSpPr>
      <p:grpSpPr>
        <a:xfrm>
          <a:off x="0" y="0"/>
          <a:ext cx="0" cy="0"/>
          <a:chOff x="0" y="0"/>
          <a:chExt cx="0" cy="0"/>
        </a:xfrm>
      </p:grpSpPr>
      <p:sp>
        <p:nvSpPr>
          <p:cNvPr id="47"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
        <p:nvSpPr>
          <p:cNvPr id="48" name="PlaceHolder 2"/>
          <p:cNvSpPr>
            <a:spLocks noGrp="1"/>
          </p:cNvSpPr>
          <p:nvPr>
            <p:ph type="body"/>
          </p:nvPr>
        </p:nvSpPr>
        <p:spPr>
          <a:xfrm>
            <a:off x="609480" y="1604520"/>
            <a:ext cx="10972440" cy="3977280"/>
          </a:xfrm>
          <a:prstGeom prst="rect">
            <a:avLst/>
          </a:prstGeom>
        </p:spPr>
        <p:txBody>
          <a:bodyPr bIns="0" lIns="0" rIns="0" tIns="0" wrap="none"/>
          <a:p>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preserve="1" type="twoObj">
  <p:cSld name="Title, 2 Content">
    <p:spTree>
      <p:nvGrpSpPr>
        <p:cNvPr id="1" name=""/>
        <p:cNvGrpSpPr/>
        <p:nvPr/>
      </p:nvGrpSpPr>
      <p:grpSpPr>
        <a:xfrm>
          <a:off x="0" y="0"/>
          <a:ext cx="0" cy="0"/>
          <a:chOff x="0" y="0"/>
          <a:chExt cx="0" cy="0"/>
        </a:xfrm>
      </p:grpSpPr>
      <p:sp>
        <p:nvSpPr>
          <p:cNvPr id="49"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
        <p:nvSpPr>
          <p:cNvPr id="50" name="PlaceHolder 2"/>
          <p:cNvSpPr>
            <a:spLocks noGrp="1"/>
          </p:cNvSpPr>
          <p:nvPr>
            <p:ph type="body"/>
          </p:nvPr>
        </p:nvSpPr>
        <p:spPr>
          <a:xfrm>
            <a:off x="609480" y="1604520"/>
            <a:ext cx="5354280" cy="3977280"/>
          </a:xfrm>
          <a:prstGeom prst="rect">
            <a:avLst/>
          </a:prstGeom>
        </p:spPr>
        <p:txBody>
          <a:bodyPr bIns="0" lIns="0" rIns="0" tIns="0" wrap="none"/>
          <a:p>
            <a:endParaRPr/>
          </a:p>
        </p:txBody>
      </p:sp>
      <p:sp>
        <p:nvSpPr>
          <p:cNvPr id="51" name="PlaceHolder 3"/>
          <p:cNvSpPr>
            <a:spLocks noGrp="1"/>
          </p:cNvSpPr>
          <p:nvPr>
            <p:ph type="body"/>
          </p:nvPr>
        </p:nvSpPr>
        <p:spPr>
          <a:xfrm>
            <a:off x="6231600" y="1604520"/>
            <a:ext cx="5354280" cy="3977280"/>
          </a:xfrm>
          <a:prstGeom prst="rect">
            <a:avLst/>
          </a:prstGeom>
        </p:spPr>
        <p:txBody>
          <a:bodyPr bIns="0" lIns="0" rIns="0" tIns="0" wrap="none"/>
          <a:p>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preserve="1" type="titleOnly">
  <p:cSld name="Title Only">
    <p:spTree>
      <p:nvGrpSpPr>
        <p:cNvPr id="1" name=""/>
        <p:cNvGrpSpPr/>
        <p:nvPr/>
      </p:nvGrpSpPr>
      <p:grpSpPr>
        <a:xfrm>
          <a:off x="0" y="0"/>
          <a:ext cx="0" cy="0"/>
          <a:chOff x="0" y="0"/>
          <a:chExt cx="0" cy="0"/>
        </a:xfrm>
      </p:grpSpPr>
      <p:sp>
        <p:nvSpPr>
          <p:cNvPr id="52"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preserve="1" type="objOnly">
  <p:cSld name="Centered Text">
    <p:spTree>
      <p:nvGrpSpPr>
        <p:cNvPr id="1" name=""/>
        <p:cNvGrpSpPr/>
        <p:nvPr/>
      </p:nvGrpSpPr>
      <p:grpSpPr>
        <a:xfrm>
          <a:off x="0" y="0"/>
          <a:ext cx="0" cy="0"/>
          <a:chOff x="0" y="0"/>
          <a:chExt cx="0" cy="0"/>
        </a:xfrm>
      </p:grpSpPr>
      <p:sp>
        <p:nvSpPr>
          <p:cNvPr id="53" name="PlaceHolder 1"/>
          <p:cNvSpPr>
            <a:spLocks noGrp="1"/>
          </p:cNvSpPr>
          <p:nvPr>
            <p:ph type="subTitle"/>
          </p:nvPr>
        </p:nvSpPr>
        <p:spPr>
          <a:xfrm>
            <a:off x="609480" y="273600"/>
            <a:ext cx="10972440" cy="5308200"/>
          </a:xfrm>
          <a:prstGeom prst="rect">
            <a:avLst/>
          </a:prstGeom>
        </p:spPr>
        <p:txBody>
          <a:bodyPr anchor="ctr" bIns="0" lIns="0" rIns="0" tIns="0" wrap="none"/>
          <a:p>
            <a:pPr algn="ctr"/>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preserve="1" type="twoObjAndObj">
  <p:cSld name="Title, 2 Content and Content">
    <p:spTree>
      <p:nvGrpSpPr>
        <p:cNvPr id="1" name=""/>
        <p:cNvGrpSpPr/>
        <p:nvPr/>
      </p:nvGrpSpPr>
      <p:grpSpPr>
        <a:xfrm>
          <a:off x="0" y="0"/>
          <a:ext cx="0" cy="0"/>
          <a:chOff x="0" y="0"/>
          <a:chExt cx="0" cy="0"/>
        </a:xfrm>
      </p:grpSpPr>
      <p:sp>
        <p:nvSpPr>
          <p:cNvPr id="54"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
        <p:nvSpPr>
          <p:cNvPr id="55" name="PlaceHolder 2"/>
          <p:cNvSpPr>
            <a:spLocks noGrp="1"/>
          </p:cNvSpPr>
          <p:nvPr>
            <p:ph type="body"/>
          </p:nvPr>
        </p:nvSpPr>
        <p:spPr>
          <a:xfrm>
            <a:off x="609480" y="1604520"/>
            <a:ext cx="5354280" cy="1896840"/>
          </a:xfrm>
          <a:prstGeom prst="rect">
            <a:avLst/>
          </a:prstGeom>
        </p:spPr>
        <p:txBody>
          <a:bodyPr bIns="0" lIns="0" rIns="0" tIns="0" wrap="none"/>
          <a:p>
            <a:endParaRPr/>
          </a:p>
        </p:txBody>
      </p:sp>
      <p:sp>
        <p:nvSpPr>
          <p:cNvPr id="56" name="PlaceHolder 3"/>
          <p:cNvSpPr>
            <a:spLocks noGrp="1"/>
          </p:cNvSpPr>
          <p:nvPr>
            <p:ph type="body"/>
          </p:nvPr>
        </p:nvSpPr>
        <p:spPr>
          <a:xfrm>
            <a:off x="609480" y="3681720"/>
            <a:ext cx="5354280" cy="1896840"/>
          </a:xfrm>
          <a:prstGeom prst="rect">
            <a:avLst/>
          </a:prstGeom>
        </p:spPr>
        <p:txBody>
          <a:bodyPr bIns="0" lIns="0" rIns="0" tIns="0" wrap="none"/>
          <a:p>
            <a:endParaRPr/>
          </a:p>
        </p:txBody>
      </p:sp>
      <p:sp>
        <p:nvSpPr>
          <p:cNvPr id="57" name="PlaceHolder 4"/>
          <p:cNvSpPr>
            <a:spLocks noGrp="1"/>
          </p:cNvSpPr>
          <p:nvPr>
            <p:ph type="body"/>
          </p:nvPr>
        </p:nvSpPr>
        <p:spPr>
          <a:xfrm>
            <a:off x="6231600" y="1604520"/>
            <a:ext cx="5354280" cy="3977280"/>
          </a:xfrm>
          <a:prstGeom prst="rect">
            <a:avLst/>
          </a:prstGeom>
        </p:spPr>
        <p:txBody>
          <a:bodyPr bIns="0" lIns="0" rIns="0" tIns="0" wrap="none"/>
          <a:p>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preserve="1" type="tx">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
        <p:nvSpPr>
          <p:cNvPr id="6" name="PlaceHolder 2"/>
          <p:cNvSpPr>
            <a:spLocks noGrp="1"/>
          </p:cNvSpPr>
          <p:nvPr>
            <p:ph type="subTitle"/>
          </p:nvPr>
        </p:nvSpPr>
        <p:spPr>
          <a:xfrm>
            <a:off x="609480" y="1604520"/>
            <a:ext cx="10972440" cy="3977640"/>
          </a:xfrm>
          <a:prstGeom prst="rect">
            <a:avLst/>
          </a:prstGeom>
        </p:spPr>
        <p:txBody>
          <a:bodyPr anchor="ctr" bIns="0" lIns="0" rIns="0" tIns="0" wrap="none"/>
          <a:p>
            <a:pPr algn="ctr"/>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preserve="1" type="objAndTwoObj">
  <p:cSld name="Title Content and 2 Content">
    <p:spTree>
      <p:nvGrpSpPr>
        <p:cNvPr id="1" name=""/>
        <p:cNvGrpSpPr/>
        <p:nvPr/>
      </p:nvGrpSpPr>
      <p:grpSpPr>
        <a:xfrm>
          <a:off x="0" y="0"/>
          <a:ext cx="0" cy="0"/>
          <a:chOff x="0" y="0"/>
          <a:chExt cx="0" cy="0"/>
        </a:xfrm>
      </p:grpSpPr>
      <p:sp>
        <p:nvSpPr>
          <p:cNvPr id="58"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
        <p:nvSpPr>
          <p:cNvPr id="59" name="PlaceHolder 2"/>
          <p:cNvSpPr>
            <a:spLocks noGrp="1"/>
          </p:cNvSpPr>
          <p:nvPr>
            <p:ph type="body"/>
          </p:nvPr>
        </p:nvSpPr>
        <p:spPr>
          <a:xfrm>
            <a:off x="609480" y="1604520"/>
            <a:ext cx="5354280" cy="3977280"/>
          </a:xfrm>
          <a:prstGeom prst="rect">
            <a:avLst/>
          </a:prstGeom>
        </p:spPr>
        <p:txBody>
          <a:bodyPr bIns="0" lIns="0" rIns="0" tIns="0" wrap="none"/>
          <a:p>
            <a:endParaRPr/>
          </a:p>
        </p:txBody>
      </p:sp>
      <p:sp>
        <p:nvSpPr>
          <p:cNvPr id="60" name="PlaceHolder 3"/>
          <p:cNvSpPr>
            <a:spLocks noGrp="1"/>
          </p:cNvSpPr>
          <p:nvPr>
            <p:ph type="body"/>
          </p:nvPr>
        </p:nvSpPr>
        <p:spPr>
          <a:xfrm>
            <a:off x="6231600" y="1604520"/>
            <a:ext cx="5354280" cy="1896840"/>
          </a:xfrm>
          <a:prstGeom prst="rect">
            <a:avLst/>
          </a:prstGeom>
        </p:spPr>
        <p:txBody>
          <a:bodyPr bIns="0" lIns="0" rIns="0" tIns="0" wrap="none"/>
          <a:p>
            <a:endParaRPr/>
          </a:p>
        </p:txBody>
      </p:sp>
      <p:sp>
        <p:nvSpPr>
          <p:cNvPr id="61" name="PlaceHolder 4"/>
          <p:cNvSpPr>
            <a:spLocks noGrp="1"/>
          </p:cNvSpPr>
          <p:nvPr>
            <p:ph type="body"/>
          </p:nvPr>
        </p:nvSpPr>
        <p:spPr>
          <a:xfrm>
            <a:off x="6231600" y="3681720"/>
            <a:ext cx="5354280" cy="1896840"/>
          </a:xfrm>
          <a:prstGeom prst="rect">
            <a:avLst/>
          </a:prstGeom>
        </p:spPr>
        <p:txBody>
          <a:bodyPr bIns="0" lIns="0" rIns="0" tIns="0" wrap="none"/>
          <a:p>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preserve="1" type="twoObjOverTx">
  <p:cSld name="Title, 2 Content over Content">
    <p:spTree>
      <p:nvGrpSpPr>
        <p:cNvPr id="1" name=""/>
        <p:cNvGrpSpPr/>
        <p:nvPr/>
      </p:nvGrpSpPr>
      <p:grpSpPr>
        <a:xfrm>
          <a:off x="0" y="0"/>
          <a:ext cx="0" cy="0"/>
          <a:chOff x="0" y="0"/>
          <a:chExt cx="0" cy="0"/>
        </a:xfrm>
      </p:grpSpPr>
      <p:sp>
        <p:nvSpPr>
          <p:cNvPr id="62"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
        <p:nvSpPr>
          <p:cNvPr id="63" name="PlaceHolder 2"/>
          <p:cNvSpPr>
            <a:spLocks noGrp="1"/>
          </p:cNvSpPr>
          <p:nvPr>
            <p:ph type="body"/>
          </p:nvPr>
        </p:nvSpPr>
        <p:spPr>
          <a:xfrm>
            <a:off x="609480" y="1604520"/>
            <a:ext cx="5354280" cy="1896840"/>
          </a:xfrm>
          <a:prstGeom prst="rect">
            <a:avLst/>
          </a:prstGeom>
        </p:spPr>
        <p:txBody>
          <a:bodyPr bIns="0" lIns="0" rIns="0" tIns="0" wrap="none"/>
          <a:p>
            <a:endParaRPr/>
          </a:p>
        </p:txBody>
      </p:sp>
      <p:sp>
        <p:nvSpPr>
          <p:cNvPr id="64" name="PlaceHolder 3"/>
          <p:cNvSpPr>
            <a:spLocks noGrp="1"/>
          </p:cNvSpPr>
          <p:nvPr>
            <p:ph type="body"/>
          </p:nvPr>
        </p:nvSpPr>
        <p:spPr>
          <a:xfrm>
            <a:off x="6231600" y="1604520"/>
            <a:ext cx="5354280" cy="1896840"/>
          </a:xfrm>
          <a:prstGeom prst="rect">
            <a:avLst/>
          </a:prstGeom>
        </p:spPr>
        <p:txBody>
          <a:bodyPr bIns="0" lIns="0" rIns="0" tIns="0" wrap="none"/>
          <a:p>
            <a:endParaRPr/>
          </a:p>
        </p:txBody>
      </p:sp>
      <p:sp>
        <p:nvSpPr>
          <p:cNvPr id="65" name="PlaceHolder 4"/>
          <p:cNvSpPr>
            <a:spLocks noGrp="1"/>
          </p:cNvSpPr>
          <p:nvPr>
            <p:ph type="body"/>
          </p:nvPr>
        </p:nvSpPr>
        <p:spPr>
          <a:xfrm>
            <a:off x="609480" y="3681720"/>
            <a:ext cx="10972080" cy="1896840"/>
          </a:xfrm>
          <a:prstGeom prst="rect">
            <a:avLst/>
          </a:prstGeom>
        </p:spPr>
        <p:txBody>
          <a:bodyPr bIns="0" lIns="0" rIns="0" tIns="0" wrap="none"/>
          <a:p>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preserve="1" type="objOverTx">
  <p:cSld name="Title, Content over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
        <p:nvSpPr>
          <p:cNvPr id="67" name="PlaceHolder 2"/>
          <p:cNvSpPr>
            <a:spLocks noGrp="1"/>
          </p:cNvSpPr>
          <p:nvPr>
            <p:ph type="body"/>
          </p:nvPr>
        </p:nvSpPr>
        <p:spPr>
          <a:xfrm>
            <a:off x="609480" y="1604520"/>
            <a:ext cx="10972440" cy="1896840"/>
          </a:xfrm>
          <a:prstGeom prst="rect">
            <a:avLst/>
          </a:prstGeom>
        </p:spPr>
        <p:txBody>
          <a:bodyPr bIns="0" lIns="0" rIns="0" tIns="0" wrap="none"/>
          <a:p>
            <a:endParaRPr/>
          </a:p>
        </p:txBody>
      </p:sp>
      <p:sp>
        <p:nvSpPr>
          <p:cNvPr id="68" name="PlaceHolder 3"/>
          <p:cNvSpPr>
            <a:spLocks noGrp="1"/>
          </p:cNvSpPr>
          <p:nvPr>
            <p:ph type="body"/>
          </p:nvPr>
        </p:nvSpPr>
        <p:spPr>
          <a:xfrm>
            <a:off x="609480" y="3681720"/>
            <a:ext cx="10972440" cy="1896840"/>
          </a:xfrm>
          <a:prstGeom prst="rect">
            <a:avLst/>
          </a:prstGeom>
        </p:spPr>
        <p:txBody>
          <a:bodyPr bIns="0" lIns="0" rIns="0" tIns="0" wrap="none"/>
          <a:p>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preserve="1" type="fourObj">
  <p:cSld name="Title, 4 Content">
    <p:spTree>
      <p:nvGrpSpPr>
        <p:cNvPr id="1" name=""/>
        <p:cNvGrpSpPr/>
        <p:nvPr/>
      </p:nvGrpSpPr>
      <p:grpSpPr>
        <a:xfrm>
          <a:off x="0" y="0"/>
          <a:ext cx="0" cy="0"/>
          <a:chOff x="0" y="0"/>
          <a:chExt cx="0" cy="0"/>
        </a:xfrm>
      </p:grpSpPr>
      <p:sp>
        <p:nvSpPr>
          <p:cNvPr id="69"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
        <p:nvSpPr>
          <p:cNvPr id="70" name="PlaceHolder 2"/>
          <p:cNvSpPr>
            <a:spLocks noGrp="1"/>
          </p:cNvSpPr>
          <p:nvPr>
            <p:ph type="body"/>
          </p:nvPr>
        </p:nvSpPr>
        <p:spPr>
          <a:xfrm>
            <a:off x="609480" y="1604520"/>
            <a:ext cx="5354280" cy="1896840"/>
          </a:xfrm>
          <a:prstGeom prst="rect">
            <a:avLst/>
          </a:prstGeom>
        </p:spPr>
        <p:txBody>
          <a:bodyPr bIns="0" lIns="0" rIns="0" tIns="0" wrap="none"/>
          <a:p>
            <a:endParaRPr/>
          </a:p>
        </p:txBody>
      </p:sp>
      <p:sp>
        <p:nvSpPr>
          <p:cNvPr id="71" name="PlaceHolder 3"/>
          <p:cNvSpPr>
            <a:spLocks noGrp="1"/>
          </p:cNvSpPr>
          <p:nvPr>
            <p:ph type="body"/>
          </p:nvPr>
        </p:nvSpPr>
        <p:spPr>
          <a:xfrm>
            <a:off x="6231600" y="1604520"/>
            <a:ext cx="5354280" cy="1896840"/>
          </a:xfrm>
          <a:prstGeom prst="rect">
            <a:avLst/>
          </a:prstGeom>
        </p:spPr>
        <p:txBody>
          <a:bodyPr bIns="0" lIns="0" rIns="0" tIns="0" wrap="none"/>
          <a:p>
            <a:endParaRPr/>
          </a:p>
        </p:txBody>
      </p:sp>
      <p:sp>
        <p:nvSpPr>
          <p:cNvPr id="72" name="PlaceHolder 4"/>
          <p:cNvSpPr>
            <a:spLocks noGrp="1"/>
          </p:cNvSpPr>
          <p:nvPr>
            <p:ph type="body"/>
          </p:nvPr>
        </p:nvSpPr>
        <p:spPr>
          <a:xfrm>
            <a:off x="6231600" y="3681720"/>
            <a:ext cx="5354280" cy="1896840"/>
          </a:xfrm>
          <a:prstGeom prst="rect">
            <a:avLst/>
          </a:prstGeom>
        </p:spPr>
        <p:txBody>
          <a:bodyPr bIns="0" lIns="0" rIns="0" tIns="0" wrap="none"/>
          <a:p>
            <a:endParaRPr/>
          </a:p>
        </p:txBody>
      </p:sp>
      <p:sp>
        <p:nvSpPr>
          <p:cNvPr id="73" name="PlaceHolder 5"/>
          <p:cNvSpPr>
            <a:spLocks noGrp="1"/>
          </p:cNvSpPr>
          <p:nvPr>
            <p:ph type="body"/>
          </p:nvPr>
        </p:nvSpPr>
        <p:spPr>
          <a:xfrm>
            <a:off x="609480" y="3681720"/>
            <a:ext cx="5354280" cy="1896840"/>
          </a:xfrm>
          <a:prstGeom prst="rect">
            <a:avLst/>
          </a:prstGeom>
        </p:spPr>
        <p:txBody>
          <a:bodyPr bIns="0" lIns="0" rIns="0" tIns="0" wrap="none"/>
          <a:p>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preserve="1" type="blank">
  <p:cSld name="Title, 6 Content">
    <p:spTree>
      <p:nvGrpSpPr>
        <p:cNvPr id="1" name=""/>
        <p:cNvGrpSpPr/>
        <p:nvPr/>
      </p:nvGrpSpPr>
      <p:grpSpPr>
        <a:xfrm>
          <a:off x="0" y="0"/>
          <a:ext cx="0" cy="0"/>
          <a:chOff x="0" y="0"/>
          <a:chExt cx="0" cy="0"/>
        </a:xfrm>
      </p:grpSpPr>
      <p:sp>
        <p:nvSpPr>
          <p:cNvPr id="74"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
        <p:nvSpPr>
          <p:cNvPr id="75" name="PlaceHolder 2"/>
          <p:cNvSpPr>
            <a:spLocks noGrp="1"/>
          </p:cNvSpPr>
          <p:nvPr>
            <p:ph type="body"/>
          </p:nvPr>
        </p:nvSpPr>
        <p:spPr>
          <a:xfrm>
            <a:off x="609480" y="1604520"/>
            <a:ext cx="5354280" cy="1896840"/>
          </a:xfrm>
          <a:prstGeom prst="rect">
            <a:avLst/>
          </a:prstGeom>
        </p:spPr>
        <p:txBody>
          <a:bodyPr bIns="0" lIns="0" rIns="0" tIns="0" wrap="none"/>
          <a:p>
            <a:endParaRPr/>
          </a:p>
        </p:txBody>
      </p:sp>
      <p:sp>
        <p:nvSpPr>
          <p:cNvPr id="76" name="PlaceHolder 3"/>
          <p:cNvSpPr>
            <a:spLocks noGrp="1"/>
          </p:cNvSpPr>
          <p:nvPr>
            <p:ph type="body"/>
          </p:nvPr>
        </p:nvSpPr>
        <p:spPr>
          <a:xfrm>
            <a:off x="6231600" y="1604520"/>
            <a:ext cx="5354280" cy="1896840"/>
          </a:xfrm>
          <a:prstGeom prst="rect">
            <a:avLst/>
          </a:prstGeom>
        </p:spPr>
        <p:txBody>
          <a:bodyPr bIns="0" lIns="0" rIns="0" tIns="0" wrap="none"/>
          <a:p>
            <a:endParaRPr/>
          </a:p>
        </p:txBody>
      </p:sp>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preserve="1" type="blank">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preserve="1" type="tx">
  <p:cSld name="Title Slide">
    <p:spTree>
      <p:nvGrpSpPr>
        <p:cNvPr id="1" name=""/>
        <p:cNvGrpSpPr/>
        <p:nvPr/>
      </p:nvGrpSpPr>
      <p:grpSpPr>
        <a:xfrm>
          <a:off x="0" y="0"/>
          <a:ext cx="0" cy="0"/>
          <a:chOff x="0" y="0"/>
          <a:chExt cx="0" cy="0"/>
        </a:xfrm>
      </p:grpSpPr>
      <p:sp>
        <p:nvSpPr>
          <p:cNvPr id="82"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
        <p:nvSpPr>
          <p:cNvPr id="83" name="PlaceHolder 2"/>
          <p:cNvSpPr>
            <a:spLocks noGrp="1"/>
          </p:cNvSpPr>
          <p:nvPr>
            <p:ph type="subTitle"/>
          </p:nvPr>
        </p:nvSpPr>
        <p:spPr>
          <a:xfrm>
            <a:off x="609480" y="1604520"/>
            <a:ext cx="10972440" cy="3977640"/>
          </a:xfrm>
          <a:prstGeom prst="rect">
            <a:avLst/>
          </a:prstGeom>
        </p:spPr>
        <p:txBody>
          <a:bodyPr anchor="ctr" bIns="0" lIns="0" rIns="0" tIns="0" wrap="none"/>
          <a:p>
            <a:pPr algn="ctr"/>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preserve="1" type="obj">
  <p:cSld name="Title, Content">
    <p:spTree>
      <p:nvGrpSpPr>
        <p:cNvPr id="1" name=""/>
        <p:cNvGrpSpPr/>
        <p:nvPr/>
      </p:nvGrpSpPr>
      <p:grpSpPr>
        <a:xfrm>
          <a:off x="0" y="0"/>
          <a:ext cx="0" cy="0"/>
          <a:chOff x="0" y="0"/>
          <a:chExt cx="0" cy="0"/>
        </a:xfrm>
      </p:grpSpPr>
      <p:sp>
        <p:nvSpPr>
          <p:cNvPr id="84"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
        <p:nvSpPr>
          <p:cNvPr id="85" name="PlaceHolder 2"/>
          <p:cNvSpPr>
            <a:spLocks noGrp="1"/>
          </p:cNvSpPr>
          <p:nvPr>
            <p:ph type="body"/>
          </p:nvPr>
        </p:nvSpPr>
        <p:spPr>
          <a:xfrm>
            <a:off x="609480" y="1604520"/>
            <a:ext cx="10972440" cy="3977280"/>
          </a:xfrm>
          <a:prstGeom prst="rect">
            <a:avLst/>
          </a:prstGeom>
        </p:spPr>
        <p:txBody>
          <a:bodyPr bIns="0" lIns="0" rIns="0" tIns="0" wrap="none"/>
          <a:p>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preserve="1" type="twoObj">
  <p:cSld name="Title, 2 Content">
    <p:spTree>
      <p:nvGrpSpPr>
        <p:cNvPr id="1" name=""/>
        <p:cNvGrpSpPr/>
        <p:nvPr/>
      </p:nvGrpSpPr>
      <p:grpSpPr>
        <a:xfrm>
          <a:off x="0" y="0"/>
          <a:ext cx="0" cy="0"/>
          <a:chOff x="0" y="0"/>
          <a:chExt cx="0" cy="0"/>
        </a:xfrm>
      </p:grpSpPr>
      <p:sp>
        <p:nvSpPr>
          <p:cNvPr id="86"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
        <p:nvSpPr>
          <p:cNvPr id="87" name="PlaceHolder 2"/>
          <p:cNvSpPr>
            <a:spLocks noGrp="1"/>
          </p:cNvSpPr>
          <p:nvPr>
            <p:ph type="body"/>
          </p:nvPr>
        </p:nvSpPr>
        <p:spPr>
          <a:xfrm>
            <a:off x="609480" y="1604520"/>
            <a:ext cx="5354280" cy="3977280"/>
          </a:xfrm>
          <a:prstGeom prst="rect">
            <a:avLst/>
          </a:prstGeom>
        </p:spPr>
        <p:txBody>
          <a:bodyPr bIns="0" lIns="0" rIns="0" tIns="0" wrap="none"/>
          <a:p>
            <a:endParaRPr/>
          </a:p>
        </p:txBody>
      </p:sp>
      <p:sp>
        <p:nvSpPr>
          <p:cNvPr id="88" name="PlaceHolder 3"/>
          <p:cNvSpPr>
            <a:spLocks noGrp="1"/>
          </p:cNvSpPr>
          <p:nvPr>
            <p:ph type="body"/>
          </p:nvPr>
        </p:nvSpPr>
        <p:spPr>
          <a:xfrm>
            <a:off x="6231600" y="1604520"/>
            <a:ext cx="5354280" cy="3977280"/>
          </a:xfrm>
          <a:prstGeom prst="rect">
            <a:avLst/>
          </a:prstGeom>
        </p:spPr>
        <p:txBody>
          <a:bodyPr bIns="0" lIns="0" rIns="0" tIns="0" wrap="none"/>
          <a:p>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preserve="1" type="titleOnly">
  <p:cSld name="Title Only">
    <p:spTree>
      <p:nvGrpSpPr>
        <p:cNvPr id="1" name=""/>
        <p:cNvGrpSpPr/>
        <p:nvPr/>
      </p:nvGrpSpPr>
      <p:grpSpPr>
        <a:xfrm>
          <a:off x="0" y="0"/>
          <a:ext cx="0" cy="0"/>
          <a:chOff x="0" y="0"/>
          <a:chExt cx="0" cy="0"/>
        </a:xfrm>
      </p:grpSpPr>
      <p:sp>
        <p:nvSpPr>
          <p:cNvPr id="89"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preserve="1" type="obj">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
        <p:nvSpPr>
          <p:cNvPr id="8" name="PlaceHolder 2"/>
          <p:cNvSpPr>
            <a:spLocks noGrp="1"/>
          </p:cNvSpPr>
          <p:nvPr>
            <p:ph type="body"/>
          </p:nvPr>
        </p:nvSpPr>
        <p:spPr>
          <a:xfrm>
            <a:off x="609480" y="1604520"/>
            <a:ext cx="10972440" cy="3977280"/>
          </a:xfrm>
          <a:prstGeom prst="rect">
            <a:avLst/>
          </a:prstGeom>
        </p:spPr>
        <p:txBody>
          <a:bodyPr bIns="0" lIns="0" rIns="0" tIns="0" wrap="none"/>
          <a:p>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preserve="1" type="objOnly">
  <p:cSld name="Centered Text">
    <p:spTree>
      <p:nvGrpSpPr>
        <p:cNvPr id="1" name=""/>
        <p:cNvGrpSpPr/>
        <p:nvPr/>
      </p:nvGrpSpPr>
      <p:grpSpPr>
        <a:xfrm>
          <a:off x="0" y="0"/>
          <a:ext cx="0" cy="0"/>
          <a:chOff x="0" y="0"/>
          <a:chExt cx="0" cy="0"/>
        </a:xfrm>
      </p:grpSpPr>
      <p:sp>
        <p:nvSpPr>
          <p:cNvPr id="90" name="PlaceHolder 1"/>
          <p:cNvSpPr>
            <a:spLocks noGrp="1"/>
          </p:cNvSpPr>
          <p:nvPr>
            <p:ph type="subTitle"/>
          </p:nvPr>
        </p:nvSpPr>
        <p:spPr>
          <a:xfrm>
            <a:off x="609480" y="273600"/>
            <a:ext cx="10972440" cy="5308200"/>
          </a:xfrm>
          <a:prstGeom prst="rect">
            <a:avLst/>
          </a:prstGeom>
        </p:spPr>
        <p:txBody>
          <a:bodyPr anchor="ctr" bIns="0" lIns="0" rIns="0" tIns="0" wrap="none"/>
          <a:p>
            <a:pPr algn="ctr"/>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preserve="1" type="twoObjAndObj">
  <p:cSld name="Title, 2 Content and Content">
    <p:spTree>
      <p:nvGrpSpPr>
        <p:cNvPr id="1" name=""/>
        <p:cNvGrpSpPr/>
        <p:nvPr/>
      </p:nvGrpSpPr>
      <p:grpSpPr>
        <a:xfrm>
          <a:off x="0" y="0"/>
          <a:ext cx="0" cy="0"/>
          <a:chOff x="0" y="0"/>
          <a:chExt cx="0" cy="0"/>
        </a:xfrm>
      </p:grpSpPr>
      <p:sp>
        <p:nvSpPr>
          <p:cNvPr id="91"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
        <p:nvSpPr>
          <p:cNvPr id="92" name="PlaceHolder 2"/>
          <p:cNvSpPr>
            <a:spLocks noGrp="1"/>
          </p:cNvSpPr>
          <p:nvPr>
            <p:ph type="body"/>
          </p:nvPr>
        </p:nvSpPr>
        <p:spPr>
          <a:xfrm>
            <a:off x="609480" y="1604520"/>
            <a:ext cx="5354280" cy="1896840"/>
          </a:xfrm>
          <a:prstGeom prst="rect">
            <a:avLst/>
          </a:prstGeom>
        </p:spPr>
        <p:txBody>
          <a:bodyPr bIns="0" lIns="0" rIns="0" tIns="0" wrap="none"/>
          <a:p>
            <a:endParaRPr/>
          </a:p>
        </p:txBody>
      </p:sp>
      <p:sp>
        <p:nvSpPr>
          <p:cNvPr id="93" name="PlaceHolder 3"/>
          <p:cNvSpPr>
            <a:spLocks noGrp="1"/>
          </p:cNvSpPr>
          <p:nvPr>
            <p:ph type="body"/>
          </p:nvPr>
        </p:nvSpPr>
        <p:spPr>
          <a:xfrm>
            <a:off x="609480" y="3681720"/>
            <a:ext cx="5354280" cy="1896840"/>
          </a:xfrm>
          <a:prstGeom prst="rect">
            <a:avLst/>
          </a:prstGeom>
        </p:spPr>
        <p:txBody>
          <a:bodyPr bIns="0" lIns="0" rIns="0" tIns="0" wrap="none"/>
          <a:p>
            <a:endParaRPr/>
          </a:p>
        </p:txBody>
      </p:sp>
      <p:sp>
        <p:nvSpPr>
          <p:cNvPr id="94" name="PlaceHolder 4"/>
          <p:cNvSpPr>
            <a:spLocks noGrp="1"/>
          </p:cNvSpPr>
          <p:nvPr>
            <p:ph type="body"/>
          </p:nvPr>
        </p:nvSpPr>
        <p:spPr>
          <a:xfrm>
            <a:off x="6231600" y="1604520"/>
            <a:ext cx="5354280" cy="3977280"/>
          </a:xfrm>
          <a:prstGeom prst="rect">
            <a:avLst/>
          </a:prstGeom>
        </p:spPr>
        <p:txBody>
          <a:bodyPr bIns="0" lIns="0" rIns="0" tIns="0" wrap="none"/>
          <a:p>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preserve="1" type="objAndTwoObj">
  <p:cSld name="Title Content and 2 Content">
    <p:spTree>
      <p:nvGrpSpPr>
        <p:cNvPr id="1" name=""/>
        <p:cNvGrpSpPr/>
        <p:nvPr/>
      </p:nvGrpSpPr>
      <p:grpSpPr>
        <a:xfrm>
          <a:off x="0" y="0"/>
          <a:ext cx="0" cy="0"/>
          <a:chOff x="0" y="0"/>
          <a:chExt cx="0" cy="0"/>
        </a:xfrm>
      </p:grpSpPr>
      <p:sp>
        <p:nvSpPr>
          <p:cNvPr id="95"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
        <p:nvSpPr>
          <p:cNvPr id="96" name="PlaceHolder 2"/>
          <p:cNvSpPr>
            <a:spLocks noGrp="1"/>
          </p:cNvSpPr>
          <p:nvPr>
            <p:ph type="body"/>
          </p:nvPr>
        </p:nvSpPr>
        <p:spPr>
          <a:xfrm>
            <a:off x="609480" y="1604520"/>
            <a:ext cx="5354280" cy="3977280"/>
          </a:xfrm>
          <a:prstGeom prst="rect">
            <a:avLst/>
          </a:prstGeom>
        </p:spPr>
        <p:txBody>
          <a:bodyPr bIns="0" lIns="0" rIns="0" tIns="0" wrap="none"/>
          <a:p>
            <a:endParaRPr/>
          </a:p>
        </p:txBody>
      </p:sp>
      <p:sp>
        <p:nvSpPr>
          <p:cNvPr id="97" name="PlaceHolder 3"/>
          <p:cNvSpPr>
            <a:spLocks noGrp="1"/>
          </p:cNvSpPr>
          <p:nvPr>
            <p:ph type="body"/>
          </p:nvPr>
        </p:nvSpPr>
        <p:spPr>
          <a:xfrm>
            <a:off x="6231600" y="1604520"/>
            <a:ext cx="5354280" cy="1896840"/>
          </a:xfrm>
          <a:prstGeom prst="rect">
            <a:avLst/>
          </a:prstGeom>
        </p:spPr>
        <p:txBody>
          <a:bodyPr bIns="0" lIns="0" rIns="0" tIns="0" wrap="none"/>
          <a:p>
            <a:endParaRPr/>
          </a:p>
        </p:txBody>
      </p:sp>
      <p:sp>
        <p:nvSpPr>
          <p:cNvPr id="98" name="PlaceHolder 4"/>
          <p:cNvSpPr>
            <a:spLocks noGrp="1"/>
          </p:cNvSpPr>
          <p:nvPr>
            <p:ph type="body"/>
          </p:nvPr>
        </p:nvSpPr>
        <p:spPr>
          <a:xfrm>
            <a:off x="6231600" y="3681720"/>
            <a:ext cx="5354280" cy="1896840"/>
          </a:xfrm>
          <a:prstGeom prst="rect">
            <a:avLst/>
          </a:prstGeom>
        </p:spPr>
        <p:txBody>
          <a:bodyPr bIns="0" lIns="0" rIns="0" tIns="0" wrap="none"/>
          <a:p>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preserve="1" type="twoObjOverTx">
  <p:cSld name="Title, 2 Content over Content">
    <p:spTree>
      <p:nvGrpSpPr>
        <p:cNvPr id="1" name=""/>
        <p:cNvGrpSpPr/>
        <p:nvPr/>
      </p:nvGrpSpPr>
      <p:grpSpPr>
        <a:xfrm>
          <a:off x="0" y="0"/>
          <a:ext cx="0" cy="0"/>
          <a:chOff x="0" y="0"/>
          <a:chExt cx="0" cy="0"/>
        </a:xfrm>
      </p:grpSpPr>
      <p:sp>
        <p:nvSpPr>
          <p:cNvPr id="99"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
        <p:nvSpPr>
          <p:cNvPr id="100" name="PlaceHolder 2"/>
          <p:cNvSpPr>
            <a:spLocks noGrp="1"/>
          </p:cNvSpPr>
          <p:nvPr>
            <p:ph type="body"/>
          </p:nvPr>
        </p:nvSpPr>
        <p:spPr>
          <a:xfrm>
            <a:off x="609480" y="1604520"/>
            <a:ext cx="5354280" cy="1896840"/>
          </a:xfrm>
          <a:prstGeom prst="rect">
            <a:avLst/>
          </a:prstGeom>
        </p:spPr>
        <p:txBody>
          <a:bodyPr bIns="0" lIns="0" rIns="0" tIns="0" wrap="none"/>
          <a:p>
            <a:endParaRPr/>
          </a:p>
        </p:txBody>
      </p:sp>
      <p:sp>
        <p:nvSpPr>
          <p:cNvPr id="101" name="PlaceHolder 3"/>
          <p:cNvSpPr>
            <a:spLocks noGrp="1"/>
          </p:cNvSpPr>
          <p:nvPr>
            <p:ph type="body"/>
          </p:nvPr>
        </p:nvSpPr>
        <p:spPr>
          <a:xfrm>
            <a:off x="6231600" y="1604520"/>
            <a:ext cx="5354280" cy="1896840"/>
          </a:xfrm>
          <a:prstGeom prst="rect">
            <a:avLst/>
          </a:prstGeom>
        </p:spPr>
        <p:txBody>
          <a:bodyPr bIns="0" lIns="0" rIns="0" tIns="0" wrap="none"/>
          <a:p>
            <a:endParaRPr/>
          </a:p>
        </p:txBody>
      </p:sp>
      <p:sp>
        <p:nvSpPr>
          <p:cNvPr id="102" name="PlaceHolder 4"/>
          <p:cNvSpPr>
            <a:spLocks noGrp="1"/>
          </p:cNvSpPr>
          <p:nvPr>
            <p:ph type="body"/>
          </p:nvPr>
        </p:nvSpPr>
        <p:spPr>
          <a:xfrm>
            <a:off x="609480" y="3681720"/>
            <a:ext cx="10972080" cy="1896840"/>
          </a:xfrm>
          <a:prstGeom prst="rect">
            <a:avLst/>
          </a:prstGeom>
        </p:spPr>
        <p:txBody>
          <a:bodyPr bIns="0" lIns="0" rIns="0" tIns="0" wrap="none"/>
          <a:p>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preserve="1" type="objOverTx">
  <p:cSld name="Title, Content over Content">
    <p:spTree>
      <p:nvGrpSpPr>
        <p:cNvPr id="1" name=""/>
        <p:cNvGrpSpPr/>
        <p:nvPr/>
      </p:nvGrpSpPr>
      <p:grpSpPr>
        <a:xfrm>
          <a:off x="0" y="0"/>
          <a:ext cx="0" cy="0"/>
          <a:chOff x="0" y="0"/>
          <a:chExt cx="0" cy="0"/>
        </a:xfrm>
      </p:grpSpPr>
      <p:sp>
        <p:nvSpPr>
          <p:cNvPr id="103"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
        <p:nvSpPr>
          <p:cNvPr id="104" name="PlaceHolder 2"/>
          <p:cNvSpPr>
            <a:spLocks noGrp="1"/>
          </p:cNvSpPr>
          <p:nvPr>
            <p:ph type="body"/>
          </p:nvPr>
        </p:nvSpPr>
        <p:spPr>
          <a:xfrm>
            <a:off x="609480" y="1604520"/>
            <a:ext cx="10972440" cy="1896840"/>
          </a:xfrm>
          <a:prstGeom prst="rect">
            <a:avLst/>
          </a:prstGeom>
        </p:spPr>
        <p:txBody>
          <a:bodyPr bIns="0" lIns="0" rIns="0" tIns="0" wrap="none"/>
          <a:p>
            <a:endParaRPr/>
          </a:p>
        </p:txBody>
      </p:sp>
      <p:sp>
        <p:nvSpPr>
          <p:cNvPr id="105" name="PlaceHolder 3"/>
          <p:cNvSpPr>
            <a:spLocks noGrp="1"/>
          </p:cNvSpPr>
          <p:nvPr>
            <p:ph type="body"/>
          </p:nvPr>
        </p:nvSpPr>
        <p:spPr>
          <a:xfrm>
            <a:off x="609480" y="3681720"/>
            <a:ext cx="10972440" cy="1896840"/>
          </a:xfrm>
          <a:prstGeom prst="rect">
            <a:avLst/>
          </a:prstGeom>
        </p:spPr>
        <p:txBody>
          <a:bodyPr bIns="0" lIns="0" rIns="0" tIns="0" wrap="none"/>
          <a:p>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preserve="1" type="fourObj">
  <p:cSld name="Title, 4 Content">
    <p:spTree>
      <p:nvGrpSpPr>
        <p:cNvPr id="1" name=""/>
        <p:cNvGrpSpPr/>
        <p:nvPr/>
      </p:nvGrpSpPr>
      <p:grpSpPr>
        <a:xfrm>
          <a:off x="0" y="0"/>
          <a:ext cx="0" cy="0"/>
          <a:chOff x="0" y="0"/>
          <a:chExt cx="0" cy="0"/>
        </a:xfrm>
      </p:grpSpPr>
      <p:sp>
        <p:nvSpPr>
          <p:cNvPr id="106"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
        <p:nvSpPr>
          <p:cNvPr id="107" name="PlaceHolder 2"/>
          <p:cNvSpPr>
            <a:spLocks noGrp="1"/>
          </p:cNvSpPr>
          <p:nvPr>
            <p:ph type="body"/>
          </p:nvPr>
        </p:nvSpPr>
        <p:spPr>
          <a:xfrm>
            <a:off x="609480" y="1604520"/>
            <a:ext cx="5354280" cy="1896840"/>
          </a:xfrm>
          <a:prstGeom prst="rect">
            <a:avLst/>
          </a:prstGeom>
        </p:spPr>
        <p:txBody>
          <a:bodyPr bIns="0" lIns="0" rIns="0" tIns="0" wrap="none"/>
          <a:p>
            <a:endParaRPr/>
          </a:p>
        </p:txBody>
      </p:sp>
      <p:sp>
        <p:nvSpPr>
          <p:cNvPr id="108" name="PlaceHolder 3"/>
          <p:cNvSpPr>
            <a:spLocks noGrp="1"/>
          </p:cNvSpPr>
          <p:nvPr>
            <p:ph type="body"/>
          </p:nvPr>
        </p:nvSpPr>
        <p:spPr>
          <a:xfrm>
            <a:off x="6231600" y="1604520"/>
            <a:ext cx="5354280" cy="1896840"/>
          </a:xfrm>
          <a:prstGeom prst="rect">
            <a:avLst/>
          </a:prstGeom>
        </p:spPr>
        <p:txBody>
          <a:bodyPr bIns="0" lIns="0" rIns="0" tIns="0" wrap="none"/>
          <a:p>
            <a:endParaRPr/>
          </a:p>
        </p:txBody>
      </p:sp>
      <p:sp>
        <p:nvSpPr>
          <p:cNvPr id="109" name="PlaceHolder 4"/>
          <p:cNvSpPr>
            <a:spLocks noGrp="1"/>
          </p:cNvSpPr>
          <p:nvPr>
            <p:ph type="body"/>
          </p:nvPr>
        </p:nvSpPr>
        <p:spPr>
          <a:xfrm>
            <a:off x="6231600" y="3681720"/>
            <a:ext cx="5354280" cy="1896840"/>
          </a:xfrm>
          <a:prstGeom prst="rect">
            <a:avLst/>
          </a:prstGeom>
        </p:spPr>
        <p:txBody>
          <a:bodyPr bIns="0" lIns="0" rIns="0" tIns="0" wrap="none"/>
          <a:p>
            <a:endParaRPr/>
          </a:p>
        </p:txBody>
      </p:sp>
      <p:sp>
        <p:nvSpPr>
          <p:cNvPr id="110" name="PlaceHolder 5"/>
          <p:cNvSpPr>
            <a:spLocks noGrp="1"/>
          </p:cNvSpPr>
          <p:nvPr>
            <p:ph type="body"/>
          </p:nvPr>
        </p:nvSpPr>
        <p:spPr>
          <a:xfrm>
            <a:off x="609480" y="3681720"/>
            <a:ext cx="5354280" cy="1896840"/>
          </a:xfrm>
          <a:prstGeom prst="rect">
            <a:avLst/>
          </a:prstGeom>
        </p:spPr>
        <p:txBody>
          <a:bodyPr bIns="0" lIns="0" rIns="0" tIns="0" wrap="none"/>
          <a:p>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preserve="1" type="blank">
  <p:cSld name="Title, 6 Content">
    <p:spTree>
      <p:nvGrpSpPr>
        <p:cNvPr id="1" name=""/>
        <p:cNvGrpSpPr/>
        <p:nvPr/>
      </p:nvGrpSpPr>
      <p:grpSpPr>
        <a:xfrm>
          <a:off x="0" y="0"/>
          <a:ext cx="0" cy="0"/>
          <a:chOff x="0" y="0"/>
          <a:chExt cx="0" cy="0"/>
        </a:xfrm>
      </p:grpSpPr>
      <p:sp>
        <p:nvSpPr>
          <p:cNvPr id="111"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
        <p:nvSpPr>
          <p:cNvPr id="112" name="PlaceHolder 2"/>
          <p:cNvSpPr>
            <a:spLocks noGrp="1"/>
          </p:cNvSpPr>
          <p:nvPr>
            <p:ph type="body"/>
          </p:nvPr>
        </p:nvSpPr>
        <p:spPr>
          <a:xfrm>
            <a:off x="609480" y="1604520"/>
            <a:ext cx="5354280" cy="1896840"/>
          </a:xfrm>
          <a:prstGeom prst="rect">
            <a:avLst/>
          </a:prstGeom>
        </p:spPr>
        <p:txBody>
          <a:bodyPr bIns="0" lIns="0" rIns="0" tIns="0" wrap="none"/>
          <a:p>
            <a:endParaRPr/>
          </a:p>
        </p:txBody>
      </p:sp>
      <p:sp>
        <p:nvSpPr>
          <p:cNvPr id="113" name="PlaceHolder 3"/>
          <p:cNvSpPr>
            <a:spLocks noGrp="1"/>
          </p:cNvSpPr>
          <p:nvPr>
            <p:ph type="body"/>
          </p:nvPr>
        </p:nvSpPr>
        <p:spPr>
          <a:xfrm>
            <a:off x="6231600" y="1604520"/>
            <a:ext cx="5354280" cy="1896840"/>
          </a:xfrm>
          <a:prstGeom prst="rect">
            <a:avLst/>
          </a:prstGeom>
        </p:spPr>
        <p:txBody>
          <a:bodyPr bIns="0" lIns="0" rIns="0" tIns="0" wrap="none"/>
          <a:p>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preserve="1" type="twoObj">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
        <p:nvSpPr>
          <p:cNvPr id="10" name="PlaceHolder 2"/>
          <p:cNvSpPr>
            <a:spLocks noGrp="1"/>
          </p:cNvSpPr>
          <p:nvPr>
            <p:ph type="body"/>
          </p:nvPr>
        </p:nvSpPr>
        <p:spPr>
          <a:xfrm>
            <a:off x="609480" y="1604520"/>
            <a:ext cx="5354280" cy="3977280"/>
          </a:xfrm>
          <a:prstGeom prst="rect">
            <a:avLst/>
          </a:prstGeom>
        </p:spPr>
        <p:txBody>
          <a:bodyPr bIns="0" lIns="0" rIns="0" tIns="0" wrap="none"/>
          <a:p>
            <a:endParaRPr/>
          </a:p>
        </p:txBody>
      </p:sp>
      <p:sp>
        <p:nvSpPr>
          <p:cNvPr id="11" name="PlaceHolder 3"/>
          <p:cNvSpPr>
            <a:spLocks noGrp="1"/>
          </p:cNvSpPr>
          <p:nvPr>
            <p:ph type="body"/>
          </p:nvPr>
        </p:nvSpPr>
        <p:spPr>
          <a:xfrm>
            <a:off x="6231600" y="1604520"/>
            <a:ext cx="5354280" cy="3977280"/>
          </a:xfrm>
          <a:prstGeom prst="rect">
            <a:avLst/>
          </a:prstGeom>
        </p:spPr>
        <p:txBody>
          <a:bodyPr bIns="0" lIns="0" rIns="0" tIns="0" wrap="none"/>
          <a:p>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preserve="1" type="titleOnly">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preserve="1" type="objOnly">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609480" y="273600"/>
            <a:ext cx="10972440" cy="5308200"/>
          </a:xfrm>
          <a:prstGeom prst="rect">
            <a:avLst/>
          </a:prstGeom>
        </p:spPr>
        <p:txBody>
          <a:bodyPr anchor="ctr" bIns="0" lIns="0" rIns="0" tIns="0" wrap="none"/>
          <a:p>
            <a:pPr algn="ctr"/>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preserve="1" type="twoObjAndObj">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
        <p:nvSpPr>
          <p:cNvPr id="15" name="PlaceHolder 2"/>
          <p:cNvSpPr>
            <a:spLocks noGrp="1"/>
          </p:cNvSpPr>
          <p:nvPr>
            <p:ph type="body"/>
          </p:nvPr>
        </p:nvSpPr>
        <p:spPr>
          <a:xfrm>
            <a:off x="609480" y="1604520"/>
            <a:ext cx="5354280" cy="1896840"/>
          </a:xfrm>
          <a:prstGeom prst="rect">
            <a:avLst/>
          </a:prstGeom>
        </p:spPr>
        <p:txBody>
          <a:bodyPr bIns="0" lIns="0" rIns="0" tIns="0" wrap="none"/>
          <a:p>
            <a:endParaRPr/>
          </a:p>
        </p:txBody>
      </p:sp>
      <p:sp>
        <p:nvSpPr>
          <p:cNvPr id="16" name="PlaceHolder 3"/>
          <p:cNvSpPr>
            <a:spLocks noGrp="1"/>
          </p:cNvSpPr>
          <p:nvPr>
            <p:ph type="body"/>
          </p:nvPr>
        </p:nvSpPr>
        <p:spPr>
          <a:xfrm>
            <a:off x="609480" y="3681720"/>
            <a:ext cx="5354280" cy="1896840"/>
          </a:xfrm>
          <a:prstGeom prst="rect">
            <a:avLst/>
          </a:prstGeom>
        </p:spPr>
        <p:txBody>
          <a:bodyPr bIns="0" lIns="0" rIns="0" tIns="0" wrap="none"/>
          <a:p>
            <a:endParaRPr/>
          </a:p>
        </p:txBody>
      </p:sp>
      <p:sp>
        <p:nvSpPr>
          <p:cNvPr id="17" name="PlaceHolder 4"/>
          <p:cNvSpPr>
            <a:spLocks noGrp="1"/>
          </p:cNvSpPr>
          <p:nvPr>
            <p:ph type="body"/>
          </p:nvPr>
        </p:nvSpPr>
        <p:spPr>
          <a:xfrm>
            <a:off x="6231600" y="1604520"/>
            <a:ext cx="5354280" cy="3977280"/>
          </a:xfrm>
          <a:prstGeom prst="rect">
            <a:avLst/>
          </a:prstGeom>
        </p:spPr>
        <p:txBody>
          <a:bodyPr bIns="0" lIns="0" rIns="0" tIns="0" wrap="none"/>
          <a:p>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preserve="1" type="objAndTwoObj">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
        <p:nvSpPr>
          <p:cNvPr id="19" name="PlaceHolder 2"/>
          <p:cNvSpPr>
            <a:spLocks noGrp="1"/>
          </p:cNvSpPr>
          <p:nvPr>
            <p:ph type="body"/>
          </p:nvPr>
        </p:nvSpPr>
        <p:spPr>
          <a:xfrm>
            <a:off x="609480" y="1604520"/>
            <a:ext cx="5354280" cy="3977280"/>
          </a:xfrm>
          <a:prstGeom prst="rect">
            <a:avLst/>
          </a:prstGeom>
        </p:spPr>
        <p:txBody>
          <a:bodyPr bIns="0" lIns="0" rIns="0" tIns="0" wrap="none"/>
          <a:p>
            <a:endParaRPr/>
          </a:p>
        </p:txBody>
      </p:sp>
      <p:sp>
        <p:nvSpPr>
          <p:cNvPr id="20" name="PlaceHolder 3"/>
          <p:cNvSpPr>
            <a:spLocks noGrp="1"/>
          </p:cNvSpPr>
          <p:nvPr>
            <p:ph type="body"/>
          </p:nvPr>
        </p:nvSpPr>
        <p:spPr>
          <a:xfrm>
            <a:off x="6231600" y="1604520"/>
            <a:ext cx="5354280" cy="1896840"/>
          </a:xfrm>
          <a:prstGeom prst="rect">
            <a:avLst/>
          </a:prstGeom>
        </p:spPr>
        <p:txBody>
          <a:bodyPr bIns="0" lIns="0" rIns="0" tIns="0" wrap="none"/>
          <a:p>
            <a:endParaRPr/>
          </a:p>
        </p:txBody>
      </p:sp>
      <p:sp>
        <p:nvSpPr>
          <p:cNvPr id="21" name="PlaceHolder 4"/>
          <p:cNvSpPr>
            <a:spLocks noGrp="1"/>
          </p:cNvSpPr>
          <p:nvPr>
            <p:ph type="body"/>
          </p:nvPr>
        </p:nvSpPr>
        <p:spPr>
          <a:xfrm>
            <a:off x="6231600" y="3681720"/>
            <a:ext cx="5354280" cy="1896840"/>
          </a:xfrm>
          <a:prstGeom prst="rect">
            <a:avLst/>
          </a:prstGeom>
        </p:spPr>
        <p:txBody>
          <a:bodyPr bIns="0" lIns="0" rIns="0" tIns="0" wrap="none"/>
          <a:p>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preserve="1" type="twoObjOverTx">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609480" y="273600"/>
            <a:ext cx="10972440" cy="1145160"/>
          </a:xfrm>
          <a:prstGeom prst="rect">
            <a:avLst/>
          </a:prstGeom>
        </p:spPr>
        <p:txBody>
          <a:bodyPr anchor="ctr" bIns="0" lIns="0" rIns="0" tIns="0" wrap="none"/>
          <a:p>
            <a:endParaRPr/>
          </a:p>
        </p:txBody>
      </p:sp>
      <p:sp>
        <p:nvSpPr>
          <p:cNvPr id="23" name="PlaceHolder 2"/>
          <p:cNvSpPr>
            <a:spLocks noGrp="1"/>
          </p:cNvSpPr>
          <p:nvPr>
            <p:ph type="body"/>
          </p:nvPr>
        </p:nvSpPr>
        <p:spPr>
          <a:xfrm>
            <a:off x="609480" y="1604520"/>
            <a:ext cx="5354280" cy="1896840"/>
          </a:xfrm>
          <a:prstGeom prst="rect">
            <a:avLst/>
          </a:prstGeom>
        </p:spPr>
        <p:txBody>
          <a:bodyPr bIns="0" lIns="0" rIns="0" tIns="0" wrap="none"/>
          <a:p>
            <a:endParaRPr/>
          </a:p>
        </p:txBody>
      </p:sp>
      <p:sp>
        <p:nvSpPr>
          <p:cNvPr id="24" name="PlaceHolder 3"/>
          <p:cNvSpPr>
            <a:spLocks noGrp="1"/>
          </p:cNvSpPr>
          <p:nvPr>
            <p:ph type="body"/>
          </p:nvPr>
        </p:nvSpPr>
        <p:spPr>
          <a:xfrm>
            <a:off x="6231600" y="1604520"/>
            <a:ext cx="5354280" cy="1896840"/>
          </a:xfrm>
          <a:prstGeom prst="rect">
            <a:avLst/>
          </a:prstGeom>
        </p:spPr>
        <p:txBody>
          <a:bodyPr bIns="0" lIns="0" rIns="0" tIns="0" wrap="none"/>
          <a:p>
            <a:endParaRPr/>
          </a:p>
        </p:txBody>
      </p:sp>
      <p:sp>
        <p:nvSpPr>
          <p:cNvPr id="25" name="PlaceHolder 4"/>
          <p:cNvSpPr>
            <a:spLocks noGrp="1"/>
          </p:cNvSpPr>
          <p:nvPr>
            <p:ph type="body"/>
          </p:nvPr>
        </p:nvSpPr>
        <p:spPr>
          <a:xfrm>
            <a:off x="609480" y="3681720"/>
            <a:ext cx="10972080" cy="1896840"/>
          </a:xfrm>
          <a:prstGeom prst="rect">
            <a:avLst/>
          </a:prstGeom>
        </p:spPr>
        <p:txBody>
          <a:bodyPr bIns="0" lIns="0" rIns="0" tIns="0" wrap="none"/>
          <a:p>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 Id="rId11" Type="http://schemas.openxmlformats.org/officeDocument/2006/relationships/slideLayout" Target="../slideLayouts/slideLayout34.xml"/><Relationship Id="rId12" Type="http://schemas.openxmlformats.org/officeDocument/2006/relationships/slideLayout" Target="../slideLayouts/slideLayout35.xml"/><Relationship Id="rId13" Type="http://schemas.openxmlformats.org/officeDocument/2006/relationships/slideLayout" Target="../slideLayouts/slideLayout36.xml"/>
</Relationships>
</file>

<file path=ppt/slideMasters/slideMaster1.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838080" y="365040"/>
            <a:ext cx="10515240" cy="1325160"/>
          </a:xfrm>
          <a:prstGeom prst="rect">
            <a:avLst/>
          </a:prstGeom>
        </p:spPr>
        <p:txBody>
          <a:bodyPr anchor="ctr"/>
          <a:p>
            <a:pPr>
              <a:lnSpc>
                <a:spcPct val="90000"/>
              </a:lnSpc>
            </a:pPr>
            <a:r>
              <a:rPr lang="pt-BR" sz="4400">
                <a:solidFill>
                  <a:srgbClr val="000000"/>
                </a:solidFill>
                <a:latin typeface="Calibri Light"/>
              </a:rPr>
              <a:t>Clique para editar o formato do texto do títuloClique para editar o título mestre</a:t>
            </a:r>
            <a:endParaRPr/>
          </a:p>
        </p:txBody>
      </p:sp>
      <p:sp>
        <p:nvSpPr>
          <p:cNvPr id="1" name="PlaceHolder 2"/>
          <p:cNvSpPr>
            <a:spLocks noGrp="1"/>
          </p:cNvSpPr>
          <p:nvPr>
            <p:ph type="body"/>
          </p:nvPr>
        </p:nvSpPr>
        <p:spPr>
          <a:xfrm>
            <a:off x="838080" y="1825560"/>
            <a:ext cx="10515240" cy="4350960"/>
          </a:xfrm>
          <a:prstGeom prst="rect">
            <a:avLst/>
          </a:prstGeom>
        </p:spPr>
        <p:txBody>
          <a:bodyPr/>
          <a:p>
            <a:pPr>
              <a:buSzPct val="25000"/>
              <a:buFont typeface="StarSymbol"/>
              <a:buChar char=""/>
            </a:pPr>
            <a:r>
              <a:rPr lang="pt-BR" sz="2800">
                <a:solidFill>
                  <a:srgbClr val="000000"/>
                </a:solidFill>
                <a:latin typeface="Calibri"/>
              </a:rPr>
              <a:t>Clique para editar o formato do texto da estrutura de tópicos</a:t>
            </a:r>
            <a:endParaRPr/>
          </a:p>
          <a:p>
            <a:pPr lvl="1">
              <a:buSzPct val="25000"/>
              <a:buFont typeface="StarSymbol"/>
              <a:buChar char=""/>
            </a:pPr>
            <a:r>
              <a:rPr lang="pt-BR" sz="2800">
                <a:solidFill>
                  <a:srgbClr val="000000"/>
                </a:solidFill>
                <a:latin typeface="Calibri"/>
              </a:rPr>
              <a:t>2.º Nível da estrutura de tópicos</a:t>
            </a:r>
            <a:endParaRPr/>
          </a:p>
          <a:p>
            <a:pPr lvl="2">
              <a:buSzPct val="25000"/>
              <a:buFont typeface="StarSymbol"/>
              <a:buChar char=""/>
            </a:pPr>
            <a:r>
              <a:rPr lang="pt-BR" sz="2800">
                <a:solidFill>
                  <a:srgbClr val="000000"/>
                </a:solidFill>
                <a:latin typeface="Calibri"/>
              </a:rPr>
              <a:t>3.º Nível da estrutura de tópicos</a:t>
            </a:r>
            <a:endParaRPr/>
          </a:p>
          <a:p>
            <a:pPr lvl="3">
              <a:buSzPct val="25000"/>
              <a:buFont typeface="StarSymbol"/>
              <a:buChar char=""/>
            </a:pPr>
            <a:r>
              <a:rPr lang="pt-BR" sz="2800">
                <a:solidFill>
                  <a:srgbClr val="000000"/>
                </a:solidFill>
                <a:latin typeface="Calibri"/>
              </a:rPr>
              <a:t>4.º Nível da estrutura de tópicos</a:t>
            </a:r>
            <a:endParaRPr/>
          </a:p>
          <a:p>
            <a:pPr lvl="4">
              <a:buSzPct val="25000"/>
              <a:buFont typeface="StarSymbol"/>
              <a:buChar char=""/>
            </a:pPr>
            <a:r>
              <a:rPr lang="pt-BR" sz="2800">
                <a:solidFill>
                  <a:srgbClr val="000000"/>
                </a:solidFill>
                <a:latin typeface="Calibri"/>
              </a:rPr>
              <a:t>5.º Nível da estrutura de tópicos</a:t>
            </a:r>
            <a:endParaRPr/>
          </a:p>
          <a:p>
            <a:pPr lvl="5">
              <a:buSzPct val="25000"/>
              <a:buFont typeface="StarSymbol"/>
              <a:buChar char=""/>
            </a:pPr>
            <a:r>
              <a:rPr lang="pt-BR" sz="2800">
                <a:solidFill>
                  <a:srgbClr val="000000"/>
                </a:solidFill>
                <a:latin typeface="Calibri"/>
              </a:rPr>
              <a:t>6.º Nível da estrutura de tópicos</a:t>
            </a:r>
            <a:endParaRPr/>
          </a:p>
          <a:p>
            <a:pPr>
              <a:lnSpc>
                <a:spcPct val="100000"/>
              </a:lnSpc>
              <a:buFont typeface="Arial"/>
              <a:buChar char="•"/>
            </a:pPr>
            <a:r>
              <a:rPr lang="pt-BR" sz="2800">
                <a:solidFill>
                  <a:srgbClr val="000000"/>
                </a:solidFill>
                <a:latin typeface="Calibri"/>
              </a:rPr>
              <a:t>7.º Nível da estrutura de tópicosClique para editar o texto mestre</a:t>
            </a:r>
            <a:endParaRPr/>
          </a:p>
          <a:p>
            <a:pPr lvl="1">
              <a:lnSpc>
                <a:spcPct val="100000"/>
              </a:lnSpc>
              <a:buSzPct val="25000"/>
              <a:buFont typeface="StarSymbol"/>
              <a:buChar char=""/>
            </a:pPr>
            <a:r>
              <a:rPr lang="pt-BR" sz="2400">
                <a:solidFill>
                  <a:srgbClr val="000000"/>
                </a:solidFill>
                <a:latin typeface="Calibri"/>
              </a:rPr>
              <a:t>Segundo nível</a:t>
            </a:r>
            <a:endParaRPr/>
          </a:p>
          <a:p>
            <a:pPr lvl="2">
              <a:lnSpc>
                <a:spcPct val="100000"/>
              </a:lnSpc>
              <a:buSzPct val="25000"/>
              <a:buFont typeface="StarSymbol"/>
              <a:buChar char=""/>
            </a:pPr>
            <a:r>
              <a:rPr lang="pt-BR" sz="2000">
                <a:solidFill>
                  <a:srgbClr val="000000"/>
                </a:solidFill>
                <a:latin typeface="Calibri"/>
              </a:rPr>
              <a:t>Terceiro nível</a:t>
            </a:r>
            <a:endParaRPr/>
          </a:p>
          <a:p>
            <a:pPr lvl="3">
              <a:lnSpc>
                <a:spcPct val="100000"/>
              </a:lnSpc>
              <a:buSzPct val="25000"/>
              <a:buFont typeface="StarSymbol"/>
              <a:buChar char=""/>
            </a:pPr>
            <a:r>
              <a:rPr lang="pt-BR">
                <a:solidFill>
                  <a:srgbClr val="000000"/>
                </a:solidFill>
                <a:latin typeface="Calibri"/>
              </a:rPr>
              <a:t>Quarto nível</a:t>
            </a:r>
            <a:endParaRPr/>
          </a:p>
          <a:p>
            <a:pPr lvl="4">
              <a:lnSpc>
                <a:spcPct val="100000"/>
              </a:lnSpc>
              <a:buSzPct val="25000"/>
              <a:buFont typeface="StarSymbol"/>
              <a:buChar char=""/>
            </a:pPr>
            <a:r>
              <a:rPr lang="pt-BR">
                <a:solidFill>
                  <a:srgbClr val="000000"/>
                </a:solidFill>
                <a:latin typeface="Calibri"/>
              </a:rPr>
              <a:t>Quinto nível</a:t>
            </a:r>
            <a:endParaRPr/>
          </a:p>
        </p:txBody>
      </p:sp>
      <p:sp>
        <p:nvSpPr>
          <p:cNvPr id="2" name="PlaceHolder 3"/>
          <p:cNvSpPr>
            <a:spLocks noGrp="1"/>
          </p:cNvSpPr>
          <p:nvPr>
            <p:ph type="dt"/>
          </p:nvPr>
        </p:nvSpPr>
        <p:spPr>
          <a:xfrm>
            <a:off x="838080" y="6356520"/>
            <a:ext cx="2742840" cy="364680"/>
          </a:xfrm>
          <a:prstGeom prst="rect">
            <a:avLst/>
          </a:prstGeom>
        </p:spPr>
        <p:txBody>
          <a:bodyPr anchor="ctr"/>
          <a:p>
            <a:pPr>
              <a:lnSpc>
                <a:spcPct val="100000"/>
              </a:lnSpc>
            </a:pPr>
            <a:r>
              <a:rPr lang="pt-BR" sz="1200">
                <a:solidFill>
                  <a:srgbClr val="8b8b8b"/>
                </a:solidFill>
                <a:latin typeface="Calibri"/>
              </a:rPr>
              <a:t>14/11/16</a:t>
            </a:r>
            <a:endParaRPr/>
          </a:p>
        </p:txBody>
      </p:sp>
      <p:sp>
        <p:nvSpPr>
          <p:cNvPr id="3" name="PlaceHolder 4"/>
          <p:cNvSpPr>
            <a:spLocks noGrp="1"/>
          </p:cNvSpPr>
          <p:nvPr>
            <p:ph type="ftr"/>
          </p:nvPr>
        </p:nvSpPr>
        <p:spPr>
          <a:xfrm>
            <a:off x="4038480" y="6356520"/>
            <a:ext cx="4114440" cy="364680"/>
          </a:xfrm>
          <a:prstGeom prst="rect">
            <a:avLst/>
          </a:prstGeom>
        </p:spPr>
        <p:txBody>
          <a:bodyPr anchor="ctr"/>
          <a:p>
            <a:endParaRPr/>
          </a:p>
        </p:txBody>
      </p:sp>
      <p:sp>
        <p:nvSpPr>
          <p:cNvPr id="4" name="PlaceHolder 5"/>
          <p:cNvSpPr>
            <a:spLocks noGrp="1"/>
          </p:cNvSpPr>
          <p:nvPr>
            <p:ph type="sldNum"/>
          </p:nvPr>
        </p:nvSpPr>
        <p:spPr>
          <a:xfrm>
            <a:off x="8610480" y="6356520"/>
            <a:ext cx="2742840" cy="364680"/>
          </a:xfrm>
          <a:prstGeom prst="rect">
            <a:avLst/>
          </a:prstGeom>
        </p:spPr>
        <p:txBody>
          <a:bodyPr anchor="ctr"/>
          <a:p>
            <a:pPr algn="r">
              <a:lnSpc>
                <a:spcPct val="100000"/>
              </a:lnSpc>
            </a:pPr>
            <a:fld id="{41FC6BF2-9380-4A09-B8B5-26214D9B26AC}" type="slidenum">
              <a:rPr lang="pt-BR" sz="1200">
                <a:solidFill>
                  <a:srgbClr val="8b8b8b"/>
                </a:solidFill>
                <a:latin typeface="Calibri"/>
              </a:rPr>
              <a:t>&lt;número&gt;</a:t>
            </a:fld>
            <a:endParaRPr/>
          </a:p>
        </p:txBody>
      </p:sp>
    </p:spTree>
  </p:cSld>
  <p:clrMap accent1="accent1" accent2="accent2" accent3="accent3" accent4="accent4" accent5="accent5" accent6="accent6" bg1="lt1" bg2="lt2" folHlink="folHlink" hlink="hlink" tx1="dk1" tx2="dk2"/>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37" name="PlaceHolder 1"/>
          <p:cNvSpPr>
            <a:spLocks noGrp="1"/>
          </p:cNvSpPr>
          <p:nvPr>
            <p:ph type="title"/>
          </p:nvPr>
        </p:nvSpPr>
        <p:spPr>
          <a:xfrm>
            <a:off x="839880" y="365040"/>
            <a:ext cx="10515240" cy="1325160"/>
          </a:xfrm>
          <a:prstGeom prst="rect">
            <a:avLst/>
          </a:prstGeom>
        </p:spPr>
        <p:txBody>
          <a:bodyPr anchor="ctr"/>
          <a:p>
            <a:pPr>
              <a:lnSpc>
                <a:spcPct val="90000"/>
              </a:lnSpc>
            </a:pPr>
            <a:r>
              <a:rPr lang="pt-BR" sz="4400">
                <a:solidFill>
                  <a:srgbClr val="000000"/>
                </a:solidFill>
                <a:latin typeface="Calibri Light"/>
              </a:rPr>
              <a:t>Clique para editar o formato do texto do títuloClique para editar o título mestre</a:t>
            </a:r>
            <a:endParaRPr/>
          </a:p>
        </p:txBody>
      </p:sp>
      <p:sp>
        <p:nvSpPr>
          <p:cNvPr id="38" name="PlaceHolder 2"/>
          <p:cNvSpPr>
            <a:spLocks noGrp="1"/>
          </p:cNvSpPr>
          <p:nvPr>
            <p:ph type="body"/>
          </p:nvPr>
        </p:nvSpPr>
        <p:spPr>
          <a:xfrm>
            <a:off x="839880" y="1681200"/>
            <a:ext cx="5157360" cy="823680"/>
          </a:xfrm>
          <a:prstGeom prst="rect">
            <a:avLst/>
          </a:prstGeom>
        </p:spPr>
        <p:txBody>
          <a:bodyPr anchor="b"/>
          <a:p>
            <a:pPr>
              <a:buSzPct val="25000"/>
              <a:buFont typeface="StarSymbol"/>
              <a:buChar char=""/>
            </a:pPr>
            <a:r>
              <a:rPr b="1" lang="pt-BR" sz="2400">
                <a:solidFill>
                  <a:srgbClr val="000000"/>
                </a:solidFill>
                <a:latin typeface="Calibri"/>
              </a:rPr>
              <a:t>Clique para editar o formato do texto da estrutura de tópicos</a:t>
            </a:r>
            <a:endParaRPr/>
          </a:p>
          <a:p>
            <a:pPr lvl="1">
              <a:buSzPct val="25000"/>
              <a:buFont typeface="StarSymbol"/>
              <a:buChar char=""/>
            </a:pPr>
            <a:r>
              <a:rPr b="1" lang="pt-BR" sz="2400">
                <a:solidFill>
                  <a:srgbClr val="000000"/>
                </a:solidFill>
                <a:latin typeface="Calibri"/>
              </a:rPr>
              <a:t>2.º Nível da estrutura de tópicos</a:t>
            </a:r>
            <a:endParaRPr/>
          </a:p>
          <a:p>
            <a:pPr lvl="2">
              <a:buSzPct val="25000"/>
              <a:buFont typeface="StarSymbol"/>
              <a:buChar char=""/>
            </a:pPr>
            <a:r>
              <a:rPr b="1" lang="pt-BR" sz="2400">
                <a:solidFill>
                  <a:srgbClr val="000000"/>
                </a:solidFill>
                <a:latin typeface="Calibri"/>
              </a:rPr>
              <a:t>3.º Nível da estrutura de tópicos</a:t>
            </a:r>
            <a:endParaRPr/>
          </a:p>
          <a:p>
            <a:pPr lvl="3">
              <a:buSzPct val="25000"/>
              <a:buFont typeface="StarSymbol"/>
              <a:buChar char=""/>
            </a:pPr>
            <a:r>
              <a:rPr b="1" lang="pt-BR" sz="2400">
                <a:solidFill>
                  <a:srgbClr val="000000"/>
                </a:solidFill>
                <a:latin typeface="Calibri"/>
              </a:rPr>
              <a:t>4.º Nível da estrutura de tópicos</a:t>
            </a:r>
            <a:endParaRPr/>
          </a:p>
          <a:p>
            <a:pPr lvl="4">
              <a:buSzPct val="25000"/>
              <a:buFont typeface="StarSymbol"/>
              <a:buChar char=""/>
            </a:pPr>
            <a:r>
              <a:rPr b="1" lang="pt-BR" sz="2400">
                <a:solidFill>
                  <a:srgbClr val="000000"/>
                </a:solidFill>
                <a:latin typeface="Calibri"/>
              </a:rPr>
              <a:t>5.º Nível da estrutura de tópicos</a:t>
            </a:r>
            <a:endParaRPr/>
          </a:p>
          <a:p>
            <a:pPr lvl="5">
              <a:buSzPct val="25000"/>
              <a:buFont typeface="StarSymbol"/>
              <a:buChar char=""/>
            </a:pPr>
            <a:r>
              <a:rPr b="1" lang="pt-BR" sz="2400">
                <a:solidFill>
                  <a:srgbClr val="000000"/>
                </a:solidFill>
                <a:latin typeface="Calibri"/>
              </a:rPr>
              <a:t>6.º Nível da estrutura de tópicos</a:t>
            </a:r>
            <a:endParaRPr/>
          </a:p>
          <a:p>
            <a:pPr>
              <a:lnSpc>
                <a:spcPct val="100000"/>
              </a:lnSpc>
            </a:pPr>
            <a:r>
              <a:rPr b="1" lang="pt-BR" sz="2400">
                <a:solidFill>
                  <a:srgbClr val="000000"/>
                </a:solidFill>
                <a:latin typeface="Calibri"/>
              </a:rPr>
              <a:t>7.º Nível da estrutura de tópicosClique para editar o texto mestre</a:t>
            </a:r>
            <a:endParaRPr/>
          </a:p>
        </p:txBody>
      </p:sp>
      <p:sp>
        <p:nvSpPr>
          <p:cNvPr id="39" name="PlaceHolder 3"/>
          <p:cNvSpPr>
            <a:spLocks noGrp="1"/>
          </p:cNvSpPr>
          <p:nvPr>
            <p:ph type="body"/>
          </p:nvPr>
        </p:nvSpPr>
        <p:spPr>
          <a:xfrm>
            <a:off x="839880" y="2505240"/>
            <a:ext cx="5157360" cy="3684240"/>
          </a:xfrm>
          <a:prstGeom prst="rect">
            <a:avLst/>
          </a:prstGeom>
        </p:spPr>
        <p:txBody>
          <a:bodyPr anchor="ctr"/>
          <a:p>
            <a:pPr>
              <a:buSzPct val="25000"/>
              <a:buFont typeface="StarSymbol"/>
              <a:buChar char=""/>
            </a:pPr>
            <a:r>
              <a:rPr lang="pt-BR" sz="1200">
                <a:solidFill>
                  <a:srgbClr val="8b8b8b"/>
                </a:solidFill>
                <a:latin typeface="Calibri"/>
              </a:rPr>
              <a:t>Clique para editar o formato do texto da estrutura de tópicos</a:t>
            </a:r>
            <a:endParaRPr/>
          </a:p>
          <a:p>
            <a:pPr lvl="1">
              <a:buSzPct val="25000"/>
              <a:buFont typeface="StarSymbol"/>
              <a:buChar char=""/>
            </a:pPr>
            <a:r>
              <a:rPr lang="pt-BR" sz="1200">
                <a:solidFill>
                  <a:srgbClr val="8b8b8b"/>
                </a:solidFill>
                <a:latin typeface="Calibri"/>
              </a:rPr>
              <a:t>2.º Nível da estrutura de tópicos</a:t>
            </a:r>
            <a:endParaRPr/>
          </a:p>
          <a:p>
            <a:pPr lvl="2">
              <a:buSzPct val="25000"/>
              <a:buFont typeface="StarSymbol"/>
              <a:buChar char=""/>
            </a:pPr>
            <a:r>
              <a:rPr lang="pt-BR" sz="1200">
                <a:solidFill>
                  <a:srgbClr val="8b8b8b"/>
                </a:solidFill>
                <a:latin typeface="Calibri"/>
              </a:rPr>
              <a:t>3.º Nível da estrutura de tópicos</a:t>
            </a:r>
            <a:endParaRPr/>
          </a:p>
          <a:p>
            <a:pPr lvl="3">
              <a:buSzPct val="25000"/>
              <a:buFont typeface="StarSymbol"/>
              <a:buChar char=""/>
            </a:pPr>
            <a:r>
              <a:rPr lang="pt-BR" sz="1200">
                <a:solidFill>
                  <a:srgbClr val="8b8b8b"/>
                </a:solidFill>
                <a:latin typeface="Calibri"/>
              </a:rPr>
              <a:t>4.º Nível da estrutura de tópicos</a:t>
            </a:r>
            <a:endParaRPr/>
          </a:p>
          <a:p>
            <a:pPr lvl="4">
              <a:buSzPct val="25000"/>
              <a:buFont typeface="StarSymbol"/>
              <a:buChar char=""/>
            </a:pPr>
            <a:r>
              <a:rPr lang="pt-BR" sz="1200">
                <a:solidFill>
                  <a:srgbClr val="8b8b8b"/>
                </a:solidFill>
                <a:latin typeface="Calibri"/>
              </a:rPr>
              <a:t>5.º Nível da estrutura de tópicos</a:t>
            </a:r>
            <a:endParaRPr/>
          </a:p>
          <a:p>
            <a:pPr lvl="5">
              <a:buSzPct val="25000"/>
              <a:buFont typeface="StarSymbol"/>
              <a:buChar char=""/>
            </a:pPr>
            <a:r>
              <a:rPr lang="pt-BR" sz="1200">
                <a:solidFill>
                  <a:srgbClr val="8b8b8b"/>
                </a:solidFill>
                <a:latin typeface="Calibri"/>
              </a:rPr>
              <a:t>6.º Nível da estrutura de tópicos</a:t>
            </a:r>
            <a:endParaRPr/>
          </a:p>
          <a:p>
            <a:pPr>
              <a:lnSpc>
                <a:spcPct val="100000"/>
              </a:lnSpc>
              <a:buFont typeface="Arial"/>
              <a:buChar char="•"/>
            </a:pPr>
            <a:r>
              <a:rPr lang="pt-BR" sz="1200">
                <a:solidFill>
                  <a:srgbClr val="8b8b8b"/>
                </a:solidFill>
                <a:latin typeface="Calibri"/>
              </a:rPr>
              <a:t>7.º Nível da estrutura de tópicosClique para editar o texto mestre</a:t>
            </a:r>
            <a:endParaRPr/>
          </a:p>
          <a:p>
            <a:pPr lvl="1">
              <a:lnSpc>
                <a:spcPct val="100000"/>
              </a:lnSpc>
              <a:buSzPct val="25000"/>
              <a:buFont typeface="StarSymbol"/>
              <a:buChar char=""/>
            </a:pPr>
            <a:r>
              <a:rPr lang="pt-BR" sz="2400">
                <a:solidFill>
                  <a:srgbClr val="000000"/>
                </a:solidFill>
                <a:latin typeface="Calibri"/>
              </a:rPr>
              <a:t>Segundo nível</a:t>
            </a:r>
            <a:endParaRPr/>
          </a:p>
          <a:p>
            <a:pPr lvl="2">
              <a:lnSpc>
                <a:spcPct val="100000"/>
              </a:lnSpc>
              <a:buSzPct val="25000"/>
              <a:buFont typeface="StarSymbol"/>
              <a:buChar char=""/>
            </a:pPr>
            <a:r>
              <a:rPr lang="pt-BR" sz="2000">
                <a:solidFill>
                  <a:srgbClr val="000000"/>
                </a:solidFill>
                <a:latin typeface="Calibri"/>
              </a:rPr>
              <a:t>Terceiro nível</a:t>
            </a:r>
            <a:endParaRPr/>
          </a:p>
          <a:p>
            <a:pPr lvl="3">
              <a:lnSpc>
                <a:spcPct val="100000"/>
              </a:lnSpc>
              <a:buSzPct val="25000"/>
              <a:buFont typeface="StarSymbol"/>
              <a:buChar char=""/>
            </a:pPr>
            <a:r>
              <a:rPr lang="pt-BR">
                <a:solidFill>
                  <a:srgbClr val="000000"/>
                </a:solidFill>
                <a:latin typeface="Calibri"/>
              </a:rPr>
              <a:t>Quarto nível</a:t>
            </a:r>
            <a:endParaRPr/>
          </a:p>
          <a:p>
            <a:pPr lvl="4">
              <a:lnSpc>
                <a:spcPct val="100000"/>
              </a:lnSpc>
              <a:buSzPct val="25000"/>
              <a:buFont typeface="StarSymbol"/>
              <a:buChar char=""/>
            </a:pPr>
            <a:r>
              <a:rPr lang="pt-BR">
                <a:solidFill>
                  <a:srgbClr val="000000"/>
                </a:solidFill>
                <a:latin typeface="Calibri"/>
              </a:rPr>
              <a:t>Quinto nível</a:t>
            </a:r>
            <a:endParaRPr/>
          </a:p>
        </p:txBody>
      </p:sp>
      <p:sp>
        <p:nvSpPr>
          <p:cNvPr id="40" name="PlaceHolder 4"/>
          <p:cNvSpPr>
            <a:spLocks noGrp="1"/>
          </p:cNvSpPr>
          <p:nvPr>
            <p:ph type="body"/>
          </p:nvPr>
        </p:nvSpPr>
        <p:spPr>
          <a:xfrm>
            <a:off x="6172200" y="1681200"/>
            <a:ext cx="5182920" cy="823680"/>
          </a:xfrm>
          <a:prstGeom prst="rect">
            <a:avLst/>
          </a:prstGeom>
        </p:spPr>
        <p:txBody>
          <a:bodyPr anchor="b"/>
          <a:p>
            <a:pPr>
              <a:buSzPct val="25000"/>
              <a:buFont typeface="StarSymbol"/>
              <a:buChar char=""/>
            </a:pPr>
            <a:r>
              <a:rPr b="1" lang="pt-BR" sz="2400">
                <a:solidFill>
                  <a:srgbClr val="8b8b8b"/>
                </a:solidFill>
                <a:latin typeface="Calibri"/>
              </a:rPr>
              <a:t>Clique para editar o formato do texto da estrutura de tópicos</a:t>
            </a:r>
            <a:endParaRPr/>
          </a:p>
          <a:p>
            <a:pPr lvl="1">
              <a:buSzPct val="25000"/>
              <a:buFont typeface="StarSymbol"/>
              <a:buChar char=""/>
            </a:pPr>
            <a:r>
              <a:rPr b="1" lang="pt-BR" sz="2400">
                <a:solidFill>
                  <a:srgbClr val="8b8b8b"/>
                </a:solidFill>
                <a:latin typeface="Calibri"/>
              </a:rPr>
              <a:t>2.º Nível da estrutura de tópicos</a:t>
            </a:r>
            <a:endParaRPr/>
          </a:p>
          <a:p>
            <a:pPr lvl="2">
              <a:buSzPct val="25000"/>
              <a:buFont typeface="StarSymbol"/>
              <a:buChar char=""/>
            </a:pPr>
            <a:r>
              <a:rPr b="1" lang="pt-BR" sz="2400">
                <a:solidFill>
                  <a:srgbClr val="8b8b8b"/>
                </a:solidFill>
                <a:latin typeface="Calibri"/>
              </a:rPr>
              <a:t>3.º Nível da estrutura de tópicos</a:t>
            </a:r>
            <a:endParaRPr/>
          </a:p>
          <a:p>
            <a:pPr lvl="3">
              <a:buSzPct val="25000"/>
              <a:buFont typeface="StarSymbol"/>
              <a:buChar char=""/>
            </a:pPr>
            <a:r>
              <a:rPr b="1" lang="pt-BR" sz="2400">
                <a:solidFill>
                  <a:srgbClr val="8b8b8b"/>
                </a:solidFill>
                <a:latin typeface="Calibri"/>
              </a:rPr>
              <a:t>4.º Nível da estrutura de tópicos</a:t>
            </a:r>
            <a:endParaRPr/>
          </a:p>
          <a:p>
            <a:pPr lvl="4">
              <a:buSzPct val="25000"/>
              <a:buFont typeface="StarSymbol"/>
              <a:buChar char=""/>
            </a:pPr>
            <a:r>
              <a:rPr b="1" lang="pt-BR" sz="2400">
                <a:solidFill>
                  <a:srgbClr val="8b8b8b"/>
                </a:solidFill>
                <a:latin typeface="Calibri"/>
              </a:rPr>
              <a:t>5.º Nível da estrutura de tópicos</a:t>
            </a:r>
            <a:endParaRPr/>
          </a:p>
          <a:p>
            <a:pPr lvl="5">
              <a:buSzPct val="25000"/>
              <a:buFont typeface="StarSymbol"/>
              <a:buChar char=""/>
            </a:pPr>
            <a:r>
              <a:rPr b="1" lang="pt-BR" sz="2400">
                <a:solidFill>
                  <a:srgbClr val="8b8b8b"/>
                </a:solidFill>
                <a:latin typeface="Calibri"/>
              </a:rPr>
              <a:t>6.º Nível da estrutura de tópicos</a:t>
            </a:r>
            <a:endParaRPr/>
          </a:p>
          <a:p>
            <a:pPr>
              <a:lnSpc>
                <a:spcPct val="100000"/>
              </a:lnSpc>
            </a:pPr>
            <a:r>
              <a:rPr b="1" lang="pt-BR" sz="2400">
                <a:solidFill>
                  <a:srgbClr val="8b8b8b"/>
                </a:solidFill>
                <a:latin typeface="Calibri"/>
              </a:rPr>
              <a:t>7.º Nível da estrutura de tópicosClique para editar o texto mestre</a:t>
            </a:r>
            <a:endParaRPr/>
          </a:p>
        </p:txBody>
      </p:sp>
      <p:sp>
        <p:nvSpPr>
          <p:cNvPr id="41" name="PlaceHolder 5"/>
          <p:cNvSpPr>
            <a:spLocks noGrp="1"/>
          </p:cNvSpPr>
          <p:nvPr>
            <p:ph type="body"/>
          </p:nvPr>
        </p:nvSpPr>
        <p:spPr>
          <a:xfrm>
            <a:off x="6172200" y="2505240"/>
            <a:ext cx="5182920" cy="3684240"/>
          </a:xfrm>
          <a:prstGeom prst="rect">
            <a:avLst/>
          </a:prstGeom>
        </p:spPr>
        <p:txBody>
          <a:bodyPr anchor="ctr"/>
          <a:p>
            <a:pPr>
              <a:buSzPct val="25000"/>
              <a:buFont typeface="StarSymbol"/>
              <a:buChar char=""/>
            </a:pPr>
            <a:r>
              <a:rPr lang="pt-BR" sz="1200">
                <a:solidFill>
                  <a:srgbClr val="8b8b8b"/>
                </a:solidFill>
                <a:latin typeface="Calibri"/>
              </a:rPr>
              <a:t>Clique para editar o formato do texto da estrutura de tópicos</a:t>
            </a:r>
            <a:endParaRPr/>
          </a:p>
          <a:p>
            <a:pPr lvl="1">
              <a:buSzPct val="25000"/>
              <a:buFont typeface="StarSymbol"/>
              <a:buChar char=""/>
            </a:pPr>
            <a:r>
              <a:rPr lang="pt-BR" sz="1200">
                <a:solidFill>
                  <a:srgbClr val="8b8b8b"/>
                </a:solidFill>
                <a:latin typeface="Calibri"/>
              </a:rPr>
              <a:t>2.º Nível da estrutura de tópicos</a:t>
            </a:r>
            <a:endParaRPr/>
          </a:p>
          <a:p>
            <a:pPr lvl="2">
              <a:buSzPct val="25000"/>
              <a:buFont typeface="StarSymbol"/>
              <a:buChar char=""/>
            </a:pPr>
            <a:r>
              <a:rPr lang="pt-BR" sz="1200">
                <a:solidFill>
                  <a:srgbClr val="8b8b8b"/>
                </a:solidFill>
                <a:latin typeface="Calibri"/>
              </a:rPr>
              <a:t>3.º Nível da estrutura de tópicos</a:t>
            </a:r>
            <a:endParaRPr/>
          </a:p>
          <a:p>
            <a:pPr lvl="3">
              <a:buSzPct val="25000"/>
              <a:buFont typeface="StarSymbol"/>
              <a:buChar char=""/>
            </a:pPr>
            <a:r>
              <a:rPr lang="pt-BR" sz="1200">
                <a:solidFill>
                  <a:srgbClr val="8b8b8b"/>
                </a:solidFill>
                <a:latin typeface="Calibri"/>
              </a:rPr>
              <a:t>4.º Nível da estrutura de tópicos</a:t>
            </a:r>
            <a:endParaRPr/>
          </a:p>
          <a:p>
            <a:pPr lvl="4">
              <a:buSzPct val="25000"/>
              <a:buFont typeface="StarSymbol"/>
              <a:buChar char=""/>
            </a:pPr>
            <a:r>
              <a:rPr lang="pt-BR" sz="1200">
                <a:solidFill>
                  <a:srgbClr val="8b8b8b"/>
                </a:solidFill>
                <a:latin typeface="Calibri"/>
              </a:rPr>
              <a:t>5.º Nível da estrutura de tópicos</a:t>
            </a:r>
            <a:endParaRPr/>
          </a:p>
          <a:p>
            <a:pPr lvl="5">
              <a:buSzPct val="25000"/>
              <a:buFont typeface="StarSymbol"/>
              <a:buChar char=""/>
            </a:pPr>
            <a:r>
              <a:rPr lang="pt-BR" sz="1200">
                <a:solidFill>
                  <a:srgbClr val="8b8b8b"/>
                </a:solidFill>
                <a:latin typeface="Calibri"/>
              </a:rPr>
              <a:t>6.º Nível da estrutura de tópicos</a:t>
            </a:r>
            <a:endParaRPr/>
          </a:p>
          <a:p>
            <a:pPr>
              <a:lnSpc>
                <a:spcPct val="100000"/>
              </a:lnSpc>
              <a:buFont typeface="Arial"/>
              <a:buChar char="•"/>
            </a:pPr>
            <a:r>
              <a:rPr lang="pt-BR" sz="1200">
                <a:solidFill>
                  <a:srgbClr val="8b8b8b"/>
                </a:solidFill>
                <a:latin typeface="Calibri"/>
              </a:rPr>
              <a:t>7.º Nível da estrutura de tópicosClique para editar o texto mestre</a:t>
            </a:r>
            <a:endParaRPr/>
          </a:p>
          <a:p>
            <a:pPr lvl="1">
              <a:lnSpc>
                <a:spcPct val="100000"/>
              </a:lnSpc>
              <a:buSzPct val="25000"/>
              <a:buFont typeface="StarSymbol"/>
              <a:buChar char=""/>
            </a:pPr>
            <a:r>
              <a:rPr lang="pt-BR" sz="2400">
                <a:solidFill>
                  <a:srgbClr val="000000"/>
                </a:solidFill>
                <a:latin typeface="Calibri"/>
              </a:rPr>
              <a:t>Segundo nível</a:t>
            </a:r>
            <a:endParaRPr/>
          </a:p>
          <a:p>
            <a:pPr lvl="2">
              <a:lnSpc>
                <a:spcPct val="100000"/>
              </a:lnSpc>
              <a:buSzPct val="25000"/>
              <a:buFont typeface="StarSymbol"/>
              <a:buChar char=""/>
            </a:pPr>
            <a:r>
              <a:rPr lang="pt-BR" sz="2000">
                <a:solidFill>
                  <a:srgbClr val="000000"/>
                </a:solidFill>
                <a:latin typeface="Calibri"/>
              </a:rPr>
              <a:t>Terceiro nível</a:t>
            </a:r>
            <a:endParaRPr/>
          </a:p>
          <a:p>
            <a:pPr lvl="3">
              <a:lnSpc>
                <a:spcPct val="100000"/>
              </a:lnSpc>
              <a:buSzPct val="25000"/>
              <a:buFont typeface="StarSymbol"/>
              <a:buChar char=""/>
            </a:pPr>
            <a:r>
              <a:rPr lang="pt-BR">
                <a:solidFill>
                  <a:srgbClr val="000000"/>
                </a:solidFill>
                <a:latin typeface="Calibri"/>
              </a:rPr>
              <a:t>Quarto nível</a:t>
            </a:r>
            <a:endParaRPr/>
          </a:p>
          <a:p>
            <a:pPr lvl="4">
              <a:lnSpc>
                <a:spcPct val="100000"/>
              </a:lnSpc>
              <a:buSzPct val="25000"/>
              <a:buFont typeface="StarSymbol"/>
              <a:buChar char=""/>
            </a:pPr>
            <a:r>
              <a:rPr lang="pt-BR">
                <a:solidFill>
                  <a:srgbClr val="000000"/>
                </a:solidFill>
                <a:latin typeface="Calibri"/>
              </a:rPr>
              <a:t>Quinto nível</a:t>
            </a:r>
            <a:endParaRPr/>
          </a:p>
        </p:txBody>
      </p:sp>
      <p:sp>
        <p:nvSpPr>
          <p:cNvPr id="42" name="PlaceHolder 6"/>
          <p:cNvSpPr>
            <a:spLocks noGrp="1"/>
          </p:cNvSpPr>
          <p:nvPr>
            <p:ph type="dt"/>
          </p:nvPr>
        </p:nvSpPr>
        <p:spPr>
          <a:xfrm>
            <a:off x="838080" y="6356520"/>
            <a:ext cx="2742840" cy="364680"/>
          </a:xfrm>
          <a:prstGeom prst="rect">
            <a:avLst/>
          </a:prstGeom>
        </p:spPr>
        <p:txBody>
          <a:bodyPr anchor="ctr"/>
          <a:p>
            <a:pPr>
              <a:lnSpc>
                <a:spcPct val="100000"/>
              </a:lnSpc>
            </a:pPr>
            <a:r>
              <a:rPr lang="pt-BR" sz="1200">
                <a:solidFill>
                  <a:srgbClr val="8b8b8b"/>
                </a:solidFill>
                <a:latin typeface="Calibri"/>
              </a:rPr>
              <a:t>14/11/16</a:t>
            </a:r>
            <a:endParaRPr/>
          </a:p>
        </p:txBody>
      </p:sp>
      <p:sp>
        <p:nvSpPr>
          <p:cNvPr id="43" name="PlaceHolder 7"/>
          <p:cNvSpPr>
            <a:spLocks noGrp="1"/>
          </p:cNvSpPr>
          <p:nvPr>
            <p:ph type="ftr"/>
          </p:nvPr>
        </p:nvSpPr>
        <p:spPr>
          <a:xfrm>
            <a:off x="4038480" y="6356520"/>
            <a:ext cx="4114440" cy="364680"/>
          </a:xfrm>
          <a:prstGeom prst="rect">
            <a:avLst/>
          </a:prstGeom>
        </p:spPr>
        <p:txBody>
          <a:bodyPr anchor="ctr"/>
          <a:p>
            <a:endParaRPr/>
          </a:p>
        </p:txBody>
      </p:sp>
      <p:sp>
        <p:nvSpPr>
          <p:cNvPr id="44" name="PlaceHolder 8"/>
          <p:cNvSpPr>
            <a:spLocks noGrp="1"/>
          </p:cNvSpPr>
          <p:nvPr>
            <p:ph type="sldNum"/>
          </p:nvPr>
        </p:nvSpPr>
        <p:spPr>
          <a:xfrm>
            <a:off x="8610480" y="6356520"/>
            <a:ext cx="2742840" cy="364680"/>
          </a:xfrm>
          <a:prstGeom prst="rect">
            <a:avLst/>
          </a:prstGeom>
        </p:spPr>
        <p:txBody>
          <a:bodyPr anchor="ctr"/>
          <a:p>
            <a:pPr algn="r">
              <a:lnSpc>
                <a:spcPct val="100000"/>
              </a:lnSpc>
            </a:pPr>
            <a:fld id="{67E2C350-172A-4EA5-834B-8CB90DF07DF9}" type="slidenum">
              <a:rPr lang="pt-BR" sz="1200">
                <a:solidFill>
                  <a:srgbClr val="8b8b8b"/>
                </a:solidFill>
                <a:latin typeface="Calibri"/>
              </a:rPr>
              <a:t>&lt;número&gt;</a:t>
            </a:fld>
            <a:endParaRPr/>
          </a:p>
        </p:txBody>
      </p:sp>
    </p:spTree>
  </p:cSld>
  <p:clrMap accent1="accent1" accent2="accent2" accent3="accent3" accent4="accent4" accent5="accent5" accent6="accent6" bg1="lt1" bg2="lt2" folHlink="folHlink" hlink="hlink" tx1="dk1" tx2="dk2"/>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77" name="PlaceHolder 1"/>
          <p:cNvSpPr>
            <a:spLocks noGrp="1"/>
          </p:cNvSpPr>
          <p:nvPr>
            <p:ph type="dt"/>
          </p:nvPr>
        </p:nvSpPr>
        <p:spPr>
          <a:xfrm>
            <a:off x="838080" y="6356520"/>
            <a:ext cx="2742840" cy="364680"/>
          </a:xfrm>
          <a:prstGeom prst="rect">
            <a:avLst/>
          </a:prstGeom>
        </p:spPr>
        <p:txBody>
          <a:bodyPr anchor="ctr"/>
          <a:p>
            <a:pPr>
              <a:lnSpc>
                <a:spcPct val="100000"/>
              </a:lnSpc>
            </a:pPr>
            <a:r>
              <a:rPr lang="pt-BR" sz="1200">
                <a:solidFill>
                  <a:srgbClr val="8b8b8b"/>
                </a:solidFill>
                <a:latin typeface="Calibri"/>
              </a:rPr>
              <a:t>14/11/16</a:t>
            </a:r>
            <a:endParaRPr/>
          </a:p>
        </p:txBody>
      </p:sp>
      <p:sp>
        <p:nvSpPr>
          <p:cNvPr id="78" name="PlaceHolder 2"/>
          <p:cNvSpPr>
            <a:spLocks noGrp="1"/>
          </p:cNvSpPr>
          <p:nvPr>
            <p:ph type="ftr"/>
          </p:nvPr>
        </p:nvSpPr>
        <p:spPr>
          <a:xfrm>
            <a:off x="4038480" y="6356520"/>
            <a:ext cx="4114440" cy="364680"/>
          </a:xfrm>
          <a:prstGeom prst="rect">
            <a:avLst/>
          </a:prstGeom>
        </p:spPr>
        <p:txBody>
          <a:bodyPr anchor="ctr"/>
          <a:p>
            <a:endParaRPr/>
          </a:p>
        </p:txBody>
      </p:sp>
      <p:sp>
        <p:nvSpPr>
          <p:cNvPr id="79" name="PlaceHolder 3"/>
          <p:cNvSpPr>
            <a:spLocks noGrp="1"/>
          </p:cNvSpPr>
          <p:nvPr>
            <p:ph type="sldNum"/>
          </p:nvPr>
        </p:nvSpPr>
        <p:spPr>
          <a:xfrm>
            <a:off x="8610480" y="6356520"/>
            <a:ext cx="2742840" cy="364680"/>
          </a:xfrm>
          <a:prstGeom prst="rect">
            <a:avLst/>
          </a:prstGeom>
        </p:spPr>
        <p:txBody>
          <a:bodyPr anchor="ctr"/>
          <a:p>
            <a:pPr algn="r">
              <a:lnSpc>
                <a:spcPct val="100000"/>
              </a:lnSpc>
            </a:pPr>
            <a:fld id="{6A317CCB-23BD-4444-A24F-00C46DB81A60}" type="slidenum">
              <a:rPr lang="pt-BR" sz="1200">
                <a:solidFill>
                  <a:srgbClr val="8b8b8b"/>
                </a:solidFill>
                <a:latin typeface="Calibri"/>
              </a:rPr>
              <a:t>&lt;número&gt;</a:t>
            </a:fld>
            <a:endParaRPr/>
          </a:p>
        </p:txBody>
      </p:sp>
      <p:sp>
        <p:nvSpPr>
          <p:cNvPr id="80" name="PlaceHolder 4"/>
          <p:cNvSpPr>
            <a:spLocks noGrp="1"/>
          </p:cNvSpPr>
          <p:nvPr>
            <p:ph type="title"/>
          </p:nvPr>
        </p:nvSpPr>
        <p:spPr>
          <a:xfrm>
            <a:off x="609480" y="273600"/>
            <a:ext cx="10972440" cy="1144800"/>
          </a:xfrm>
          <a:prstGeom prst="rect">
            <a:avLst/>
          </a:prstGeom>
        </p:spPr>
        <p:txBody>
          <a:bodyPr anchor="ctr" bIns="0" lIns="0" rIns="0" tIns="0" wrap="none"/>
          <a:p>
            <a:r>
              <a:rPr lang="pt-BR"/>
              <a:t>Clique para editar o formato do texto do título</a:t>
            </a:r>
            <a:endParaRPr/>
          </a:p>
        </p:txBody>
      </p:sp>
      <p:sp>
        <p:nvSpPr>
          <p:cNvPr id="81" name="PlaceHolder 5"/>
          <p:cNvSpPr>
            <a:spLocks noGrp="1"/>
          </p:cNvSpPr>
          <p:nvPr>
            <p:ph type="body"/>
          </p:nvPr>
        </p:nvSpPr>
        <p:spPr>
          <a:xfrm>
            <a:off x="609480" y="1604520"/>
            <a:ext cx="10972440" cy="3977280"/>
          </a:xfrm>
          <a:prstGeom prst="rect">
            <a:avLst/>
          </a:prstGeom>
        </p:spPr>
        <p:txBody>
          <a:bodyPr bIns="0" lIns="0" rIns="0" tIns="0" wrap="none"/>
          <a:p>
            <a:pPr>
              <a:buSzPct val="25000"/>
              <a:buFont typeface="StarSymbol"/>
              <a:buChar char=""/>
            </a:pPr>
            <a:r>
              <a:rPr lang="pt-BR"/>
              <a:t>Clique para editar o formato do texto da estrutura de tópicos</a:t>
            </a:r>
            <a:endParaRPr/>
          </a:p>
          <a:p>
            <a:pPr lvl="1">
              <a:buSzPct val="25000"/>
              <a:buFont typeface="StarSymbol"/>
              <a:buChar char=""/>
            </a:pPr>
            <a:r>
              <a:rPr lang="pt-BR"/>
              <a:t>2.º Nível da estrutura de tópicos</a:t>
            </a:r>
            <a:endParaRPr/>
          </a:p>
          <a:p>
            <a:pPr lvl="2">
              <a:buSzPct val="25000"/>
              <a:buFont typeface="StarSymbol"/>
              <a:buChar char=""/>
            </a:pPr>
            <a:r>
              <a:rPr lang="pt-BR"/>
              <a:t>3.º Nível da estrutura de tópicos</a:t>
            </a:r>
            <a:endParaRPr/>
          </a:p>
          <a:p>
            <a:pPr lvl="3">
              <a:buSzPct val="25000"/>
              <a:buFont typeface="StarSymbol"/>
              <a:buChar char=""/>
            </a:pPr>
            <a:r>
              <a:rPr lang="pt-BR"/>
              <a:t>4.º Nível da estrutura de tópicos</a:t>
            </a:r>
            <a:endParaRPr/>
          </a:p>
          <a:p>
            <a:pPr lvl="4">
              <a:buSzPct val="25000"/>
              <a:buFont typeface="StarSymbol"/>
              <a:buChar char=""/>
            </a:pPr>
            <a:r>
              <a:rPr lang="pt-BR"/>
              <a:t>5.º Nível da estrutura de tópicos</a:t>
            </a:r>
            <a:endParaRPr/>
          </a:p>
          <a:p>
            <a:pPr lvl="5">
              <a:buSzPct val="25000"/>
              <a:buFont typeface="StarSymbol"/>
              <a:buChar char=""/>
            </a:pPr>
            <a:r>
              <a:rPr lang="pt-BR"/>
              <a:t>6.º Nível da estrutura de tópicos</a:t>
            </a:r>
            <a:endParaRPr/>
          </a:p>
          <a:p>
            <a:pPr lvl="6">
              <a:buSzPct val="25000"/>
              <a:buFont typeface="StarSymbol"/>
              <a:buChar char=""/>
            </a:pPr>
            <a:r>
              <a:rPr lang="pt-BR"/>
              <a:t>7.º Nível da estrutura de tópicos</a:t>
            </a:r>
            <a:endParaRPr/>
          </a:p>
        </p:txBody>
      </p:sp>
    </p:spTree>
  </p:cSld>
  <p:clrMap accent1="accent1" accent2="accent2" accent3="accent3" accent4="accent4" accent5="accent5" accent6="accent6" bg1="lt1" bg2="lt2" folHlink="folHlink" hlink="hlink" tx1="dk1" tx2="dk2"/>
  <p:sldLayoutIdLst>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image" Target="../media/image10.png"/><Relationship Id="rId2" Type="http://schemas.openxmlformats.org/officeDocument/2006/relationships/slideLayout" Target="../slideLayouts/slideLayout1.xml"/>
</Relationships>
</file>

<file path=ppt/slides/_rels/slide100.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01.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02.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03.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1.xml.rels><?xml version="1.0" encoding="UTF-8"?>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1.xml"/>
</Relationships>
</file>

<file path=ppt/slides/_rels/slide12.xml.rels><?xml version="1.0" encoding="UTF-8"?>
<Relationships xmlns="http://schemas.openxmlformats.org/package/2006/relationships"><Relationship Id="rId1" Type="http://schemas.openxmlformats.org/officeDocument/2006/relationships/image" Target="../media/image12.png"/><Relationship Id="rId2" Type="http://schemas.openxmlformats.org/officeDocument/2006/relationships/slideLayout" Target="../slideLayouts/slideLayout1.xml"/>
</Relationships>
</file>

<file path=ppt/slides/_rels/slide13.xml.rels><?xml version="1.0" encoding="UTF-8"?>
<Relationships xmlns="http://schemas.openxmlformats.org/package/2006/relationships"><Relationship Id="rId1" Type="http://schemas.openxmlformats.org/officeDocument/2006/relationships/image" Target="../media/image13.png"/><Relationship Id="rId2" Type="http://schemas.openxmlformats.org/officeDocument/2006/relationships/slideLayout" Target="../slideLayouts/slideLayout1.xml"/>
</Relationships>
</file>

<file path=ppt/slides/_rels/slide14.xml.rels><?xml version="1.0" encoding="UTF-8"?>
<Relationships xmlns="http://schemas.openxmlformats.org/package/2006/relationships"><Relationship Id="rId1" Type="http://schemas.openxmlformats.org/officeDocument/2006/relationships/image" Target="../media/image14.png"/><Relationship Id="rId2" Type="http://schemas.openxmlformats.org/officeDocument/2006/relationships/slideLayout" Target="../slideLayouts/slideLayout1.xml"/>
</Relationships>
</file>

<file path=ppt/slides/_rels/slide15.xml.rels><?xml version="1.0" encoding="UTF-8"?>
<Relationships xmlns="http://schemas.openxmlformats.org/package/2006/relationships"><Relationship Id="rId1" Type="http://schemas.openxmlformats.org/officeDocument/2006/relationships/image" Target="../media/image15.png"/><Relationship Id="rId2" Type="http://schemas.openxmlformats.org/officeDocument/2006/relationships/slideLayout" Target="../slideLayouts/slideLayout1.xml"/>
</Relationships>
</file>

<file path=ppt/slides/_rels/slide16.xml.rels><?xml version="1.0" encoding="UTF-8"?>
<Relationships xmlns="http://schemas.openxmlformats.org/package/2006/relationships"><Relationship Id="rId1" Type="http://schemas.openxmlformats.org/officeDocument/2006/relationships/image" Target="../media/image16.png"/><Relationship Id="rId2" Type="http://schemas.openxmlformats.org/officeDocument/2006/relationships/slideLayout" Target="../slideLayouts/slideLayout25.xml"/><Relationship Id="rId3" Type="http://schemas.openxmlformats.org/officeDocument/2006/relationships/notesSlide" Target="../notesSlides/notesSlide16.xml"/>
</Relationships>
</file>

<file path=ppt/slides/_rels/slide17.xml.rels><?xml version="1.0" encoding="UTF-8"?>
<Relationships xmlns="http://schemas.openxmlformats.org/package/2006/relationships"><Relationship Id="rId1" Type="http://schemas.openxmlformats.org/officeDocument/2006/relationships/image" Target="../media/image17.png"/><Relationship Id="rId2" Type="http://schemas.openxmlformats.org/officeDocument/2006/relationships/slideLayout" Target="../slideLayouts/slideLayout25.xml"/><Relationship Id="rId3" Type="http://schemas.openxmlformats.org/officeDocument/2006/relationships/notesSlide" Target="../notesSlides/notesSlide17.xml"/>
</Relationships>
</file>

<file path=ppt/slides/_rels/slide18.xml.rels><?xml version="1.0" encoding="UTF-8"?>
<Relationships xmlns="http://schemas.openxmlformats.org/package/2006/relationships"><Relationship Id="rId1" Type="http://schemas.openxmlformats.org/officeDocument/2006/relationships/image" Target="../media/image18.png"/><Relationship Id="rId2" Type="http://schemas.openxmlformats.org/officeDocument/2006/relationships/image" Target="../media/image19.png"/><Relationship Id="rId3" Type="http://schemas.openxmlformats.org/officeDocument/2006/relationships/slideLayout" Target="../slideLayouts/slideLayout25.xml"/><Relationship Id="rId4" Type="http://schemas.openxmlformats.org/officeDocument/2006/relationships/notesSlide" Target="../notesSlides/notesSlide18.xml"/>
</Relationships>
</file>

<file path=ppt/slides/_rels/slide19.xml.rels><?xml version="1.0" encoding="UTF-8"?>
<Relationships xmlns="http://schemas.openxmlformats.org/package/2006/relationships"><Relationship Id="rId1" Type="http://schemas.openxmlformats.org/officeDocument/2006/relationships/image" Target="../media/image20.png"/><Relationship Id="rId2" Type="http://schemas.openxmlformats.org/officeDocument/2006/relationships/slideLayout" Target="../slideLayouts/slideLayout25.xml"/><Relationship Id="rId3" Type="http://schemas.openxmlformats.org/officeDocument/2006/relationships/notesSlide" Target="../notesSlides/notesSlide19.xml"/>
</Relationships>
</file>

<file path=ppt/slides/_rels/slide2.xml.rels><?xml version="1.0" encoding="UTF-8"?>
<Relationships xmlns="http://schemas.openxmlformats.org/package/2006/relationships"><Relationship Id="rId1" Type="http://schemas.openxmlformats.org/officeDocument/2006/relationships/image" Target="../media/image2.png"/><Relationship Id="rId2" Type="http://schemas.openxmlformats.org/officeDocument/2006/relationships/slideLayout" Target="../slideLayouts/slideLayout1.xml"/>
</Relationships>
</file>

<file path=ppt/slides/_rels/slide20.xml.rels><?xml version="1.0" encoding="UTF-8"?>
<Relationships xmlns="http://schemas.openxmlformats.org/package/2006/relationships"><Relationship Id="rId1" Type="http://schemas.openxmlformats.org/officeDocument/2006/relationships/image" Target="../media/image21.png"/><Relationship Id="rId2" Type="http://schemas.openxmlformats.org/officeDocument/2006/relationships/slideLayout" Target="../slideLayouts/slideLayout1.xml"/>
</Relationships>
</file>

<file path=ppt/slides/_rels/slide21.xml.rels><?xml version="1.0" encoding="UTF-8"?>
<Relationships xmlns="http://schemas.openxmlformats.org/package/2006/relationships"><Relationship Id="rId1" Type="http://schemas.openxmlformats.org/officeDocument/2006/relationships/image" Target="../media/image22.png"/><Relationship Id="rId2" Type="http://schemas.openxmlformats.org/officeDocument/2006/relationships/slideLayout" Target="../slideLayouts/slideLayout1.xml"/>
</Relationships>
</file>

<file path=ppt/slides/_rels/slide22.xml.rels><?xml version="1.0" encoding="UTF-8"?>
<Relationships xmlns="http://schemas.openxmlformats.org/package/2006/relationships"><Relationship Id="rId1" Type="http://schemas.openxmlformats.org/officeDocument/2006/relationships/image" Target="../media/image23.png"/><Relationship Id="rId2" Type="http://schemas.openxmlformats.org/officeDocument/2006/relationships/slideLayout" Target="../slideLayouts/slideLayout1.xml"/>
</Relationships>
</file>

<file path=ppt/slides/_rels/slide23.xml.rels><?xml version="1.0" encoding="UTF-8"?>
<Relationships xmlns="http://schemas.openxmlformats.org/package/2006/relationships"><Relationship Id="rId1" Type="http://schemas.openxmlformats.org/officeDocument/2006/relationships/image" Target="../media/image24.png"/><Relationship Id="rId2" Type="http://schemas.openxmlformats.org/officeDocument/2006/relationships/slideLayout" Target="../slideLayouts/slideLayout25.xml"/>
</Relationships>
</file>

<file path=ppt/slides/_rels/slide24.xml.rels><?xml version="1.0" encoding="UTF-8"?>
<Relationships xmlns="http://schemas.openxmlformats.org/package/2006/relationships"><Relationship Id="rId1" Type="http://schemas.openxmlformats.org/officeDocument/2006/relationships/image" Target="../media/image25.png"/><Relationship Id="rId2" Type="http://schemas.openxmlformats.org/officeDocument/2006/relationships/slideLayout" Target="../slideLayouts/slideLayout1.xml"/>
</Relationships>
</file>

<file path=ppt/slides/_rels/slide25.xml.rels><?xml version="1.0" encoding="UTF-8"?>
<Relationships xmlns="http://schemas.openxmlformats.org/package/2006/relationships"><Relationship Id="rId1" Type="http://schemas.openxmlformats.org/officeDocument/2006/relationships/image" Target="../media/image26.png"/><Relationship Id="rId2" Type="http://schemas.openxmlformats.org/officeDocument/2006/relationships/slideLayout" Target="../slideLayouts/slideLayout1.xml"/>
</Relationships>
</file>

<file path=ppt/slides/_rels/slide26.xml.rels><?xml version="1.0" encoding="UTF-8"?>
<Relationships xmlns="http://schemas.openxmlformats.org/package/2006/relationships"><Relationship Id="rId1" Type="http://schemas.openxmlformats.org/officeDocument/2006/relationships/image" Target="../media/image27.png"/><Relationship Id="rId2" Type="http://schemas.openxmlformats.org/officeDocument/2006/relationships/slideLayout" Target="../slideLayouts/slideLayout1.xml"/>
</Relationships>
</file>

<file path=ppt/slides/_rels/slide27.xml.rels><?xml version="1.0" encoding="UTF-8"?>
<Relationships xmlns="http://schemas.openxmlformats.org/package/2006/relationships"><Relationship Id="rId1" Type="http://schemas.openxmlformats.org/officeDocument/2006/relationships/image" Target="../media/image28.png"/><Relationship Id="rId2" Type="http://schemas.openxmlformats.org/officeDocument/2006/relationships/slideLayout" Target="../slideLayouts/slideLayout1.xml"/>
</Relationships>
</file>

<file path=ppt/slides/_rels/slide28.xml.rels><?xml version="1.0" encoding="UTF-8"?>
<Relationships xmlns="http://schemas.openxmlformats.org/package/2006/relationships"><Relationship Id="rId1" Type="http://schemas.openxmlformats.org/officeDocument/2006/relationships/image" Target="../media/image29.png"/><Relationship Id="rId2" Type="http://schemas.openxmlformats.org/officeDocument/2006/relationships/slideLayout" Target="../slideLayouts/slideLayout1.xml"/>
</Relationships>
</file>

<file path=ppt/slides/_rels/slide29.xml.rels><?xml version="1.0" encoding="UTF-8"?>
<Relationships xmlns="http://schemas.openxmlformats.org/package/2006/relationships"><Relationship Id="rId1" Type="http://schemas.openxmlformats.org/officeDocument/2006/relationships/image" Target="../media/image30.png"/><Relationship Id="rId2"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image" Target="../media/image3.png"/><Relationship Id="rId2" Type="http://schemas.openxmlformats.org/officeDocument/2006/relationships/slideLayout" Target="../slideLayouts/slideLayout1.xml"/>
</Relationships>
</file>

<file path=ppt/slides/_rels/slide30.xml.rels><?xml version="1.0" encoding="UTF-8"?>
<Relationships xmlns="http://schemas.openxmlformats.org/package/2006/relationships"><Relationship Id="rId1" Type="http://schemas.openxmlformats.org/officeDocument/2006/relationships/image" Target="../media/image31.png"/><Relationship Id="rId2" Type="http://schemas.openxmlformats.org/officeDocument/2006/relationships/slideLayout" Target="../slideLayouts/slideLayout1.xml"/>
</Relationships>
</file>

<file path=ppt/slides/_rels/slide31.xml.rels><?xml version="1.0" encoding="UTF-8"?>
<Relationships xmlns="http://schemas.openxmlformats.org/package/2006/relationships"><Relationship Id="rId1" Type="http://schemas.openxmlformats.org/officeDocument/2006/relationships/image" Target="../media/image32.png"/><Relationship Id="rId2" Type="http://schemas.openxmlformats.org/officeDocument/2006/relationships/slideLayout" Target="../slideLayouts/slideLayout1.xml"/>
</Relationships>
</file>

<file path=ppt/slides/_rels/slide32.xml.rels><?xml version="1.0" encoding="UTF-8"?>
<Relationships xmlns="http://schemas.openxmlformats.org/package/2006/relationships"><Relationship Id="rId1" Type="http://schemas.openxmlformats.org/officeDocument/2006/relationships/image" Target="../media/image33.png"/><Relationship Id="rId2" Type="http://schemas.openxmlformats.org/officeDocument/2006/relationships/slideLayout" Target="../slideLayouts/slideLayout1.xml"/>
</Relationships>
</file>

<file path=ppt/slides/_rels/slide33.xml.rels><?xml version="1.0" encoding="UTF-8"?>
<Relationships xmlns="http://schemas.openxmlformats.org/package/2006/relationships"><Relationship Id="rId1" Type="http://schemas.openxmlformats.org/officeDocument/2006/relationships/image" Target="../media/image34.png"/><Relationship Id="rId2" Type="http://schemas.openxmlformats.org/officeDocument/2006/relationships/slideLayout" Target="../slideLayouts/slideLayout1.xml"/>
</Relationships>
</file>

<file path=ppt/slides/_rels/slide34.xml.rels><?xml version="1.0" encoding="UTF-8"?>
<Relationships xmlns="http://schemas.openxmlformats.org/package/2006/relationships"><Relationship Id="rId1" Type="http://schemas.openxmlformats.org/officeDocument/2006/relationships/image" Target="../media/image35.png"/><Relationship Id="rId2" Type="http://schemas.openxmlformats.org/officeDocument/2006/relationships/slideLayout" Target="../slideLayouts/slideLayout25.xml"/>
</Relationships>
</file>

<file path=ppt/slides/_rels/slide35.xml.rels><?xml version="1.0" encoding="UTF-8"?>
<Relationships xmlns="http://schemas.openxmlformats.org/package/2006/relationships"><Relationship Id="rId1" Type="http://schemas.openxmlformats.org/officeDocument/2006/relationships/image" Target="../media/image36.png"/><Relationship Id="rId2" Type="http://schemas.openxmlformats.org/officeDocument/2006/relationships/slideLayout" Target="../slideLayouts/slideLayout1.xml"/>
</Relationships>
</file>

<file path=ppt/slides/_rels/slide36.xml.rels><?xml version="1.0" encoding="UTF-8"?>
<Relationships xmlns="http://schemas.openxmlformats.org/package/2006/relationships"><Relationship Id="rId1" Type="http://schemas.openxmlformats.org/officeDocument/2006/relationships/image" Target="../media/image37.png"/><Relationship Id="rId2" Type="http://schemas.openxmlformats.org/officeDocument/2006/relationships/image" Target="../media/image38.png"/><Relationship Id="rId3" Type="http://schemas.openxmlformats.org/officeDocument/2006/relationships/slideLayout" Target="../slideLayouts/slideLayout25.xml"/><Relationship Id="rId4" Type="http://schemas.openxmlformats.org/officeDocument/2006/relationships/notesSlide" Target="../notesSlides/notesSlide36.xml"/>
</Relationships>
</file>

<file path=ppt/slides/_rels/slide37.xml.rels><?xml version="1.0" encoding="UTF-8"?>
<Relationships xmlns="http://schemas.openxmlformats.org/package/2006/relationships"><Relationship Id="rId1" Type="http://schemas.openxmlformats.org/officeDocument/2006/relationships/image" Target="../media/image39.png"/><Relationship Id="rId2" Type="http://schemas.openxmlformats.org/officeDocument/2006/relationships/slideLayout" Target="../slideLayouts/slideLayout1.xml"/>
</Relationships>
</file>

<file path=ppt/slides/_rels/slide38.xml.rels><?xml version="1.0" encoding="UTF-8"?>
<Relationships xmlns="http://schemas.openxmlformats.org/package/2006/relationships"><Relationship Id="rId1" Type="http://schemas.openxmlformats.org/officeDocument/2006/relationships/image" Target="../media/image40.png"/><Relationship Id="rId2" Type="http://schemas.openxmlformats.org/officeDocument/2006/relationships/slideLayout" Target="../slideLayouts/slideLayout1.xml"/>
</Relationships>
</file>

<file path=ppt/slides/_rels/slide39.xml.rels><?xml version="1.0" encoding="UTF-8"?>
<Relationships xmlns="http://schemas.openxmlformats.org/package/2006/relationships"><Relationship Id="rId1" Type="http://schemas.openxmlformats.org/officeDocument/2006/relationships/image" Target="../media/image41.png"/><Relationship Id="rId2" Type="http://schemas.openxmlformats.org/officeDocument/2006/relationships/slideLayout" Target="../slideLayouts/slideLayout1.xml"/>
</Relationships>
</file>

<file path=ppt/slides/_rels/slide4.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slideLayout" Target="../slideLayouts/slideLayout1.xml"/>
</Relationships>
</file>

<file path=ppt/slides/_rels/slide40.xml.rels><?xml version="1.0" encoding="UTF-8"?>
<Relationships xmlns="http://schemas.openxmlformats.org/package/2006/relationships"><Relationship Id="rId1" Type="http://schemas.openxmlformats.org/officeDocument/2006/relationships/image" Target="../media/image42.png"/><Relationship Id="rId2" Type="http://schemas.openxmlformats.org/officeDocument/2006/relationships/slideLayout" Target="../slideLayouts/slideLayout1.xml"/>
</Relationships>
</file>

<file path=ppt/slides/_rels/slide41.xml.rels><?xml version="1.0" encoding="UTF-8"?>
<Relationships xmlns="http://schemas.openxmlformats.org/package/2006/relationships"><Relationship Id="rId1" Type="http://schemas.openxmlformats.org/officeDocument/2006/relationships/image" Target="../media/image43.png"/><Relationship Id="rId2" Type="http://schemas.openxmlformats.org/officeDocument/2006/relationships/slideLayout" Target="../slideLayouts/slideLayout1.xml"/>
</Relationships>
</file>

<file path=ppt/slides/_rels/slide42.xml.rels><?xml version="1.0" encoding="UTF-8"?>
<Relationships xmlns="http://schemas.openxmlformats.org/package/2006/relationships"><Relationship Id="rId1" Type="http://schemas.openxmlformats.org/officeDocument/2006/relationships/image" Target="../media/image44.png"/><Relationship Id="rId2" Type="http://schemas.openxmlformats.org/officeDocument/2006/relationships/slideLayout" Target="../slideLayouts/slideLayout1.xml"/>
</Relationships>
</file>

<file path=ppt/slides/_rels/slide43.xml.rels><?xml version="1.0" encoding="UTF-8"?>
<Relationships xmlns="http://schemas.openxmlformats.org/package/2006/relationships"><Relationship Id="rId1" Type="http://schemas.openxmlformats.org/officeDocument/2006/relationships/image" Target="../media/image45.png"/><Relationship Id="rId2" Type="http://schemas.openxmlformats.org/officeDocument/2006/relationships/slideLayout" Target="../slideLayouts/slideLayout1.xml"/>
</Relationships>
</file>

<file path=ppt/slides/_rels/slide44.xml.rels><?xml version="1.0" encoding="UTF-8"?>
<Relationships xmlns="http://schemas.openxmlformats.org/package/2006/relationships"><Relationship Id="rId1" Type="http://schemas.openxmlformats.org/officeDocument/2006/relationships/image" Target="../media/image46.png"/><Relationship Id="rId2" Type="http://schemas.openxmlformats.org/officeDocument/2006/relationships/slideLayout" Target="../slideLayouts/slideLayout1.xml"/>
</Relationships>
</file>

<file path=ppt/slides/_rels/slide45.xml.rels><?xml version="1.0" encoding="UTF-8"?>
<Relationships xmlns="http://schemas.openxmlformats.org/package/2006/relationships"><Relationship Id="rId1" Type="http://schemas.openxmlformats.org/officeDocument/2006/relationships/image" Target="../media/image47.png"/><Relationship Id="rId2" Type="http://schemas.openxmlformats.org/officeDocument/2006/relationships/slideLayout" Target="../slideLayouts/slideLayout1.xml"/>
</Relationships>
</file>

<file path=ppt/slides/_rels/slide46.xml.rels><?xml version="1.0" encoding="UTF-8"?>
<Relationships xmlns="http://schemas.openxmlformats.org/package/2006/relationships"><Relationship Id="rId1" Type="http://schemas.openxmlformats.org/officeDocument/2006/relationships/image" Target="../media/image48.png"/><Relationship Id="rId2" Type="http://schemas.openxmlformats.org/officeDocument/2006/relationships/slideLayout" Target="../slideLayouts/slideLayout1.xml"/>
</Relationships>
</file>

<file path=ppt/slides/_rels/slide47.xml.rels><?xml version="1.0" encoding="UTF-8"?>
<Relationships xmlns="http://schemas.openxmlformats.org/package/2006/relationships"><Relationship Id="rId1" Type="http://schemas.openxmlformats.org/officeDocument/2006/relationships/image" Target="../media/image49.png"/><Relationship Id="rId2" Type="http://schemas.openxmlformats.org/officeDocument/2006/relationships/slideLayout" Target="../slideLayouts/slideLayout1.xml"/>
</Relationships>
</file>

<file path=ppt/slides/_rels/slide48.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49.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5.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slideLayout" Target="../slideLayouts/slideLayout1.xml"/>
</Relationships>
</file>

<file path=ppt/slides/_rels/slide50.xml.rels><?xml version="1.0" encoding="UTF-8"?>
<Relationships xmlns="http://schemas.openxmlformats.org/package/2006/relationships"><Relationship Id="rId1" Type="http://schemas.openxmlformats.org/officeDocument/2006/relationships/image" Target="../media/image50.png"/><Relationship Id="rId2" Type="http://schemas.openxmlformats.org/officeDocument/2006/relationships/slideLayout" Target="../slideLayouts/slideLayout25.xml"/><Relationship Id="rId3" Type="http://schemas.openxmlformats.org/officeDocument/2006/relationships/notesSlide" Target="../notesSlides/notesSlide50.xml"/>
</Relationships>
</file>

<file path=ppt/slides/_rels/slide51.xml.rels><?xml version="1.0" encoding="UTF-8"?>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1.xml"/>
</Relationships>
</file>

<file path=ppt/slides/_rels/slide52.xml.rels><?xml version="1.0" encoding="UTF-8"?>
<Relationships xmlns="http://schemas.openxmlformats.org/package/2006/relationships"><Relationship Id="rId1" Type="http://schemas.openxmlformats.org/officeDocument/2006/relationships/image" Target="../media/image52.png"/><Relationship Id="rId2" Type="http://schemas.openxmlformats.org/officeDocument/2006/relationships/slideLayout" Target="../slideLayouts/slideLayout1.xml"/>
</Relationships>
</file>

<file path=ppt/slides/_rels/slide53.xml.rels><?xml version="1.0" encoding="UTF-8"?>
<Relationships xmlns="http://schemas.openxmlformats.org/package/2006/relationships"><Relationship Id="rId1" Type="http://schemas.openxmlformats.org/officeDocument/2006/relationships/image" Target="../media/image53.png"/><Relationship Id="rId2" Type="http://schemas.openxmlformats.org/officeDocument/2006/relationships/slideLayout" Target="../slideLayouts/slideLayout1.xml"/>
</Relationships>
</file>

<file path=ppt/slides/_rels/slide54.xml.rels><?xml version="1.0" encoding="UTF-8"?>
<Relationships xmlns="http://schemas.openxmlformats.org/package/2006/relationships"><Relationship Id="rId1" Type="http://schemas.openxmlformats.org/officeDocument/2006/relationships/image" Target="../media/image54.png"/><Relationship Id="rId2" Type="http://schemas.openxmlformats.org/officeDocument/2006/relationships/slideLayout" Target="../slideLayouts/slideLayout25.xml"/><Relationship Id="rId3" Type="http://schemas.openxmlformats.org/officeDocument/2006/relationships/notesSlide" Target="../notesSlides/notesSlide54.xml"/>
</Relationships>
</file>

<file path=ppt/slides/_rels/slide55.xml.rels><?xml version="1.0" encoding="UTF-8"?>
<Relationships xmlns="http://schemas.openxmlformats.org/package/2006/relationships"><Relationship Id="rId1" Type="http://schemas.openxmlformats.org/officeDocument/2006/relationships/image" Target="../media/image55.png"/><Relationship Id="rId2" Type="http://schemas.openxmlformats.org/officeDocument/2006/relationships/slideLayout" Target="../slideLayouts/slideLayout25.xml"/>
</Relationships>
</file>

<file path=ppt/slides/_rels/slide56.xml.rels><?xml version="1.0" encoding="UTF-8"?>
<Relationships xmlns="http://schemas.openxmlformats.org/package/2006/relationships"><Relationship Id="rId1" Type="http://schemas.openxmlformats.org/officeDocument/2006/relationships/image" Target="../media/image56.png"/><Relationship Id="rId2" Type="http://schemas.openxmlformats.org/officeDocument/2006/relationships/slideLayout" Target="../slideLayouts/slideLayout25.xml"/><Relationship Id="rId3" Type="http://schemas.openxmlformats.org/officeDocument/2006/relationships/notesSlide" Target="../notesSlides/notesSlide56.xml"/>
</Relationships>
</file>

<file path=ppt/slides/_rels/slide57.xml.rels><?xml version="1.0" encoding="UTF-8"?>
<Relationships xmlns="http://schemas.openxmlformats.org/package/2006/relationships"><Relationship Id="rId1" Type="http://schemas.openxmlformats.org/officeDocument/2006/relationships/image" Target="../media/image57.png"/><Relationship Id="rId2" Type="http://schemas.openxmlformats.org/officeDocument/2006/relationships/slideLayout" Target="../slideLayouts/slideLayout25.xml"/><Relationship Id="rId3" Type="http://schemas.openxmlformats.org/officeDocument/2006/relationships/notesSlide" Target="../notesSlides/notesSlide57.xml"/>
</Relationships>
</file>

<file path=ppt/slides/_rels/slide58.xml.rels><?xml version="1.0" encoding="UTF-8"?>
<Relationships xmlns="http://schemas.openxmlformats.org/package/2006/relationships"><Relationship Id="rId1" Type="http://schemas.openxmlformats.org/officeDocument/2006/relationships/image" Target="../media/image58.png"/><Relationship Id="rId2" Type="http://schemas.openxmlformats.org/officeDocument/2006/relationships/slideLayout" Target="../slideLayouts/slideLayout25.xml"/><Relationship Id="rId3" Type="http://schemas.openxmlformats.org/officeDocument/2006/relationships/notesSlide" Target="../notesSlides/notesSlide58.xml"/>
</Relationships>
</file>

<file path=ppt/slides/_rels/slide59.xml.rels><?xml version="1.0" encoding="UTF-8"?>
<Relationships xmlns="http://schemas.openxmlformats.org/package/2006/relationships"><Relationship Id="rId1" Type="http://schemas.openxmlformats.org/officeDocument/2006/relationships/image" Target="../media/image59.png"/><Relationship Id="rId2" Type="http://schemas.openxmlformats.org/officeDocument/2006/relationships/slideLayout" Target="../slideLayouts/slideLayout1.xml"/>
</Relationships>
</file>

<file path=ppt/slides/_rels/slide6.xml.rels><?xml version="1.0" encoding="UTF-8"?>
<Relationships xmlns="http://schemas.openxmlformats.org/package/2006/relationships"><Relationship Id="rId1" Type="http://schemas.openxmlformats.org/officeDocument/2006/relationships/image" Target="../media/image6.png"/><Relationship Id="rId2" Type="http://schemas.openxmlformats.org/officeDocument/2006/relationships/slideLayout" Target="../slideLayouts/slideLayout1.xml"/>
</Relationships>
</file>

<file path=ppt/slides/_rels/slide60.xml.rels><?xml version="1.0" encoding="UTF-8"?>
<Relationships xmlns="http://schemas.openxmlformats.org/package/2006/relationships"><Relationship Id="rId1" Type="http://schemas.openxmlformats.org/officeDocument/2006/relationships/image" Target="../media/image60.png"/><Relationship Id="rId2" Type="http://schemas.openxmlformats.org/officeDocument/2006/relationships/slideLayout" Target="../slideLayouts/slideLayout25.xml"/><Relationship Id="rId3" Type="http://schemas.openxmlformats.org/officeDocument/2006/relationships/notesSlide" Target="../notesSlides/notesSlide60.xml"/>
</Relationships>
</file>

<file path=ppt/slides/_rels/slide61.xml.rels><?xml version="1.0" encoding="UTF-8"?>
<Relationships xmlns="http://schemas.openxmlformats.org/package/2006/relationships"><Relationship Id="rId1" Type="http://schemas.openxmlformats.org/officeDocument/2006/relationships/image" Target="../media/image61.png"/><Relationship Id="rId2" Type="http://schemas.openxmlformats.org/officeDocument/2006/relationships/slideLayout" Target="../slideLayouts/slideLayout25.xml"/><Relationship Id="rId3" Type="http://schemas.openxmlformats.org/officeDocument/2006/relationships/notesSlide" Target="../notesSlides/notesSlide61.xml"/>
</Relationships>
</file>

<file path=ppt/slides/_rels/slide62.xml.rels><?xml version="1.0" encoding="UTF-8"?>
<Relationships xmlns="http://schemas.openxmlformats.org/package/2006/relationships"><Relationship Id="rId1" Type="http://schemas.openxmlformats.org/officeDocument/2006/relationships/image" Target="../media/image62.png"/><Relationship Id="rId2" Type="http://schemas.openxmlformats.org/officeDocument/2006/relationships/slideLayout" Target="../slideLayouts/slideLayout1.xml"/>
</Relationships>
</file>

<file path=ppt/slides/_rels/slide63.xml.rels><?xml version="1.0" encoding="UTF-8"?>
<Relationships xmlns="http://schemas.openxmlformats.org/package/2006/relationships"><Relationship Id="rId1" Type="http://schemas.openxmlformats.org/officeDocument/2006/relationships/image" Target="../media/image63.png"/><Relationship Id="rId2" Type="http://schemas.openxmlformats.org/officeDocument/2006/relationships/slideLayout" Target="../slideLayouts/slideLayout25.xml"/><Relationship Id="rId3" Type="http://schemas.openxmlformats.org/officeDocument/2006/relationships/notesSlide" Target="../notesSlides/notesSlide63.xml"/>
</Relationships>
</file>

<file path=ppt/slides/_rels/slide64.xml.rels><?xml version="1.0" encoding="UTF-8"?>
<Relationships xmlns="http://schemas.openxmlformats.org/package/2006/relationships"><Relationship Id="rId1" Type="http://schemas.openxmlformats.org/officeDocument/2006/relationships/image" Target="../media/image64.png"/><Relationship Id="rId2" Type="http://schemas.openxmlformats.org/officeDocument/2006/relationships/slideLayout" Target="../slideLayouts/slideLayout25.xml"/><Relationship Id="rId3" Type="http://schemas.openxmlformats.org/officeDocument/2006/relationships/notesSlide" Target="../notesSlides/notesSlide64.xml"/>
</Relationships>
</file>

<file path=ppt/slides/_rels/slide65.xml.rels><?xml version="1.0" encoding="UTF-8"?>
<Relationships xmlns="http://schemas.openxmlformats.org/package/2006/relationships"><Relationship Id="rId1" Type="http://schemas.openxmlformats.org/officeDocument/2006/relationships/image" Target="../media/image65.png"/><Relationship Id="rId2" Type="http://schemas.openxmlformats.org/officeDocument/2006/relationships/slideLayout" Target="../slideLayouts/slideLayout25.xml"/><Relationship Id="rId3" Type="http://schemas.openxmlformats.org/officeDocument/2006/relationships/notesSlide" Target="../notesSlides/notesSlide65.xml"/>
</Relationships>
</file>

<file path=ppt/slides/_rels/slide66.xml.rels><?xml version="1.0" encoding="UTF-8"?>
<Relationships xmlns="http://schemas.openxmlformats.org/package/2006/relationships"><Relationship Id="rId1" Type="http://schemas.openxmlformats.org/officeDocument/2006/relationships/image" Target="../media/image66.png"/><Relationship Id="rId2" Type="http://schemas.openxmlformats.org/officeDocument/2006/relationships/slideLayout" Target="../slideLayouts/slideLayout25.xml"/><Relationship Id="rId3" Type="http://schemas.openxmlformats.org/officeDocument/2006/relationships/notesSlide" Target="../notesSlides/notesSlide66.xml"/>
</Relationships>
</file>

<file path=ppt/slides/_rels/slide67.xml.rels><?xml version="1.0" encoding="UTF-8"?>
<Relationships xmlns="http://schemas.openxmlformats.org/package/2006/relationships"><Relationship Id="rId1" Type="http://schemas.openxmlformats.org/officeDocument/2006/relationships/image" Target="../media/image67.png"/><Relationship Id="rId2" Type="http://schemas.openxmlformats.org/officeDocument/2006/relationships/image" Target="../media/image68.png"/><Relationship Id="rId3" Type="http://schemas.openxmlformats.org/officeDocument/2006/relationships/image" Target="../media/image69.png"/><Relationship Id="rId4" Type="http://schemas.openxmlformats.org/officeDocument/2006/relationships/slideLayout" Target="../slideLayouts/slideLayout25.xml"/><Relationship Id="rId5" Type="http://schemas.openxmlformats.org/officeDocument/2006/relationships/notesSlide" Target="../notesSlides/notesSlide67.xml"/>
</Relationships>
</file>

<file path=ppt/slides/_rels/slide68.xml.rels><?xml version="1.0" encoding="UTF-8"?>
<Relationships xmlns="http://schemas.openxmlformats.org/package/2006/relationships"><Relationship Id="rId1" Type="http://schemas.openxmlformats.org/officeDocument/2006/relationships/image" Target="../media/image70.png"/><Relationship Id="rId2" Type="http://schemas.openxmlformats.org/officeDocument/2006/relationships/slideLayout" Target="../slideLayouts/slideLayout1.xml"/>
</Relationships>
</file>

<file path=ppt/slides/_rels/slide69.xml.rels><?xml version="1.0" encoding="UTF-8"?>
<Relationships xmlns="http://schemas.openxmlformats.org/package/2006/relationships"><Relationship Id="rId1" Type="http://schemas.openxmlformats.org/officeDocument/2006/relationships/image" Target="../media/image71.png"/><Relationship Id="rId2" Type="http://schemas.openxmlformats.org/officeDocument/2006/relationships/slideLayout" Target="../slideLayouts/slideLayout1.xml"/>
</Relationships>
</file>

<file path=ppt/slides/_rels/slide7.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slideLayout" Target="../slideLayouts/slideLayout1.xml"/>
</Relationships>
</file>

<file path=ppt/slides/_rels/slide70.xml.rels><?xml version="1.0" encoding="UTF-8"?>
<Relationships xmlns="http://schemas.openxmlformats.org/package/2006/relationships"><Relationship Id="rId1" Type="http://schemas.openxmlformats.org/officeDocument/2006/relationships/image" Target="../media/image72.png"/><Relationship Id="rId2" Type="http://schemas.openxmlformats.org/officeDocument/2006/relationships/slideLayout" Target="../slideLayouts/slideLayout1.xml"/>
</Relationships>
</file>

<file path=ppt/slides/_rels/slide71.xml.rels><?xml version="1.0" encoding="UTF-8"?>
<Relationships xmlns="http://schemas.openxmlformats.org/package/2006/relationships"><Relationship Id="rId1" Type="http://schemas.openxmlformats.org/officeDocument/2006/relationships/image" Target="../media/image73.png"/><Relationship Id="rId2" Type="http://schemas.openxmlformats.org/officeDocument/2006/relationships/slideLayout" Target="../slideLayouts/slideLayout1.xml"/>
</Relationships>
</file>

<file path=ppt/slides/_rels/slide72.xml.rels><?xml version="1.0" encoding="UTF-8"?>
<Relationships xmlns="http://schemas.openxmlformats.org/package/2006/relationships"><Relationship Id="rId1" Type="http://schemas.openxmlformats.org/officeDocument/2006/relationships/image" Target="../media/image74.png"/><Relationship Id="rId2" Type="http://schemas.openxmlformats.org/officeDocument/2006/relationships/slideLayout" Target="../slideLayouts/slideLayout1.xml"/>
</Relationships>
</file>

<file path=ppt/slides/_rels/slide73.xml.rels><?xml version="1.0" encoding="UTF-8"?>
<Relationships xmlns="http://schemas.openxmlformats.org/package/2006/relationships"><Relationship Id="rId1" Type="http://schemas.openxmlformats.org/officeDocument/2006/relationships/image" Target="../media/image75.png"/><Relationship Id="rId2" Type="http://schemas.openxmlformats.org/officeDocument/2006/relationships/image" Target="../media/image76.png"/><Relationship Id="rId3" Type="http://schemas.openxmlformats.org/officeDocument/2006/relationships/image" Target="../media/image77.png"/><Relationship Id="rId4" Type="http://schemas.openxmlformats.org/officeDocument/2006/relationships/slideLayout" Target="../slideLayouts/slideLayout1.xml"/>
</Relationships>
</file>

<file path=ppt/slides/_rels/slide74.xml.rels><?xml version="1.0" encoding="UTF-8"?>
<Relationships xmlns="http://schemas.openxmlformats.org/package/2006/relationships"><Relationship Id="rId1" Type="http://schemas.openxmlformats.org/officeDocument/2006/relationships/image" Target="../media/image78.png"/><Relationship Id="rId2" Type="http://schemas.openxmlformats.org/officeDocument/2006/relationships/slideLayout" Target="../slideLayouts/slideLayout1.xml"/>
</Relationships>
</file>

<file path=ppt/slides/_rels/slide75.xml.rels><?xml version="1.0" encoding="UTF-8"?>
<Relationships xmlns="http://schemas.openxmlformats.org/package/2006/relationships"><Relationship Id="rId1" Type="http://schemas.openxmlformats.org/officeDocument/2006/relationships/image" Target="../media/image79.png"/><Relationship Id="rId2" Type="http://schemas.openxmlformats.org/officeDocument/2006/relationships/slideLayout" Target="../slideLayouts/slideLayout1.xml"/>
</Relationships>
</file>

<file path=ppt/slides/_rels/slide7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77.xml.rels><?xml version="1.0" encoding="UTF-8"?>
<Relationships xmlns="http://schemas.openxmlformats.org/package/2006/relationships"><Relationship Id="rId1" Type="http://schemas.openxmlformats.org/officeDocument/2006/relationships/image" Target="../media/image80.png"/><Relationship Id="rId2" Type="http://schemas.openxmlformats.org/officeDocument/2006/relationships/slideLayout" Target="../slideLayouts/slideLayout1.xml"/>
</Relationships>
</file>

<file path=ppt/slides/_rels/slide78.xml.rels><?xml version="1.0" encoding="UTF-8"?>
<Relationships xmlns="http://schemas.openxmlformats.org/package/2006/relationships"><Relationship Id="rId1" Type="http://schemas.openxmlformats.org/officeDocument/2006/relationships/image" Target="../media/image81.png"/><Relationship Id="rId2" Type="http://schemas.openxmlformats.org/officeDocument/2006/relationships/slideLayout" Target="../slideLayouts/slideLayout1.xml"/>
</Relationships>
</file>

<file path=ppt/slides/_rels/slide79.xml.rels><?xml version="1.0" encoding="UTF-8"?>
<Relationships xmlns="http://schemas.openxmlformats.org/package/2006/relationships"><Relationship Id="rId1" Type="http://schemas.openxmlformats.org/officeDocument/2006/relationships/image" Target="../media/image82.png"/><Relationship Id="rId2" Type="http://schemas.openxmlformats.org/officeDocument/2006/relationships/slideLayout" Target="../slideLayouts/slideLayout1.xml"/>
</Relationships>
</file>

<file path=ppt/slides/_rels/slide8.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3.xml"/>
</Relationships>
</file>

<file path=ppt/slides/_rels/slide80.xml.rels><?xml version="1.0" encoding="UTF-8"?>
<Relationships xmlns="http://schemas.openxmlformats.org/package/2006/relationships"><Relationship Id="rId1" Type="http://schemas.openxmlformats.org/officeDocument/2006/relationships/image" Target="../media/image83.png"/><Relationship Id="rId2" Type="http://schemas.openxmlformats.org/officeDocument/2006/relationships/slideLayout" Target="../slideLayouts/slideLayout1.xml"/>
</Relationships>
</file>

<file path=ppt/slides/_rels/slide81.xml.rels><?xml version="1.0" encoding="UTF-8"?>
<Relationships xmlns="http://schemas.openxmlformats.org/package/2006/relationships"><Relationship Id="rId1" Type="http://schemas.openxmlformats.org/officeDocument/2006/relationships/image" Target="../media/image84.png"/><Relationship Id="rId2" Type="http://schemas.openxmlformats.org/officeDocument/2006/relationships/slideLayout" Target="../slideLayouts/slideLayout1.xml"/>
</Relationships>
</file>

<file path=ppt/slides/_rels/slide82.xml.rels><?xml version="1.0" encoding="UTF-8"?>
<Relationships xmlns="http://schemas.openxmlformats.org/package/2006/relationships"><Relationship Id="rId1" Type="http://schemas.openxmlformats.org/officeDocument/2006/relationships/image" Target="../media/image85.png"/><Relationship Id="rId2" Type="http://schemas.openxmlformats.org/officeDocument/2006/relationships/slideLayout" Target="../slideLayouts/slideLayout1.xml"/>
</Relationships>
</file>

<file path=ppt/slides/_rels/slide83.xml.rels><?xml version="1.0" encoding="UTF-8"?>
<Relationships xmlns="http://schemas.openxmlformats.org/package/2006/relationships"><Relationship Id="rId1" Type="http://schemas.openxmlformats.org/officeDocument/2006/relationships/image" Target="../media/image86.png"/><Relationship Id="rId2" Type="http://schemas.openxmlformats.org/officeDocument/2006/relationships/slideLayout" Target="../slideLayouts/slideLayout1.xml"/>
</Relationships>
</file>

<file path=ppt/slides/_rels/slide84.xml.rels><?xml version="1.0" encoding="UTF-8"?>
<Relationships xmlns="http://schemas.openxmlformats.org/package/2006/relationships"><Relationship Id="rId1" Type="http://schemas.openxmlformats.org/officeDocument/2006/relationships/image" Target="../media/image87.png"/><Relationship Id="rId2" Type="http://schemas.openxmlformats.org/officeDocument/2006/relationships/slideLayout" Target="../slideLayouts/slideLayout1.xml"/>
</Relationships>
</file>

<file path=ppt/slides/_rels/slide85.xml.rels><?xml version="1.0" encoding="UTF-8"?>
<Relationships xmlns="http://schemas.openxmlformats.org/package/2006/relationships"><Relationship Id="rId1" Type="http://schemas.openxmlformats.org/officeDocument/2006/relationships/image" Target="../media/image88.png"/><Relationship Id="rId2" Type="http://schemas.openxmlformats.org/officeDocument/2006/relationships/slideLayout" Target="../slideLayouts/slideLayout1.xml"/>
</Relationships>
</file>

<file path=ppt/slides/_rels/slide86.xml.rels><?xml version="1.0" encoding="UTF-8"?>
<Relationships xmlns="http://schemas.openxmlformats.org/package/2006/relationships"><Relationship Id="rId1" Type="http://schemas.openxmlformats.org/officeDocument/2006/relationships/image" Target="../media/image89.png"/><Relationship Id="rId2" Type="http://schemas.openxmlformats.org/officeDocument/2006/relationships/slideLayout" Target="../slideLayouts/slideLayout1.xml"/>
</Relationships>
</file>

<file path=ppt/slides/_rels/slide87.xml.rels><?xml version="1.0" encoding="UTF-8"?>
<Relationships xmlns="http://schemas.openxmlformats.org/package/2006/relationships"><Relationship Id="rId1" Type="http://schemas.openxmlformats.org/officeDocument/2006/relationships/image" Target="../media/image90.png"/><Relationship Id="rId2" Type="http://schemas.openxmlformats.org/officeDocument/2006/relationships/slideLayout" Target="../slideLayouts/slideLayout1.xml"/>
</Relationships>
</file>

<file path=ppt/slides/_rels/slide88.xml.rels><?xml version="1.0" encoding="UTF-8"?>
<Relationships xmlns="http://schemas.openxmlformats.org/package/2006/relationships"><Relationship Id="rId1" Type="http://schemas.openxmlformats.org/officeDocument/2006/relationships/image" Target="../media/image91.png"/><Relationship Id="rId2" Type="http://schemas.openxmlformats.org/officeDocument/2006/relationships/slideLayout" Target="../slideLayouts/slideLayout1.xml"/>
</Relationships>
</file>

<file path=ppt/slides/_rels/slide89.xml.rels><?xml version="1.0" encoding="UTF-8"?>
<Relationships xmlns="http://schemas.openxmlformats.org/package/2006/relationships"><Relationship Id="rId1" Type="http://schemas.openxmlformats.org/officeDocument/2006/relationships/image" Target="../media/image92.png"/><Relationship Id="rId2" Type="http://schemas.openxmlformats.org/officeDocument/2006/relationships/slideLayout" Target="../slideLayouts/slideLayout1.xml"/>
</Relationships>
</file>

<file path=ppt/slides/_rels/slide9.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13.xml"/>
</Relationships>
</file>

<file path=ppt/slides/_rels/slide90.xml.rels><?xml version="1.0" encoding="UTF-8"?>
<Relationships xmlns="http://schemas.openxmlformats.org/package/2006/relationships"><Relationship Id="rId1" Type="http://schemas.openxmlformats.org/officeDocument/2006/relationships/image" Target="../media/image93.png"/><Relationship Id="rId2" Type="http://schemas.openxmlformats.org/officeDocument/2006/relationships/slideLayout" Target="../slideLayouts/slideLayout1.xml"/>
</Relationships>
</file>

<file path=ppt/slides/_rels/slide91.xml.rels><?xml version="1.0" encoding="UTF-8"?>
<Relationships xmlns="http://schemas.openxmlformats.org/package/2006/relationships"><Relationship Id="rId1" Type="http://schemas.openxmlformats.org/officeDocument/2006/relationships/image" Target="../media/image94.png"/><Relationship Id="rId2" Type="http://schemas.openxmlformats.org/officeDocument/2006/relationships/slideLayout" Target="../slideLayouts/slideLayout25.xml"/>
</Relationships>
</file>

<file path=ppt/slides/_rels/slide92.xml.rels><?xml version="1.0" encoding="UTF-8"?>
<Relationships xmlns="http://schemas.openxmlformats.org/package/2006/relationships"><Relationship Id="rId1" Type="http://schemas.openxmlformats.org/officeDocument/2006/relationships/image" Target="../media/image95.png"/><Relationship Id="rId2" Type="http://schemas.openxmlformats.org/officeDocument/2006/relationships/slideLayout" Target="../slideLayouts/slideLayout25.xml"/>
</Relationships>
</file>

<file path=ppt/slides/_rels/slide93.xml.rels><?xml version="1.0" encoding="UTF-8"?>
<Relationships xmlns="http://schemas.openxmlformats.org/package/2006/relationships"><Relationship Id="rId1" Type="http://schemas.openxmlformats.org/officeDocument/2006/relationships/image" Target="../media/image96.png"/><Relationship Id="rId2" Type="http://schemas.openxmlformats.org/officeDocument/2006/relationships/slideLayout" Target="../slideLayouts/slideLayout25.xml"/>
</Relationships>
</file>

<file path=ppt/slides/_rels/slide94.xml.rels><?xml version="1.0" encoding="UTF-8"?>
<Relationships xmlns="http://schemas.openxmlformats.org/package/2006/relationships"><Relationship Id="rId1" Type="http://schemas.openxmlformats.org/officeDocument/2006/relationships/image" Target="../media/image97.png"/><Relationship Id="rId2" Type="http://schemas.openxmlformats.org/officeDocument/2006/relationships/slideLayout" Target="../slideLayouts/slideLayout25.xml"/>
</Relationships>
</file>

<file path=ppt/slides/_rels/slide95.xml.rels><?xml version="1.0" encoding="UTF-8"?>
<Relationships xmlns="http://schemas.openxmlformats.org/package/2006/relationships"><Relationship Id="rId1" Type="http://schemas.openxmlformats.org/officeDocument/2006/relationships/image" Target="../media/image98.png"/><Relationship Id="rId2" Type="http://schemas.openxmlformats.org/officeDocument/2006/relationships/slideLayout" Target="../slideLayouts/slideLayout25.xml"/>
</Relationships>
</file>

<file path=ppt/slides/_rels/slide96.xml.rels><?xml version="1.0" encoding="UTF-8"?>
<Relationships xmlns="http://schemas.openxmlformats.org/package/2006/relationships"><Relationship Id="rId1" Type="http://schemas.openxmlformats.org/officeDocument/2006/relationships/image" Target="../media/image99.png"/><Relationship Id="rId2" Type="http://schemas.openxmlformats.org/officeDocument/2006/relationships/slideLayout" Target="../slideLayouts/slideLayout25.xml"/>
</Relationships>
</file>

<file path=ppt/slides/_rels/slide97.xml.rels><?xml version="1.0" encoding="UTF-8"?>
<Relationships xmlns="http://schemas.openxmlformats.org/package/2006/relationships"><Relationship Id="rId1" Type="http://schemas.openxmlformats.org/officeDocument/2006/relationships/image" Target="../media/image100.png"/><Relationship Id="rId2" Type="http://schemas.openxmlformats.org/officeDocument/2006/relationships/slideLayout" Target="../slideLayouts/slideLayout1.xml"/>
</Relationships>
</file>

<file path=ppt/slides/_rels/slide98.xml.rels><?xml version="1.0" encoding="UTF-8"?>
<Relationships xmlns="http://schemas.openxmlformats.org/package/2006/relationships"><Relationship Id="rId1" Type="http://schemas.openxmlformats.org/officeDocument/2006/relationships/image" Target="../media/image101.png"/><Relationship Id="rId2" Type="http://schemas.openxmlformats.org/officeDocument/2006/relationships/slideLayout" Target="../slideLayouts/slideLayout25.xml"/><Relationship Id="rId3" Type="http://schemas.openxmlformats.org/officeDocument/2006/relationships/notesSlide" Target="../notesSlides/notesSlide98.xml"/>
</Relationships>
</file>

<file path=ppt/slides/_rels/slide99.xml.rels><?xml version="1.0" encoding="UTF-8"?>
<Relationships xmlns="http://schemas.openxmlformats.org/package/2006/relationships"><Relationship Id="rId1" Type="http://schemas.openxmlformats.org/officeDocument/2006/relationships/slideLayout" Target="../slideLayouts/slideLayout25.xml"/>
</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19" name="TextShape 1"/>
          <p:cNvSpPr txBox="1"/>
          <p:nvPr/>
        </p:nvSpPr>
        <p:spPr>
          <a:xfrm>
            <a:off x="851040" y="1954440"/>
            <a:ext cx="10515240" cy="2333880"/>
          </a:xfrm>
          <a:prstGeom prst="rect">
            <a:avLst/>
          </a:prstGeom>
        </p:spPr>
        <p:txBody>
          <a:bodyPr/>
          <a:p>
            <a:pPr algn="ctr">
              <a:lnSpc>
                <a:spcPct val="100000"/>
              </a:lnSpc>
            </a:pPr>
            <a:r>
              <a:rPr lang="pt-BR" sz="7200">
                <a:solidFill>
                  <a:srgbClr val="385623"/>
                </a:solidFill>
                <a:latin typeface="Calibri"/>
              </a:rPr>
              <a:t>RECEITA INFORMA </a:t>
            </a:r>
            <a:endParaRPr/>
          </a:p>
          <a:p>
            <a:pPr algn="ctr">
              <a:lnSpc>
                <a:spcPct val="100000"/>
              </a:lnSpc>
            </a:pPr>
            <a:r>
              <a:rPr lang="pt-BR" sz="7200">
                <a:solidFill>
                  <a:srgbClr val="385623"/>
                </a:solidFill>
                <a:latin typeface="Calibri"/>
              </a:rPr>
              <a:t>SIMPLES NACIONAL</a:t>
            </a:r>
            <a:endParaRPr/>
          </a:p>
          <a:p>
            <a:pPr algn="ctr">
              <a:lnSpc>
                <a:spcPct val="100000"/>
              </a:lnSpc>
            </a:pPr>
            <a:endParaRPr/>
          </a:p>
        </p:txBody>
      </p:sp>
      <p:sp>
        <p:nvSpPr>
          <p:cNvPr id="120" name="CustomShape 2"/>
          <p:cNvSpPr/>
          <p:nvPr/>
        </p:nvSpPr>
        <p:spPr>
          <a:xfrm>
            <a:off x="2404080" y="4844520"/>
            <a:ext cx="7795800" cy="1004400"/>
          </a:xfrm>
          <a:prstGeom prst="rect">
            <a:avLst/>
          </a:prstGeom>
        </p:spPr>
        <p:txBody>
          <a:bodyPr bIns="45000" lIns="90000" rIns="90000" tIns="45000"/>
          <a:p>
            <a:pPr>
              <a:lnSpc>
                <a:spcPct val="100000"/>
              </a:lnSpc>
            </a:pPr>
            <a:endParaRPr/>
          </a:p>
          <a:p>
            <a:pPr>
              <a:lnSpc>
                <a:spcPct val="100000"/>
              </a:lnSpc>
            </a:pPr>
            <a:r>
              <a:rPr b="1" lang="pt-BR" sz="3200">
                <a:solidFill>
                  <a:srgbClr val="385623"/>
                </a:solidFill>
                <a:latin typeface="Calibri"/>
              </a:rPr>
              <a:t>2016</a:t>
            </a:r>
            <a:endParaRPr/>
          </a:p>
        </p:txBody>
      </p:sp>
      <p:pic>
        <p:nvPicPr>
          <p:cNvPr descr="" id="121" name="Imagem 4"/>
          <p:cNvPicPr/>
          <p:nvPr/>
        </p:nvPicPr>
        <p:blipFill>
          <a:blip r:embed="rId1"/>
          <a:stretch>
            <a:fillRect/>
          </a:stretch>
        </p:blipFill>
        <p:spPr>
          <a:xfrm>
            <a:off x="8731800" y="380880"/>
            <a:ext cx="2410560" cy="769680"/>
          </a:xfrm>
          <a:prstGeom prst="rect">
            <a:avLst/>
          </a:prstGeom>
        </p:spPr>
      </p:pic>
    </p:spTree>
  </p:cSld>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62" name="Line 1"/>
          <p:cNvSpPr/>
          <p:nvPr/>
        </p:nvSpPr>
        <p:spPr>
          <a:xfrm>
            <a:off x="330480" y="1728000"/>
            <a:ext cx="11479320" cy="0"/>
          </a:xfrm>
          <a:prstGeom prst="line">
            <a:avLst/>
          </a:prstGeom>
          <a:ln w="6480">
            <a:solidFill>
              <a:srgbClr val="5b9bd5"/>
            </a:solidFill>
            <a:miter/>
          </a:ln>
        </p:spPr>
      </p:sp>
      <p:sp>
        <p:nvSpPr>
          <p:cNvPr id="163" name="CustomShape 2"/>
          <p:cNvSpPr/>
          <p:nvPr/>
        </p:nvSpPr>
        <p:spPr>
          <a:xfrm>
            <a:off x="330480" y="1728360"/>
            <a:ext cx="538920" cy="5030280"/>
          </a:xfrm>
          <a:prstGeom prst="rect">
            <a:avLst/>
          </a:prstGeom>
        </p:spPr>
        <p:txBody>
          <a:bodyPr bIns="247680" lIns="247680" rIns="247680" tIns="247680"/>
          <a:p>
            <a:pPr>
              <a:lnSpc>
                <a:spcPct val="90000"/>
              </a:lnSpc>
            </a:pPr>
            <a:r>
              <a:rPr lang="pt-BR" sz="6500">
                <a:solidFill>
                  <a:srgbClr val="000000"/>
                </a:solidFill>
                <a:latin typeface="Calibri"/>
              </a:rPr>
              <a:t> </a:t>
            </a:r>
            <a:endParaRPr/>
          </a:p>
        </p:txBody>
      </p:sp>
      <p:sp>
        <p:nvSpPr>
          <p:cNvPr id="164" name="CustomShape 3"/>
          <p:cNvSpPr/>
          <p:nvPr/>
        </p:nvSpPr>
        <p:spPr>
          <a:xfrm>
            <a:off x="851760" y="1845720"/>
            <a:ext cx="10301040" cy="635760"/>
          </a:xfrm>
          <a:prstGeom prst="rect">
            <a:avLst/>
          </a:prstGeom>
        </p:spPr>
        <p:txBody>
          <a:bodyPr bIns="91440" tIns="91440"/>
          <a:p>
            <a:pPr>
              <a:lnSpc>
                <a:spcPct val="90000"/>
              </a:lnSpc>
            </a:pPr>
            <a:r>
              <a:rPr lang="pt-BR" sz="2400">
                <a:solidFill>
                  <a:srgbClr val="000000"/>
                </a:solidFill>
                <a:latin typeface="Calibri"/>
              </a:rPr>
              <a:t>Participar do capital de outra PJ ou ter PJ em seu capital social</a:t>
            </a:r>
            <a:endParaRPr/>
          </a:p>
        </p:txBody>
      </p:sp>
      <p:sp>
        <p:nvSpPr>
          <p:cNvPr id="165" name="Line 4"/>
          <p:cNvSpPr/>
          <p:nvPr/>
        </p:nvSpPr>
        <p:spPr>
          <a:xfrm>
            <a:off x="869760" y="2574000"/>
            <a:ext cx="2156760" cy="0"/>
          </a:xfrm>
          <a:prstGeom prst="line">
            <a:avLst/>
          </a:prstGeom>
          <a:ln w="12600">
            <a:solidFill>
              <a:srgbClr val="c4d4eb"/>
            </a:solidFill>
            <a:miter/>
          </a:ln>
        </p:spPr>
      </p:sp>
      <p:sp>
        <p:nvSpPr>
          <p:cNvPr id="166" name="CustomShape 5"/>
          <p:cNvSpPr/>
          <p:nvPr/>
        </p:nvSpPr>
        <p:spPr>
          <a:xfrm>
            <a:off x="1011600" y="2702880"/>
            <a:ext cx="10342080" cy="659520"/>
          </a:xfrm>
          <a:prstGeom prst="rect">
            <a:avLst/>
          </a:prstGeom>
        </p:spPr>
        <p:txBody>
          <a:bodyPr bIns="91440" tIns="91440"/>
          <a:p>
            <a:pPr>
              <a:lnSpc>
                <a:spcPct val="90000"/>
              </a:lnSpc>
            </a:pPr>
            <a:r>
              <a:rPr lang="pt-BR" sz="2400">
                <a:solidFill>
                  <a:srgbClr val="000000"/>
                </a:solidFill>
                <a:latin typeface="Calibri"/>
              </a:rPr>
              <a:t>Filial, sucursal, agência ou representação, no país, de PJ com sede no exterior</a:t>
            </a:r>
            <a:endParaRPr/>
          </a:p>
        </p:txBody>
      </p:sp>
      <p:sp>
        <p:nvSpPr>
          <p:cNvPr id="167" name="Line 6"/>
          <p:cNvSpPr/>
          <p:nvPr/>
        </p:nvSpPr>
        <p:spPr>
          <a:xfrm>
            <a:off x="869760" y="3443040"/>
            <a:ext cx="2156760" cy="0"/>
          </a:xfrm>
          <a:prstGeom prst="line">
            <a:avLst/>
          </a:prstGeom>
          <a:ln w="12600">
            <a:solidFill>
              <a:srgbClr val="c4d4eb"/>
            </a:solidFill>
            <a:miter/>
          </a:ln>
        </p:spPr>
      </p:sp>
      <p:sp>
        <p:nvSpPr>
          <p:cNvPr id="168" name="CustomShape 7"/>
          <p:cNvSpPr/>
          <p:nvPr/>
        </p:nvSpPr>
        <p:spPr>
          <a:xfrm>
            <a:off x="1000440" y="3549240"/>
            <a:ext cx="9111240" cy="644760"/>
          </a:xfrm>
          <a:prstGeom prst="rect">
            <a:avLst/>
          </a:prstGeom>
        </p:spPr>
        <p:txBody>
          <a:bodyPr bIns="91440" tIns="91440"/>
          <a:p>
            <a:pPr>
              <a:lnSpc>
                <a:spcPct val="90000"/>
              </a:lnSpc>
            </a:pPr>
            <a:r>
              <a:rPr lang="pt-BR" sz="2400">
                <a:solidFill>
                  <a:srgbClr val="000000"/>
                </a:solidFill>
                <a:latin typeface="Calibri"/>
              </a:rPr>
              <a:t>Cooperativas, salvo as de consumo</a:t>
            </a:r>
            <a:r>
              <a:rPr lang="pt-BR" sz="1600">
                <a:solidFill>
                  <a:srgbClr val="000000"/>
                </a:solidFill>
                <a:latin typeface="Calibri"/>
              </a:rPr>
              <a:t>	</a:t>
            </a:r>
            <a:r>
              <a:rPr lang="pt-BR" sz="1600">
                <a:solidFill>
                  <a:srgbClr val="000000"/>
                </a:solidFill>
                <a:latin typeface="Calibri"/>
              </a:rPr>
              <a:t>	</a:t>
            </a:r>
            <a:endParaRPr/>
          </a:p>
          <a:p>
            <a:pPr>
              <a:lnSpc>
                <a:spcPct val="90000"/>
              </a:lnSpc>
            </a:pPr>
            <a:endParaRPr/>
          </a:p>
        </p:txBody>
      </p:sp>
      <p:sp>
        <p:nvSpPr>
          <p:cNvPr id="169" name="Line 8"/>
          <p:cNvSpPr/>
          <p:nvPr/>
        </p:nvSpPr>
        <p:spPr>
          <a:xfrm>
            <a:off x="869760" y="4297680"/>
            <a:ext cx="2156760" cy="0"/>
          </a:xfrm>
          <a:prstGeom prst="line">
            <a:avLst/>
          </a:prstGeom>
          <a:ln w="12600">
            <a:solidFill>
              <a:srgbClr val="c4d4eb"/>
            </a:solidFill>
            <a:miter/>
          </a:ln>
        </p:spPr>
      </p:sp>
      <p:sp>
        <p:nvSpPr>
          <p:cNvPr id="170" name="CustomShape 9"/>
          <p:cNvSpPr/>
          <p:nvPr/>
        </p:nvSpPr>
        <p:spPr>
          <a:xfrm>
            <a:off x="892800" y="4403880"/>
            <a:ext cx="10259640" cy="996120"/>
          </a:xfrm>
          <a:prstGeom prst="rect">
            <a:avLst/>
          </a:prstGeom>
        </p:spPr>
        <p:txBody>
          <a:bodyPr bIns="91440" tIns="91440"/>
          <a:p>
            <a:pPr>
              <a:lnSpc>
                <a:spcPct val="90000"/>
              </a:lnSpc>
            </a:pPr>
            <a:r>
              <a:rPr lang="pt-BR" sz="2400">
                <a:solidFill>
                  <a:srgbClr val="000000"/>
                </a:solidFill>
                <a:latin typeface="Calibri"/>
              </a:rPr>
              <a:t>Constituída sob a forma de S/A, atividade de banco comercial, de investimentos e de desenvolvimento, de caixa econômica, de sociedade de crédito, financiamento etc...</a:t>
            </a:r>
            <a:r>
              <a:rPr lang="pt-BR" sz="2400">
                <a:solidFill>
                  <a:srgbClr val="000000"/>
                </a:solidFill>
                <a:latin typeface="Calibri"/>
              </a:rPr>
              <a:t>	</a:t>
            </a:r>
            <a:r>
              <a:rPr lang="pt-BR" sz="1600">
                <a:solidFill>
                  <a:srgbClr val="000000"/>
                </a:solidFill>
                <a:latin typeface="Calibri"/>
              </a:rPr>
              <a:t>	</a:t>
            </a:r>
            <a:endParaRPr/>
          </a:p>
          <a:p>
            <a:pPr>
              <a:lnSpc>
                <a:spcPct val="90000"/>
              </a:lnSpc>
            </a:pPr>
            <a:endParaRPr/>
          </a:p>
        </p:txBody>
      </p:sp>
      <p:sp>
        <p:nvSpPr>
          <p:cNvPr id="171" name="Line 10"/>
          <p:cNvSpPr/>
          <p:nvPr/>
        </p:nvSpPr>
        <p:spPr>
          <a:xfrm>
            <a:off x="869760" y="5504040"/>
            <a:ext cx="2156760" cy="0"/>
          </a:xfrm>
          <a:prstGeom prst="line">
            <a:avLst/>
          </a:prstGeom>
          <a:ln w="12600">
            <a:solidFill>
              <a:srgbClr val="c4d4eb"/>
            </a:solidFill>
            <a:miter/>
          </a:ln>
        </p:spPr>
      </p:sp>
      <p:sp>
        <p:nvSpPr>
          <p:cNvPr id="172" name="CustomShape 11"/>
          <p:cNvSpPr/>
          <p:nvPr/>
        </p:nvSpPr>
        <p:spPr>
          <a:xfrm>
            <a:off x="838080" y="5653080"/>
            <a:ext cx="10890360" cy="831240"/>
          </a:xfrm>
          <a:prstGeom prst="rect">
            <a:avLst/>
          </a:prstGeom>
        </p:spPr>
        <p:txBody>
          <a:bodyPr bIns="91440" tIns="91440"/>
          <a:p>
            <a:pPr>
              <a:lnSpc>
                <a:spcPct val="90000"/>
              </a:lnSpc>
            </a:pPr>
            <a:r>
              <a:rPr lang="pt-BR" sz="2400">
                <a:solidFill>
                  <a:srgbClr val="000000"/>
                </a:solidFill>
                <a:latin typeface="Calibri"/>
              </a:rPr>
              <a:t>Resultante ou remanescente de cisão ou qualquer outra forma de desmembramento de PJ ocorrido nos 5 anos-calendário anteriores</a:t>
            </a:r>
            <a:r>
              <a:rPr lang="pt-BR" sz="2000">
                <a:solidFill>
                  <a:srgbClr val="000000"/>
                </a:solidFill>
                <a:latin typeface="Calibri"/>
              </a:rPr>
              <a:t>	</a:t>
            </a:r>
            <a:endParaRPr/>
          </a:p>
        </p:txBody>
      </p:sp>
      <p:sp>
        <p:nvSpPr>
          <p:cNvPr id="173" name="Line 12"/>
          <p:cNvSpPr/>
          <p:nvPr/>
        </p:nvSpPr>
        <p:spPr>
          <a:xfrm>
            <a:off x="869760" y="6544800"/>
            <a:ext cx="2156760" cy="0"/>
          </a:xfrm>
          <a:prstGeom prst="line">
            <a:avLst/>
          </a:prstGeom>
          <a:ln w="12600">
            <a:solidFill>
              <a:srgbClr val="c4d4eb"/>
            </a:solidFill>
            <a:miter/>
          </a:ln>
        </p:spPr>
      </p:sp>
      <p:sp>
        <p:nvSpPr>
          <p:cNvPr id="174" name="TextShape 13"/>
          <p:cNvSpPr txBox="1"/>
          <p:nvPr/>
        </p:nvSpPr>
        <p:spPr>
          <a:xfrm>
            <a:off x="838080" y="365040"/>
            <a:ext cx="10971360" cy="1180080"/>
          </a:xfrm>
          <a:prstGeom prst="rect">
            <a:avLst/>
          </a:prstGeom>
        </p:spPr>
        <p:txBody>
          <a:bodyPr anchor="ctr"/>
          <a:p>
            <a:pPr>
              <a:lnSpc>
                <a:spcPct val="90000"/>
              </a:lnSpc>
            </a:pPr>
            <a:r>
              <a:rPr b="1" lang="pt-BR" sz="4400">
                <a:solidFill>
                  <a:srgbClr val="000000"/>
                </a:solidFill>
                <a:latin typeface="Calibri"/>
              </a:rPr>
              <a:t> </a:t>
            </a:r>
            <a:r>
              <a:rPr lang="pt-BR" sz="4000">
                <a:solidFill>
                  <a:srgbClr val="000000"/>
                </a:solidFill>
                <a:latin typeface="Calibri"/>
              </a:rPr>
              <a:t>Benefícios Gerais LC 123/2006 - Impedimentos</a:t>
            </a:r>
            <a:endParaRPr/>
          </a:p>
        </p:txBody>
      </p:sp>
      <p:pic>
        <p:nvPicPr>
          <p:cNvPr descr="" id="175" name="Imagem 4"/>
          <p:cNvPicPr/>
          <p:nvPr/>
        </p:nvPicPr>
        <p:blipFill>
          <a:blip r:embed="rId1"/>
          <a:stretch>
            <a:fillRect/>
          </a:stretch>
        </p:blipFill>
        <p:spPr>
          <a:xfrm>
            <a:off x="10895400" y="560880"/>
            <a:ext cx="772560" cy="716400"/>
          </a:xfrm>
          <a:prstGeom prst="rect">
            <a:avLst/>
          </a:prstGeom>
        </p:spPr>
      </p:pic>
      <p:sp>
        <p:nvSpPr>
          <p:cNvPr id="176" name="CustomShape 14"/>
          <p:cNvSpPr/>
          <p:nvPr/>
        </p:nvSpPr>
        <p:spPr>
          <a:xfrm>
            <a:off x="8992800" y="6323400"/>
            <a:ext cx="2493000" cy="364680"/>
          </a:xfrm>
          <a:prstGeom prst="rect">
            <a:avLst/>
          </a:prstGeom>
        </p:spPr>
        <p:txBody>
          <a:bodyPr bIns="45000" lIns="90000" rIns="90000" tIns="45000" wrap="none"/>
          <a:p>
            <a:pPr>
              <a:lnSpc>
                <a:spcPct val="100000"/>
              </a:lnSpc>
            </a:pPr>
            <a:r>
              <a:rPr lang="pt-BR">
                <a:solidFill>
                  <a:srgbClr val="000000"/>
                </a:solidFill>
                <a:latin typeface="Calibri"/>
              </a:rPr>
              <a:t>Art.3º, § 4º da LC 123/06</a:t>
            </a:r>
            <a:endParaRPr/>
          </a:p>
        </p:txBody>
      </p:sp>
    </p:spTree>
  </p:cSld>
</p:sld>
</file>

<file path=ppt/slides/slide10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76" name="CustomShape 1"/>
          <p:cNvSpPr/>
          <p:nvPr/>
        </p:nvSpPr>
        <p:spPr>
          <a:xfrm>
            <a:off x="0" y="0"/>
            <a:ext cx="12191760" cy="1412640"/>
          </a:xfrm>
          <a:prstGeom prst="rect">
            <a:avLst/>
          </a:prstGeom>
          <a:solidFill>
            <a:srgbClr val="0000ff"/>
          </a:solidFill>
        </p:spPr>
        <p:txBody>
          <a:bodyPr bIns="45000" lIns="90000" rIns="90000" tIns="45000"/>
          <a:p>
            <a:pPr algn="ctr">
              <a:lnSpc>
                <a:spcPct val="120000"/>
              </a:lnSpc>
            </a:pPr>
            <a:r>
              <a:rPr lang="pt-BR" sz="3200">
                <a:solidFill>
                  <a:srgbClr val="ffff00"/>
                </a:solidFill>
                <a:latin typeface="Tahoma"/>
              </a:rPr>
              <a:t>COMUNICAÇÃO ELETRÔNICA SERÁ REGULAMENTADA PELO CGSN</a:t>
            </a:r>
            <a:endParaRPr/>
          </a:p>
        </p:txBody>
      </p:sp>
      <p:sp>
        <p:nvSpPr>
          <p:cNvPr id="677" name="CustomShape 2"/>
          <p:cNvSpPr/>
          <p:nvPr/>
        </p:nvSpPr>
        <p:spPr>
          <a:xfrm>
            <a:off x="0" y="1700280"/>
            <a:ext cx="12191760" cy="4054320"/>
          </a:xfrm>
          <a:prstGeom prst="rect">
            <a:avLst/>
          </a:prstGeom>
        </p:spPr>
        <p:txBody>
          <a:bodyPr bIns="45000" lIns="90000" rIns="90000" tIns="45000"/>
          <a:p>
            <a:pPr algn="just">
              <a:lnSpc>
                <a:spcPct val="100000"/>
              </a:lnSpc>
              <a:buFont typeface="Arial"/>
              <a:buChar char="•"/>
            </a:pPr>
            <a:r>
              <a:rPr lang="pt-BR">
                <a:solidFill>
                  <a:srgbClr val="000000"/>
                </a:solidFill>
                <a:latin typeface="Calibri"/>
              </a:rPr>
              <a:t> </a:t>
            </a:r>
            <a:r>
              <a:rPr lang="pt-BR" sz="2000">
                <a:solidFill>
                  <a:srgbClr val="385623"/>
                </a:solidFill>
                <a:latin typeface="Verdana"/>
                <a:ea typeface="Verdana"/>
              </a:rPr>
              <a:t>Comunicações</a:t>
            </a:r>
            <a:r>
              <a:rPr lang="pt-BR" sz="2000">
                <a:solidFill>
                  <a:srgbClr val="000000"/>
                </a:solidFill>
                <a:latin typeface="Calibri"/>
                <a:ea typeface="Verdana"/>
              </a:rPr>
              <a:t> </a:t>
            </a:r>
            <a:r>
              <a:rPr lang="pt-BR" sz="2000">
                <a:solidFill>
                  <a:srgbClr val="385623"/>
                </a:solidFill>
                <a:latin typeface="Verdana"/>
                <a:ea typeface="Verdana"/>
              </a:rPr>
              <a:t>por meio eletrônico, em portal próprio, dispensando-se a sua publicação no Diário Oficial e o envio por via postal</a:t>
            </a:r>
            <a:endParaRPr/>
          </a:p>
          <a:p>
            <a:pPr algn="just">
              <a:lnSpc>
                <a:spcPct val="100000"/>
              </a:lnSpc>
            </a:pPr>
            <a:endParaRPr/>
          </a:p>
          <a:p>
            <a:pPr algn="just">
              <a:lnSpc>
                <a:spcPct val="100000"/>
              </a:lnSpc>
              <a:buFont typeface="Arial"/>
              <a:buChar char="•"/>
            </a:pPr>
            <a:r>
              <a:rPr lang="pt-BR" sz="2000">
                <a:solidFill>
                  <a:srgbClr val="385623"/>
                </a:solidFill>
                <a:latin typeface="Verdana"/>
                <a:ea typeface="Verdana"/>
              </a:rPr>
              <a:t>  </a:t>
            </a:r>
            <a:r>
              <a:rPr lang="pt-BR" sz="2000">
                <a:solidFill>
                  <a:srgbClr val="385623"/>
                </a:solidFill>
                <a:latin typeface="Verdana"/>
                <a:ea typeface="Verdana"/>
              </a:rPr>
              <a:t>comunicação  considerada pessoal para todos os efeitos legais</a:t>
            </a:r>
            <a:endParaRPr/>
          </a:p>
          <a:p>
            <a:pPr algn="just">
              <a:lnSpc>
                <a:spcPct val="100000"/>
              </a:lnSpc>
            </a:pPr>
            <a:endParaRPr/>
          </a:p>
          <a:p>
            <a:pPr algn="just">
              <a:lnSpc>
                <a:spcPct val="100000"/>
              </a:lnSpc>
              <a:buFont typeface="Arial"/>
              <a:buChar char="•"/>
            </a:pPr>
            <a:r>
              <a:rPr lang="pt-BR" sz="2000">
                <a:solidFill>
                  <a:srgbClr val="385623"/>
                </a:solidFill>
                <a:latin typeface="Verdana"/>
                <a:ea typeface="Verdana"/>
              </a:rPr>
              <a:t>  </a:t>
            </a:r>
            <a:r>
              <a:rPr lang="pt-BR" sz="2000">
                <a:solidFill>
                  <a:srgbClr val="385623"/>
                </a:solidFill>
                <a:latin typeface="Verdana"/>
                <a:ea typeface="Verdana"/>
              </a:rPr>
              <a:t>ciência com utilização de certificação digital ou de código de acesso possuirá os requisitos de validade</a:t>
            </a:r>
            <a:endParaRPr/>
          </a:p>
          <a:p>
            <a:pPr algn="just">
              <a:lnSpc>
                <a:spcPct val="100000"/>
              </a:lnSpc>
            </a:pPr>
            <a:endParaRPr/>
          </a:p>
          <a:p>
            <a:pPr algn="just">
              <a:lnSpc>
                <a:spcPct val="100000"/>
              </a:lnSpc>
              <a:buFont typeface="Arial"/>
              <a:buChar char="•"/>
            </a:pPr>
            <a:r>
              <a:rPr lang="pt-BR" sz="2000">
                <a:solidFill>
                  <a:srgbClr val="385623"/>
                </a:solidFill>
                <a:latin typeface="Verdana"/>
                <a:ea typeface="Verdana"/>
              </a:rPr>
              <a:t> </a:t>
            </a:r>
            <a:r>
              <a:rPr lang="pt-BR" sz="2000">
                <a:solidFill>
                  <a:srgbClr val="385623"/>
                </a:solidFill>
                <a:latin typeface="Verdana"/>
                <a:ea typeface="Verdana"/>
              </a:rPr>
              <a:t>considerar-se-á realizada a comunicação no dia em que o sujeito passivo efetivar a consulta eletrônica ao teor da comunicação</a:t>
            </a:r>
            <a:endParaRPr/>
          </a:p>
          <a:p>
            <a:pPr algn="just">
              <a:lnSpc>
                <a:spcPct val="100000"/>
              </a:lnSpc>
            </a:pPr>
            <a:endParaRPr/>
          </a:p>
          <a:p>
            <a:pPr algn="just">
              <a:lnSpc>
                <a:spcPct val="100000"/>
              </a:lnSpc>
              <a:buFont typeface="Arial"/>
              <a:buChar char="•"/>
            </a:pPr>
            <a:r>
              <a:rPr lang="pt-BR" sz="2000">
                <a:solidFill>
                  <a:srgbClr val="385623"/>
                </a:solidFill>
                <a:latin typeface="Verdana"/>
                <a:ea typeface="Verdana"/>
              </a:rPr>
              <a:t> </a:t>
            </a:r>
            <a:r>
              <a:rPr lang="pt-BR" sz="2000">
                <a:solidFill>
                  <a:srgbClr val="385623"/>
                </a:solidFill>
                <a:latin typeface="Verdana"/>
                <a:ea typeface="Verdana"/>
              </a:rPr>
              <a:t>Se a consulta se der em dia não útil, a comunicação será considerada como realizada no primeiro dia útil seguinte</a:t>
            </a:r>
            <a:r>
              <a:rPr lang="pt-BR">
                <a:solidFill>
                  <a:srgbClr val="ed7d31"/>
                </a:solidFill>
                <a:latin typeface="Verdana"/>
                <a:ea typeface="Verdana"/>
              </a:rPr>
              <a:t>. </a:t>
            </a:r>
            <a:endParaRPr/>
          </a:p>
        </p:txBody>
      </p:sp>
    </p:spTree>
  </p:cSld>
</p:sld>
</file>

<file path=ppt/slides/slide10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78" name="CustomShape 1"/>
          <p:cNvSpPr/>
          <p:nvPr/>
        </p:nvSpPr>
        <p:spPr>
          <a:xfrm>
            <a:off x="0" y="0"/>
            <a:ext cx="12191760" cy="1412640"/>
          </a:xfrm>
          <a:prstGeom prst="rect">
            <a:avLst/>
          </a:prstGeom>
          <a:solidFill>
            <a:srgbClr val="0000ff"/>
          </a:solidFill>
        </p:spPr>
        <p:txBody>
          <a:bodyPr bIns="45000" lIns="90000" rIns="90000" tIns="45000"/>
          <a:p>
            <a:pPr algn="ctr">
              <a:lnSpc>
                <a:spcPct val="120000"/>
              </a:lnSpc>
            </a:pPr>
            <a:r>
              <a:rPr lang="pt-BR" sz="3200">
                <a:solidFill>
                  <a:srgbClr val="ffff00"/>
                </a:solidFill>
                <a:latin typeface="Tahoma"/>
              </a:rPr>
              <a:t>COMUNICAÇÃO ELETRÔNICA SERÁ REGULAMENTADA PELO CGSN</a:t>
            </a:r>
            <a:endParaRPr/>
          </a:p>
        </p:txBody>
      </p:sp>
      <p:sp>
        <p:nvSpPr>
          <p:cNvPr id="679" name="CustomShape 2"/>
          <p:cNvSpPr/>
          <p:nvPr/>
        </p:nvSpPr>
        <p:spPr>
          <a:xfrm>
            <a:off x="146880" y="2705040"/>
            <a:ext cx="11322360" cy="2650680"/>
          </a:xfrm>
          <a:prstGeom prst="rect">
            <a:avLst/>
          </a:prstGeom>
        </p:spPr>
        <p:txBody>
          <a:bodyPr bIns="45000" lIns="90000" rIns="90000" tIns="45000"/>
          <a:p>
            <a:pPr algn="just">
              <a:lnSpc>
                <a:spcPct val="100000"/>
              </a:lnSpc>
            </a:pPr>
            <a:r>
              <a:rPr lang="pt-BR">
                <a:solidFill>
                  <a:srgbClr val="000000"/>
                </a:solidFill>
                <a:latin typeface="Calibri"/>
              </a:rPr>
              <a:t>  </a:t>
            </a:r>
            <a:r>
              <a:rPr lang="pt-BR" sz="2400">
                <a:solidFill>
                  <a:srgbClr val="385623"/>
                </a:solidFill>
                <a:latin typeface="Verdana"/>
                <a:ea typeface="Verdana"/>
              </a:rPr>
              <a:t>A consulta  deverá ser feita em até 45 dias contados da data da disponibilização da comunicação no portal ou em prazo superior estipulado pelo CGSN, sob pena de ser considerada automaticamente realizada na data do término desse prazo. </a:t>
            </a:r>
            <a:endParaRPr/>
          </a:p>
          <a:p>
            <a:pPr algn="just">
              <a:lnSpc>
                <a:spcPct val="100000"/>
              </a:lnSpc>
            </a:pPr>
            <a:endParaRPr/>
          </a:p>
          <a:p>
            <a:pPr algn="just">
              <a:lnSpc>
                <a:spcPct val="100000"/>
              </a:lnSpc>
            </a:pPr>
            <a:endParaRPr/>
          </a:p>
          <a:p>
            <a:pPr algn="just">
              <a:lnSpc>
                <a:spcPct val="100000"/>
              </a:lnSpc>
              <a:buFont typeface="Arial"/>
              <a:buChar char="•"/>
            </a:pPr>
            <a:r>
              <a:rPr lang="pt-BR" sz="2400">
                <a:solidFill>
                  <a:srgbClr val="385623"/>
                </a:solidFill>
                <a:latin typeface="Verdana"/>
                <a:ea typeface="Verdana"/>
              </a:rPr>
              <a:t>. </a:t>
            </a:r>
            <a:endParaRPr/>
          </a:p>
        </p:txBody>
      </p:sp>
    </p:spTree>
  </p:cSld>
</p:sld>
</file>

<file path=ppt/slides/slide10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graphicFrame>
        <p:nvGraphicFramePr>
          <p:cNvPr id="680" name="Table 1"/>
          <p:cNvGraphicFramePr/>
          <p:nvPr/>
        </p:nvGraphicFramePr>
        <p:xfrm>
          <a:off x="0" y="315720"/>
          <a:ext cx="11366280" cy="7447680"/>
        </p:xfrm>
        <a:graphic>
          <a:graphicData uri="http://schemas.openxmlformats.org/drawingml/2006/table">
            <a:tbl>
              <a:tblPr/>
              <a:tblGrid>
                <a:gridCol w="11366280"/>
              </a:tblGrid>
              <a:tr h="5881680">
                <a:tc>
                  <a:txBody>
                    <a:bodyPr bIns="46800" lIns="90000" rIns="90000" tIns="46800" wrap="none"/>
                    <a:p>
                      <a:pPr>
                        <a:buSzPct val="25000"/>
                        <a:buFont typeface="StarSymbol"/>
                        <a:buChar char=""/>
                      </a:pPr>
                      <a:r>
                        <a:rPr lang="pt-BR">
                          <a:solidFill>
                            <a:srgbClr val="0000ff"/>
                          </a:solidFill>
                        </a:rPr>
                        <a:t>Receita divulga Instrução Normativa sobre parcelamento do Simples Nacional </a:t>
                      </a:r>
                      <a:endParaRPr/>
                    </a:p>
                    <a:p>
                      <a:r>
                        <a:rPr lang="pt-BR">
                          <a:solidFill>
                            <a:srgbClr val="0000ff"/>
                          </a:solidFill>
                        </a:rPr>
                        <a:t>14/11/2016 - A Receita Federal publicou hoje a Instrução Normativa n.º 1.670, que estabelece procedimentos preliminares para o parcelamento do Simples Nacional </a:t>
                      </a:r>
                      <a:endParaRPr/>
                    </a:p>
                    <a:p>
                      <a:endParaRPr/>
                    </a:p>
                    <a:p>
                      <a:pPr algn="just"/>
                      <a:r>
                        <a:rPr lang="pt-BR">
                          <a:solidFill>
                            <a:srgbClr val="0000ff"/>
                          </a:solidFill>
                        </a:rPr>
                        <a:t>A Receita Federal publicou hoje a Instrução Normativa n.º 1.670, que estabelece procedimentos preliminares para o parcelamento do Simples Nacional. Contribuintes com débitos até a competência do mês de maio de 2016 e que foram notificados para a exclusão do regime em setembro deste ano poderão manifestar previamente a opção pelo parcelamento da dívida tributária.</a:t>
                      </a:r>
                      <a:endParaRPr/>
                    </a:p>
                    <a:p>
                      <a:pPr algn="just"/>
                      <a:r>
                        <a:rPr lang="pt-BR">
                          <a:solidFill>
                            <a:srgbClr val="0000ff"/>
                          </a:solidFill>
                          <a:latin typeface="Verdana"/>
                        </a:rPr>
                        <a:t>A Receita Federal enviou notificação para 584.677 contribuintes devedores do Simples Nacional, que respondem por dívidas de R$ 21,3 bilhões e poderão se regularizar. O período para fazer a opção prévia vai de 14 de novembro a 11 de dezembro.</a:t>
                      </a:r>
                      <a:r>
                        <a:rPr lang="pt-BR">
                          <a:solidFill>
                            <a:srgbClr val="0000ff"/>
                          </a:solidFill>
                          <a:latin typeface="Verdana"/>
                        </a:rPr>
                        <a:t>
</a:t>
                      </a:r>
                      <a:r>
                        <a:rPr lang="pt-BR">
                          <a:solidFill>
                            <a:srgbClr val="0000ff"/>
                          </a:solidFill>
                          <a:latin typeface="Verdana"/>
                        </a:rPr>
                        <a:t>
</a:t>
                      </a:r>
                      <a:r>
                        <a:rPr b="1" lang="pt-BR">
                          <a:solidFill>
                            <a:srgbClr val="0000ff"/>
                          </a:solidFill>
                          <a:latin typeface="Verdana"/>
                        </a:rPr>
                        <a:t>A opção prévia evita a exclusão do contribuinte do Simples Nacional, mas não o dispensa de efetuar o pedido definitivo de parcelamento a partir de 12 de dezembro.</a:t>
                      </a:r>
                      <a:r>
                        <a:rPr lang="pt-BR">
                          <a:solidFill>
                            <a:srgbClr val="0000ff"/>
                          </a:solidFill>
                          <a:latin typeface="Verdana"/>
                        </a:rPr>
                        <a:t> A solicitação definitiva é necessária para a consolidação dos débitos e o pagamento da primeira parcela, conforme regulamentação a ser editada pelo Comitê Gestor do Simples Nacional.</a:t>
                      </a:r>
                      <a:r>
                        <a:rPr lang="pt-BR">
                          <a:solidFill>
                            <a:srgbClr val="0000ff"/>
                          </a:solidFill>
                          <a:latin typeface="Verdana"/>
                        </a:rPr>
                        <a:t>
</a:t>
                      </a:r>
                      <a:r>
                        <a:rPr lang="pt-BR">
                          <a:solidFill>
                            <a:srgbClr val="0000ff"/>
                          </a:solidFill>
                          <a:latin typeface="Verdana"/>
                        </a:rPr>
                        <a:t>
</a:t>
                      </a:r>
                      <a:r>
                        <a:rPr lang="pt-BR">
                          <a:solidFill>
                            <a:srgbClr val="0000ff"/>
                          </a:solidFill>
                          <a:latin typeface="Verdana"/>
                        </a:rPr>
                        <a:t>O parcelamento do Simples está previsto no artigo 9º da Lei Complementar n.º 155, de 27 de outubro de 2016. Para efetuar a regularização, o contribuinte deve preencher o formulário "Opção Prévia ao Parcelamento da LC 155/2016", no site da Receita Federal.</a:t>
                      </a:r>
                      <a:endParaRPr/>
                    </a:p>
                    <a:p>
                      <a:endParaRPr/>
                    </a:p>
                  </a:txBody>
                  <a:tcPr/>
                </a:tc>
              </a:tr>
            </a:tbl>
          </a:graphicData>
        </a:graphic>
      </p:graphicFrame>
    </p:spTree>
  </p:cSld>
  <p:timing>
    <p:tnLst>
      <p:par>
        <p:cTn dur="indefinite" id="133" nodeType="tmRoot" restart="never">
          <p:childTnLst>
            <p:seq>
              <p:cTn id="134" nodeType="mainSeq"/>
              <p:prevCondLst>
                <p:cond delay="0" evt="onPrev">
                  <p:tgtEl>
                    <p:sldTgt/>
                  </p:tgtEl>
                </p:cond>
              </p:prevCondLst>
              <p:nextCondLst>
                <p:cond delay="0" evt="onNext">
                  <p:tgtEl>
                    <p:sldTgt/>
                  </p:tgtEl>
                </p:cond>
              </p:nextCondLst>
            </p:seq>
          </p:childTnLst>
        </p:cTn>
      </p:par>
    </p:tnLst>
  </p:timing>
</p:sld>
</file>

<file path=ppt/slides/slide10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Tree>
  </p:cSld>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77" name="Line 1"/>
          <p:cNvSpPr/>
          <p:nvPr/>
        </p:nvSpPr>
        <p:spPr>
          <a:xfrm>
            <a:off x="330480" y="1830960"/>
            <a:ext cx="11023200" cy="0"/>
          </a:xfrm>
          <a:prstGeom prst="line">
            <a:avLst/>
          </a:prstGeom>
          <a:ln w="6480">
            <a:solidFill>
              <a:srgbClr val="5b9bd5"/>
            </a:solidFill>
            <a:miter/>
          </a:ln>
        </p:spPr>
      </p:sp>
      <p:sp>
        <p:nvSpPr>
          <p:cNvPr id="178" name="CustomShape 2"/>
          <p:cNvSpPr/>
          <p:nvPr/>
        </p:nvSpPr>
        <p:spPr>
          <a:xfrm>
            <a:off x="330480" y="1831320"/>
            <a:ext cx="411840" cy="4927320"/>
          </a:xfrm>
          <a:prstGeom prst="rect">
            <a:avLst/>
          </a:prstGeom>
        </p:spPr>
        <p:txBody>
          <a:bodyPr bIns="247680" lIns="247680" rIns="247680" tIns="247680"/>
          <a:p>
            <a:pPr>
              <a:lnSpc>
                <a:spcPct val="90000"/>
              </a:lnSpc>
            </a:pPr>
            <a:r>
              <a:rPr lang="pt-BR" sz="6500">
                <a:solidFill>
                  <a:srgbClr val="000000"/>
                </a:solidFill>
                <a:latin typeface="Calibri"/>
              </a:rPr>
              <a:t> </a:t>
            </a:r>
            <a:endParaRPr/>
          </a:p>
        </p:txBody>
      </p:sp>
      <p:sp>
        <p:nvSpPr>
          <p:cNvPr id="179" name="CustomShape 3"/>
          <p:cNvSpPr/>
          <p:nvPr/>
        </p:nvSpPr>
        <p:spPr>
          <a:xfrm>
            <a:off x="773640" y="2077200"/>
            <a:ext cx="9671760" cy="1262160"/>
          </a:xfrm>
          <a:prstGeom prst="rect">
            <a:avLst/>
          </a:prstGeom>
        </p:spPr>
        <p:txBody>
          <a:bodyPr bIns="91440" tIns="91440"/>
          <a:p>
            <a:pPr>
              <a:lnSpc>
                <a:spcPct val="90000"/>
              </a:lnSpc>
            </a:pPr>
            <a:r>
              <a:rPr lang="pt-BR" sz="2400">
                <a:solidFill>
                  <a:srgbClr val="000000"/>
                </a:solidFill>
                <a:latin typeface="Calibri"/>
              </a:rPr>
              <a:t>de cujo capital participe PF que seja inscrita como empresário ou seja sócia de outra empresa beneficiada pela LC, desde que a receita bruta global ultrapasse o limite de R$ 3.600.000,00</a:t>
            </a:r>
            <a:endParaRPr/>
          </a:p>
        </p:txBody>
      </p:sp>
      <p:sp>
        <p:nvSpPr>
          <p:cNvPr id="180" name="Line 4"/>
          <p:cNvSpPr/>
          <p:nvPr/>
        </p:nvSpPr>
        <p:spPr>
          <a:xfrm>
            <a:off x="742680" y="3339720"/>
            <a:ext cx="1649160" cy="0"/>
          </a:xfrm>
          <a:prstGeom prst="line">
            <a:avLst/>
          </a:prstGeom>
          <a:ln w="12600">
            <a:solidFill>
              <a:srgbClr val="c4d4eb"/>
            </a:solidFill>
            <a:miter/>
          </a:ln>
        </p:spPr>
      </p:sp>
      <p:sp>
        <p:nvSpPr>
          <p:cNvPr id="181" name="CustomShape 5"/>
          <p:cNvSpPr/>
          <p:nvPr/>
        </p:nvSpPr>
        <p:spPr>
          <a:xfrm>
            <a:off x="735120" y="3431520"/>
            <a:ext cx="10124280" cy="868680"/>
          </a:xfrm>
          <a:prstGeom prst="rect">
            <a:avLst/>
          </a:prstGeom>
        </p:spPr>
        <p:txBody>
          <a:bodyPr bIns="91440" tIns="91440"/>
          <a:p>
            <a:pPr>
              <a:lnSpc>
                <a:spcPct val="90000"/>
              </a:lnSpc>
            </a:pPr>
            <a:r>
              <a:rPr lang="pt-BR" sz="2400">
                <a:solidFill>
                  <a:srgbClr val="000000"/>
                </a:solidFill>
                <a:latin typeface="Calibri"/>
              </a:rPr>
              <a:t>cujo titular ou sócio participe com mais de 10%  do capital de outra empresa não beneficiada pela LC, desde que a receita bruta global ultrapasse o limite</a:t>
            </a:r>
            <a:r>
              <a:rPr lang="pt-BR" sz="1600">
                <a:solidFill>
                  <a:srgbClr val="000000"/>
                </a:solidFill>
                <a:latin typeface="Calibri"/>
              </a:rPr>
              <a:t>	</a:t>
            </a:r>
            <a:r>
              <a:rPr lang="pt-BR" sz="1600">
                <a:solidFill>
                  <a:srgbClr val="000000"/>
                </a:solidFill>
                <a:latin typeface="Calibri"/>
              </a:rPr>
              <a:t>	</a:t>
            </a:r>
            <a:endParaRPr/>
          </a:p>
          <a:p>
            <a:pPr>
              <a:lnSpc>
                <a:spcPct val="90000"/>
              </a:lnSpc>
            </a:pPr>
            <a:endParaRPr/>
          </a:p>
        </p:txBody>
      </p:sp>
      <p:sp>
        <p:nvSpPr>
          <p:cNvPr id="182" name="Line 6"/>
          <p:cNvSpPr/>
          <p:nvPr/>
        </p:nvSpPr>
        <p:spPr>
          <a:xfrm>
            <a:off x="742680" y="4455000"/>
            <a:ext cx="1649160" cy="0"/>
          </a:xfrm>
          <a:prstGeom prst="line">
            <a:avLst/>
          </a:prstGeom>
          <a:ln w="12600">
            <a:solidFill>
              <a:srgbClr val="c4d4eb"/>
            </a:solidFill>
            <a:miter/>
          </a:ln>
        </p:spPr>
      </p:sp>
      <p:sp>
        <p:nvSpPr>
          <p:cNvPr id="183" name="CustomShape 7"/>
          <p:cNvSpPr/>
          <p:nvPr/>
        </p:nvSpPr>
        <p:spPr>
          <a:xfrm>
            <a:off x="785880" y="4547880"/>
            <a:ext cx="10567440" cy="739800"/>
          </a:xfrm>
          <a:prstGeom prst="rect">
            <a:avLst/>
          </a:prstGeom>
        </p:spPr>
        <p:txBody>
          <a:bodyPr bIns="91440" tIns="91440"/>
          <a:p>
            <a:pPr>
              <a:lnSpc>
                <a:spcPct val="90000"/>
              </a:lnSpc>
            </a:pPr>
            <a:r>
              <a:rPr lang="pt-BR" sz="2400">
                <a:solidFill>
                  <a:srgbClr val="000000"/>
                </a:solidFill>
                <a:latin typeface="Calibri"/>
              </a:rPr>
              <a:t>cujo sócio ou titular seja administrador ou equiparado de outra PJ com fins lucrativos, desde que a receita bruta global ultrapasse o limite </a:t>
            </a:r>
            <a:r>
              <a:rPr lang="pt-BR" sz="2000">
                <a:solidFill>
                  <a:srgbClr val="000000"/>
                </a:solidFill>
                <a:latin typeface="Calibri"/>
              </a:rPr>
              <a:t>	</a:t>
            </a:r>
            <a:endParaRPr/>
          </a:p>
        </p:txBody>
      </p:sp>
      <p:sp>
        <p:nvSpPr>
          <p:cNvPr id="184" name="Line 8"/>
          <p:cNvSpPr/>
          <p:nvPr/>
        </p:nvSpPr>
        <p:spPr>
          <a:xfrm>
            <a:off x="742680" y="5441400"/>
            <a:ext cx="1649160" cy="0"/>
          </a:xfrm>
          <a:prstGeom prst="line">
            <a:avLst/>
          </a:prstGeom>
          <a:ln w="12600">
            <a:solidFill>
              <a:srgbClr val="c4d4eb"/>
            </a:solidFill>
            <a:miter/>
          </a:ln>
        </p:spPr>
      </p:sp>
      <p:sp>
        <p:nvSpPr>
          <p:cNvPr id="185" name="CustomShape 9"/>
          <p:cNvSpPr/>
          <p:nvPr/>
        </p:nvSpPr>
        <p:spPr>
          <a:xfrm>
            <a:off x="785880" y="5508000"/>
            <a:ext cx="10567440" cy="739800"/>
          </a:xfrm>
          <a:prstGeom prst="rect">
            <a:avLst/>
          </a:prstGeom>
        </p:spPr>
        <p:txBody>
          <a:bodyPr bIns="91440" tIns="91440"/>
          <a:p>
            <a:pPr>
              <a:lnSpc>
                <a:spcPct val="90000"/>
              </a:lnSpc>
            </a:pPr>
            <a:r>
              <a:rPr lang="pt-BR" sz="2400">
                <a:solidFill>
                  <a:srgbClr val="000000"/>
                </a:solidFill>
                <a:latin typeface="Calibri"/>
              </a:rPr>
              <a:t>cujos titulares ou sócios guardem, cumulativamente, com o contratante do serviço, relação de pessoalidade, subordinação e habitualidade</a:t>
            </a:r>
            <a:r>
              <a:rPr lang="pt-BR" sz="2000">
                <a:solidFill>
                  <a:srgbClr val="000000"/>
                </a:solidFill>
                <a:latin typeface="Calibri"/>
              </a:rPr>
              <a:t>	</a:t>
            </a:r>
            <a:endParaRPr/>
          </a:p>
        </p:txBody>
      </p:sp>
      <p:sp>
        <p:nvSpPr>
          <p:cNvPr id="186" name="Line 10"/>
          <p:cNvSpPr/>
          <p:nvPr/>
        </p:nvSpPr>
        <p:spPr>
          <a:xfrm>
            <a:off x="742680" y="6427440"/>
            <a:ext cx="1649160" cy="0"/>
          </a:xfrm>
          <a:prstGeom prst="line">
            <a:avLst/>
          </a:prstGeom>
          <a:ln w="12600">
            <a:solidFill>
              <a:srgbClr val="c4d4eb"/>
            </a:solidFill>
            <a:miter/>
          </a:ln>
        </p:spPr>
      </p:sp>
      <p:sp>
        <p:nvSpPr>
          <p:cNvPr id="187" name="TextShape 11"/>
          <p:cNvSpPr txBox="1"/>
          <p:nvPr/>
        </p:nvSpPr>
        <p:spPr>
          <a:xfrm>
            <a:off x="838080" y="365040"/>
            <a:ext cx="11022840" cy="1180080"/>
          </a:xfrm>
          <a:prstGeom prst="rect">
            <a:avLst/>
          </a:prstGeom>
        </p:spPr>
        <p:txBody>
          <a:bodyPr anchor="ctr"/>
          <a:p>
            <a:pPr>
              <a:lnSpc>
                <a:spcPct val="90000"/>
              </a:lnSpc>
            </a:pPr>
            <a:r>
              <a:rPr b="1" lang="pt-BR" sz="4400">
                <a:solidFill>
                  <a:srgbClr val="000000"/>
                </a:solidFill>
                <a:latin typeface="Calibri"/>
              </a:rPr>
              <a:t> </a:t>
            </a:r>
            <a:r>
              <a:rPr lang="pt-BR" sz="4400">
                <a:solidFill>
                  <a:srgbClr val="000000"/>
                </a:solidFill>
                <a:latin typeface="Calibri"/>
              </a:rPr>
              <a:t>Benefícios Gerais LC 123/2006 - Impedimentos</a:t>
            </a:r>
            <a:endParaRPr/>
          </a:p>
        </p:txBody>
      </p:sp>
      <p:pic>
        <p:nvPicPr>
          <p:cNvPr descr="" id="188" name="Imagem 4"/>
          <p:cNvPicPr/>
          <p:nvPr/>
        </p:nvPicPr>
        <p:blipFill>
          <a:blip r:embed="rId1"/>
          <a:stretch>
            <a:fillRect/>
          </a:stretch>
        </p:blipFill>
        <p:spPr>
          <a:xfrm>
            <a:off x="10967400" y="596880"/>
            <a:ext cx="772560" cy="716400"/>
          </a:xfrm>
          <a:prstGeom prst="rect">
            <a:avLst/>
          </a:prstGeom>
        </p:spPr>
      </p:pic>
      <p:sp>
        <p:nvSpPr>
          <p:cNvPr id="189" name="CustomShape 12"/>
          <p:cNvSpPr/>
          <p:nvPr/>
        </p:nvSpPr>
        <p:spPr>
          <a:xfrm>
            <a:off x="8992800" y="6323400"/>
            <a:ext cx="2493000" cy="364680"/>
          </a:xfrm>
          <a:prstGeom prst="rect">
            <a:avLst/>
          </a:prstGeom>
        </p:spPr>
        <p:txBody>
          <a:bodyPr bIns="45000" lIns="90000" rIns="90000" tIns="45000" wrap="none"/>
          <a:p>
            <a:pPr>
              <a:lnSpc>
                <a:spcPct val="100000"/>
              </a:lnSpc>
            </a:pPr>
            <a:r>
              <a:rPr lang="pt-BR">
                <a:solidFill>
                  <a:srgbClr val="000000"/>
                </a:solidFill>
                <a:latin typeface="Calibri"/>
              </a:rPr>
              <a:t>Art.3º, § 4º da LC 123/06</a:t>
            </a:r>
            <a:endParaRPr/>
          </a:p>
        </p:txBody>
      </p:sp>
    </p:spTree>
  </p:cSld>
</p:sld>
</file>

<file path=ppt/slides/slide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90" name="Line 1"/>
          <p:cNvSpPr/>
          <p:nvPr/>
        </p:nvSpPr>
        <p:spPr>
          <a:xfrm>
            <a:off x="258480" y="1789200"/>
            <a:ext cx="11448360" cy="0"/>
          </a:xfrm>
          <a:prstGeom prst="line">
            <a:avLst/>
          </a:prstGeom>
          <a:ln w="12600">
            <a:solidFill>
              <a:srgbClr val="5b9bd5"/>
            </a:solidFill>
            <a:miter/>
          </a:ln>
        </p:spPr>
      </p:sp>
      <p:sp>
        <p:nvSpPr>
          <p:cNvPr id="191" name="CustomShape 2"/>
          <p:cNvSpPr/>
          <p:nvPr/>
        </p:nvSpPr>
        <p:spPr>
          <a:xfrm>
            <a:off x="258480" y="1789560"/>
            <a:ext cx="1227240" cy="4917600"/>
          </a:xfrm>
          <a:prstGeom prst="rect">
            <a:avLst/>
          </a:prstGeom>
        </p:spPr>
        <p:txBody>
          <a:bodyPr bIns="247680" lIns="247680" rIns="247680" tIns="247680"/>
          <a:p>
            <a:pPr>
              <a:lnSpc>
                <a:spcPct val="90000"/>
              </a:lnSpc>
            </a:pPr>
            <a:r>
              <a:rPr lang="pt-BR" sz="6500">
                <a:solidFill>
                  <a:srgbClr val="000000"/>
                </a:solidFill>
                <a:latin typeface="Calibri"/>
              </a:rPr>
              <a:t> </a:t>
            </a:r>
            <a:endParaRPr/>
          </a:p>
        </p:txBody>
      </p:sp>
      <p:sp>
        <p:nvSpPr>
          <p:cNvPr id="192" name="CustomShape 3"/>
          <p:cNvSpPr/>
          <p:nvPr/>
        </p:nvSpPr>
        <p:spPr>
          <a:xfrm>
            <a:off x="1578240" y="1996920"/>
            <a:ext cx="7464240" cy="651960"/>
          </a:xfrm>
          <a:prstGeom prst="rect">
            <a:avLst/>
          </a:prstGeom>
        </p:spPr>
        <p:txBody>
          <a:bodyPr bIns="106560" lIns="106560" rIns="106560" tIns="106560"/>
          <a:p>
            <a:pPr>
              <a:lnSpc>
                <a:spcPct val="90000"/>
              </a:lnSpc>
            </a:pPr>
            <a:r>
              <a:rPr lang="pt-BR" sz="2800">
                <a:solidFill>
                  <a:srgbClr val="000000"/>
                </a:solidFill>
                <a:latin typeface="Calibri"/>
              </a:rPr>
              <a:t>Critérios Societários  </a:t>
            </a:r>
            <a:r>
              <a:rPr lang="pt-BR" sz="2000">
                <a:solidFill>
                  <a:srgbClr val="000000"/>
                </a:solidFill>
                <a:latin typeface="Calibri"/>
              </a:rPr>
              <a:t>(incisos II e III do art.17)</a:t>
            </a:r>
            <a:endParaRPr/>
          </a:p>
        </p:txBody>
      </p:sp>
      <p:sp>
        <p:nvSpPr>
          <p:cNvPr id="193" name="Line 4"/>
          <p:cNvSpPr/>
          <p:nvPr/>
        </p:nvSpPr>
        <p:spPr>
          <a:xfrm>
            <a:off x="1486080" y="2687040"/>
            <a:ext cx="4910040" cy="0"/>
          </a:xfrm>
          <a:prstGeom prst="line">
            <a:avLst/>
          </a:prstGeom>
          <a:ln w="12600">
            <a:solidFill>
              <a:srgbClr val="c4d4eb"/>
            </a:solidFill>
            <a:miter/>
          </a:ln>
        </p:spPr>
      </p:sp>
      <p:sp>
        <p:nvSpPr>
          <p:cNvPr id="194" name="CustomShape 5"/>
          <p:cNvSpPr/>
          <p:nvPr/>
        </p:nvSpPr>
        <p:spPr>
          <a:xfrm>
            <a:off x="1590120" y="2817000"/>
            <a:ext cx="8790120" cy="596520"/>
          </a:xfrm>
          <a:prstGeom prst="rect">
            <a:avLst/>
          </a:prstGeom>
        </p:spPr>
        <p:txBody>
          <a:bodyPr bIns="106560" lIns="106560" rIns="106560" tIns="106560"/>
          <a:p>
            <a:pPr>
              <a:lnSpc>
                <a:spcPct val="90000"/>
              </a:lnSpc>
            </a:pPr>
            <a:r>
              <a:rPr lang="pt-BR" sz="2800">
                <a:solidFill>
                  <a:srgbClr val="000000"/>
                </a:solidFill>
                <a:latin typeface="Calibri"/>
              </a:rPr>
              <a:t>Débitos com o INSS ou Fazendas Públicas</a:t>
            </a:r>
            <a:endParaRPr/>
          </a:p>
        </p:txBody>
      </p:sp>
      <p:sp>
        <p:nvSpPr>
          <p:cNvPr id="195" name="Line 6"/>
          <p:cNvSpPr/>
          <p:nvPr/>
        </p:nvSpPr>
        <p:spPr>
          <a:xfrm>
            <a:off x="1486080" y="3529440"/>
            <a:ext cx="4910040" cy="0"/>
          </a:xfrm>
          <a:prstGeom prst="line">
            <a:avLst/>
          </a:prstGeom>
          <a:ln w="12600">
            <a:solidFill>
              <a:srgbClr val="c4d4eb"/>
            </a:solidFill>
            <a:miter/>
          </a:ln>
        </p:spPr>
      </p:sp>
      <p:sp>
        <p:nvSpPr>
          <p:cNvPr id="196" name="CustomShape 7"/>
          <p:cNvSpPr/>
          <p:nvPr/>
        </p:nvSpPr>
        <p:spPr>
          <a:xfrm>
            <a:off x="1565280" y="3607920"/>
            <a:ext cx="10120680" cy="541440"/>
          </a:xfrm>
          <a:prstGeom prst="rect">
            <a:avLst/>
          </a:prstGeom>
        </p:spPr>
        <p:txBody>
          <a:bodyPr bIns="106560" lIns="106560" rIns="106560" tIns="106560"/>
          <a:p>
            <a:pPr>
              <a:lnSpc>
                <a:spcPct val="90000"/>
              </a:lnSpc>
            </a:pPr>
            <a:r>
              <a:rPr lang="pt-BR" sz="2800">
                <a:solidFill>
                  <a:srgbClr val="000000"/>
                </a:solidFill>
                <a:latin typeface="Calibri"/>
              </a:rPr>
              <a:t>Atividades específicas</a:t>
            </a:r>
            <a:endParaRPr/>
          </a:p>
        </p:txBody>
      </p:sp>
      <p:sp>
        <p:nvSpPr>
          <p:cNvPr id="197" name="Line 8"/>
          <p:cNvSpPr/>
          <p:nvPr/>
        </p:nvSpPr>
        <p:spPr>
          <a:xfrm>
            <a:off x="1486080" y="4316760"/>
            <a:ext cx="4910040" cy="0"/>
          </a:xfrm>
          <a:prstGeom prst="line">
            <a:avLst/>
          </a:prstGeom>
          <a:ln w="12600">
            <a:solidFill>
              <a:srgbClr val="c4d4eb"/>
            </a:solidFill>
            <a:miter/>
          </a:ln>
        </p:spPr>
      </p:sp>
      <p:sp>
        <p:nvSpPr>
          <p:cNvPr id="198" name="CustomShape 9"/>
          <p:cNvSpPr/>
          <p:nvPr/>
        </p:nvSpPr>
        <p:spPr>
          <a:xfrm>
            <a:off x="1585800" y="4421160"/>
            <a:ext cx="10120680" cy="537840"/>
          </a:xfrm>
          <a:prstGeom prst="rect">
            <a:avLst/>
          </a:prstGeom>
        </p:spPr>
        <p:txBody>
          <a:bodyPr bIns="106560" lIns="106560" rIns="106560" tIns="106560"/>
          <a:p>
            <a:pPr>
              <a:lnSpc>
                <a:spcPct val="90000"/>
              </a:lnSpc>
            </a:pPr>
            <a:r>
              <a:rPr lang="pt-BR" sz="2800">
                <a:solidFill>
                  <a:srgbClr val="000000"/>
                </a:solidFill>
                <a:latin typeface="Calibri"/>
              </a:rPr>
              <a:t>Cessão de MO, exceto atividades enquadradas no Anexo IV da LC </a:t>
            </a:r>
            <a:endParaRPr/>
          </a:p>
        </p:txBody>
      </p:sp>
      <p:sp>
        <p:nvSpPr>
          <p:cNvPr id="199" name="Line 10"/>
          <p:cNvSpPr/>
          <p:nvPr/>
        </p:nvSpPr>
        <p:spPr>
          <a:xfrm>
            <a:off x="1486080" y="5100840"/>
            <a:ext cx="4910040" cy="0"/>
          </a:xfrm>
          <a:prstGeom prst="line">
            <a:avLst/>
          </a:prstGeom>
          <a:ln w="12600">
            <a:solidFill>
              <a:srgbClr val="c4d4eb"/>
            </a:solidFill>
            <a:miter/>
          </a:ln>
        </p:spPr>
      </p:sp>
      <p:sp>
        <p:nvSpPr>
          <p:cNvPr id="200" name="CustomShape 11"/>
          <p:cNvSpPr/>
          <p:nvPr/>
        </p:nvSpPr>
        <p:spPr>
          <a:xfrm>
            <a:off x="1565280" y="5307840"/>
            <a:ext cx="10120680" cy="537840"/>
          </a:xfrm>
          <a:prstGeom prst="rect">
            <a:avLst/>
          </a:prstGeom>
        </p:spPr>
        <p:txBody>
          <a:bodyPr bIns="106560" lIns="106560" rIns="106560" tIns="106560"/>
          <a:p>
            <a:pPr>
              <a:lnSpc>
                <a:spcPct val="90000"/>
              </a:lnSpc>
            </a:pPr>
            <a:r>
              <a:rPr lang="pt-BR" sz="2800">
                <a:solidFill>
                  <a:srgbClr val="000000"/>
                </a:solidFill>
                <a:latin typeface="Calibri"/>
              </a:rPr>
              <a:t>Ausência de inscrição ou irregularidade em cadastro fiscal </a:t>
            </a:r>
            <a:endParaRPr/>
          </a:p>
        </p:txBody>
      </p:sp>
      <p:sp>
        <p:nvSpPr>
          <p:cNvPr id="201" name="Line 12"/>
          <p:cNvSpPr/>
          <p:nvPr/>
        </p:nvSpPr>
        <p:spPr>
          <a:xfrm>
            <a:off x="1486080" y="5884560"/>
            <a:ext cx="4910040" cy="0"/>
          </a:xfrm>
          <a:prstGeom prst="line">
            <a:avLst/>
          </a:prstGeom>
          <a:ln w="12600">
            <a:solidFill>
              <a:srgbClr val="c4d4eb"/>
            </a:solidFill>
            <a:miter/>
          </a:ln>
        </p:spPr>
      </p:sp>
      <p:sp>
        <p:nvSpPr>
          <p:cNvPr id="202" name="TextShape 13"/>
          <p:cNvSpPr txBox="1"/>
          <p:nvPr/>
        </p:nvSpPr>
        <p:spPr>
          <a:xfrm>
            <a:off x="838080" y="365040"/>
            <a:ext cx="10515240" cy="1180080"/>
          </a:xfrm>
          <a:prstGeom prst="rect">
            <a:avLst/>
          </a:prstGeom>
        </p:spPr>
        <p:txBody>
          <a:bodyPr anchor="ctr"/>
          <a:p>
            <a:pPr algn="ctr">
              <a:lnSpc>
                <a:spcPct val="100000"/>
              </a:lnSpc>
            </a:pPr>
            <a:r>
              <a:rPr lang="pt-BR" sz="4400">
                <a:solidFill>
                  <a:srgbClr val="000000"/>
                </a:solidFill>
                <a:latin typeface="Calibri"/>
              </a:rPr>
              <a:t>Vedações ao Simples</a:t>
            </a:r>
            <a:endParaRPr/>
          </a:p>
        </p:txBody>
      </p:sp>
      <p:pic>
        <p:nvPicPr>
          <p:cNvPr descr="" id="203" name="Imagem 4"/>
          <p:cNvPicPr/>
          <p:nvPr/>
        </p:nvPicPr>
        <p:blipFill>
          <a:blip r:embed="rId1"/>
          <a:stretch>
            <a:fillRect/>
          </a:stretch>
        </p:blipFill>
        <p:spPr>
          <a:xfrm>
            <a:off x="10380240" y="490680"/>
            <a:ext cx="772560" cy="716400"/>
          </a:xfrm>
          <a:prstGeom prst="rect">
            <a:avLst/>
          </a:prstGeom>
        </p:spPr>
      </p:pic>
      <p:sp>
        <p:nvSpPr>
          <p:cNvPr id="204" name="CustomShape 14"/>
          <p:cNvSpPr/>
          <p:nvPr/>
        </p:nvSpPr>
        <p:spPr>
          <a:xfrm>
            <a:off x="8727480" y="6168960"/>
            <a:ext cx="2026800" cy="364680"/>
          </a:xfrm>
          <a:prstGeom prst="rect">
            <a:avLst/>
          </a:prstGeom>
        </p:spPr>
        <p:txBody>
          <a:bodyPr bIns="45000" lIns="90000" rIns="90000" tIns="45000" wrap="none"/>
          <a:p>
            <a:pPr>
              <a:lnSpc>
                <a:spcPct val="100000"/>
              </a:lnSpc>
            </a:pPr>
            <a:r>
              <a:rPr lang="pt-BR">
                <a:solidFill>
                  <a:srgbClr val="000000"/>
                </a:solidFill>
                <a:latin typeface="Calibri"/>
              </a:rPr>
              <a:t>Art.17 da LC 123/06</a:t>
            </a:r>
            <a:endParaRPr/>
          </a:p>
        </p:txBody>
      </p:sp>
    </p:spTree>
  </p:cSld>
</p:sld>
</file>

<file path=ppt/slides/slide1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05" name="TextShape 1"/>
          <p:cNvSpPr txBox="1"/>
          <p:nvPr/>
        </p:nvSpPr>
        <p:spPr>
          <a:xfrm>
            <a:off x="838080" y="365040"/>
            <a:ext cx="10515240" cy="1180080"/>
          </a:xfrm>
          <a:prstGeom prst="rect">
            <a:avLst/>
          </a:prstGeom>
        </p:spPr>
        <p:txBody>
          <a:bodyPr anchor="ctr"/>
          <a:p>
            <a:pPr algn="ctr">
              <a:lnSpc>
                <a:spcPct val="100000"/>
              </a:lnSpc>
            </a:pPr>
            <a:r>
              <a:rPr lang="pt-BR" sz="4400">
                <a:solidFill>
                  <a:srgbClr val="000000"/>
                </a:solidFill>
                <a:latin typeface="Calibri"/>
              </a:rPr>
              <a:t>Resumo - Ingresso no Simples</a:t>
            </a:r>
            <a:endParaRPr/>
          </a:p>
        </p:txBody>
      </p:sp>
      <p:pic>
        <p:nvPicPr>
          <p:cNvPr descr="" id="206" name="Imagem 4"/>
          <p:cNvPicPr/>
          <p:nvPr/>
        </p:nvPicPr>
        <p:blipFill>
          <a:blip r:embed="rId1"/>
          <a:stretch>
            <a:fillRect/>
          </a:stretch>
        </p:blipFill>
        <p:spPr>
          <a:xfrm>
            <a:off x="10380240" y="490680"/>
            <a:ext cx="772560" cy="716400"/>
          </a:xfrm>
          <a:prstGeom prst="rect">
            <a:avLst/>
          </a:prstGeom>
        </p:spPr>
      </p:pic>
      <p:sp>
        <p:nvSpPr>
          <p:cNvPr id="207" name="TextShape 2"/>
          <p:cNvSpPr txBox="1"/>
          <p:nvPr/>
        </p:nvSpPr>
        <p:spPr>
          <a:xfrm>
            <a:off x="838080" y="1825560"/>
            <a:ext cx="10515240" cy="4350960"/>
          </a:xfrm>
          <a:prstGeom prst="rect">
            <a:avLst/>
          </a:prstGeom>
        </p:spPr>
        <p:txBody>
          <a:bodyPr/>
          <a:p>
            <a:pPr>
              <a:lnSpc>
                <a:spcPct val="100000"/>
              </a:lnSpc>
            </a:pPr>
            <a:r>
              <a:rPr b="1" lang="pt-BR" sz="3600">
                <a:solidFill>
                  <a:srgbClr val="000000"/>
                </a:solidFill>
                <a:latin typeface="Calibri"/>
              </a:rPr>
              <a:t>Para ingressar no Simples Nacional a empresa precisa:</a:t>
            </a:r>
            <a:endParaRPr/>
          </a:p>
          <a:p>
            <a:pPr>
              <a:lnSpc>
                <a:spcPct val="100000"/>
              </a:lnSpc>
            </a:pPr>
            <a:endParaRPr/>
          </a:p>
          <a:p>
            <a:pPr>
              <a:lnSpc>
                <a:spcPct val="100000"/>
              </a:lnSpc>
              <a:buFont typeface="Calibri Light"/>
              <a:buAutoNum type="arabicPeriod"/>
            </a:pPr>
            <a:r>
              <a:rPr lang="pt-BR" sz="3200">
                <a:solidFill>
                  <a:srgbClr val="000000"/>
                </a:solidFill>
                <a:latin typeface="Calibri"/>
              </a:rPr>
              <a:t>se enquadrar no conceito de ME ou de EPP;</a:t>
            </a:r>
            <a:endParaRPr/>
          </a:p>
          <a:p>
            <a:pPr>
              <a:lnSpc>
                <a:spcPct val="100000"/>
              </a:lnSpc>
              <a:buFont typeface="Calibri Light"/>
              <a:buAutoNum type="arabicPeriod"/>
            </a:pPr>
            <a:r>
              <a:rPr lang="pt-BR" sz="3200">
                <a:solidFill>
                  <a:srgbClr val="000000"/>
                </a:solidFill>
                <a:latin typeface="Calibri"/>
              </a:rPr>
              <a:t>não se enquadrar nas vedações gerais da LC (art. 3º, §4º);</a:t>
            </a:r>
            <a:endParaRPr/>
          </a:p>
          <a:p>
            <a:pPr>
              <a:lnSpc>
                <a:spcPct val="100000"/>
              </a:lnSpc>
              <a:buFont typeface="Calibri Light"/>
              <a:buAutoNum type="arabicPeriod"/>
            </a:pPr>
            <a:r>
              <a:rPr lang="pt-BR" sz="3200">
                <a:solidFill>
                  <a:srgbClr val="000000"/>
                </a:solidFill>
                <a:latin typeface="Calibri"/>
              </a:rPr>
              <a:t>não se enquadrar nas vedações específicas do SN (art.17);</a:t>
            </a:r>
            <a:endParaRPr/>
          </a:p>
          <a:p>
            <a:pPr>
              <a:lnSpc>
                <a:spcPct val="100000"/>
              </a:lnSpc>
              <a:buFont typeface="Calibri Light"/>
              <a:buAutoNum type="arabicPeriod"/>
            </a:pPr>
            <a:r>
              <a:rPr lang="pt-BR" sz="3200" u="sng">
                <a:solidFill>
                  <a:srgbClr val="000000"/>
                </a:solidFill>
                <a:latin typeface="Calibri"/>
              </a:rPr>
              <a:t>solicitar opção</a:t>
            </a:r>
            <a:r>
              <a:rPr lang="pt-BR" sz="3200">
                <a:solidFill>
                  <a:srgbClr val="000000"/>
                </a:solidFill>
                <a:latin typeface="Calibri"/>
              </a:rPr>
              <a:t> no portal do simples dentro do prazo.</a:t>
            </a:r>
            <a:endParaRPr/>
          </a:p>
          <a:p>
            <a:pPr>
              <a:lnSpc>
                <a:spcPct val="100000"/>
              </a:lnSpc>
            </a:pPr>
            <a:endParaRPr/>
          </a:p>
        </p:txBody>
      </p:sp>
    </p:spTree>
  </p:cSld>
</p:sld>
</file>

<file path=ppt/slides/slide1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08" name="CustomShape 1"/>
          <p:cNvSpPr/>
          <p:nvPr/>
        </p:nvSpPr>
        <p:spPr>
          <a:xfrm rot="16200000">
            <a:off x="-777960" y="3814920"/>
            <a:ext cx="3249720" cy="519480"/>
          </a:xfrm>
          <a:prstGeom prst="rect">
            <a:avLst/>
          </a:prstGeom>
        </p:spPr>
        <p:txBody>
          <a:bodyPr bIns="0" lIns="0" rIns="0" tIns="458280"/>
          <a:p>
            <a:pPr algn="r">
              <a:lnSpc>
                <a:spcPct val="90000"/>
              </a:lnSpc>
            </a:pPr>
            <a:r>
              <a:rPr lang="pt-BR" sz="3700">
                <a:solidFill>
                  <a:srgbClr val="000000"/>
                </a:solidFill>
                <a:latin typeface="Calibri"/>
              </a:rPr>
              <a:t>Federal</a:t>
            </a:r>
            <a:endParaRPr/>
          </a:p>
        </p:txBody>
      </p:sp>
      <p:sp>
        <p:nvSpPr>
          <p:cNvPr id="209" name="CustomShape 2"/>
          <p:cNvSpPr/>
          <p:nvPr/>
        </p:nvSpPr>
        <p:spPr>
          <a:xfrm>
            <a:off x="1106640" y="2449800"/>
            <a:ext cx="2588040" cy="3249720"/>
          </a:xfrm>
          <a:prstGeom prst="rect">
            <a:avLst/>
          </a:prstGeom>
          <a:gradFill>
            <a:gsLst>
              <a:gs pos="0">
                <a:srgbClr val="889ed7"/>
              </a:gs>
              <a:gs pos="50000">
                <a:srgbClr val="a8b7df"/>
              </a:gs>
              <a:gs pos="100000">
                <a:srgbClr val="889ed7"/>
              </a:gs>
            </a:gsLst>
            <a:lin ang="5400000"/>
          </a:gradFill>
        </p:spPr>
        <p:txBody>
          <a:bodyPr bIns="227520" lIns="227520" rIns="227520" tIns="458280"/>
          <a:p>
            <a:pPr lvl="1">
              <a:lnSpc>
                <a:spcPct val="90000"/>
              </a:lnSpc>
              <a:buSzPct val="25000"/>
              <a:buFont typeface="StarSymbol"/>
              <a:buChar char=""/>
            </a:pPr>
            <a:r>
              <a:rPr lang="pt-BR" sz="2500">
                <a:solidFill>
                  <a:srgbClr val="000000"/>
                </a:solidFill>
                <a:latin typeface="Calibri"/>
              </a:rPr>
              <a:t> </a:t>
            </a:r>
            <a:r>
              <a:rPr lang="pt-BR" sz="2500">
                <a:solidFill>
                  <a:srgbClr val="000000"/>
                </a:solidFill>
                <a:latin typeface="Calibri"/>
              </a:rPr>
              <a:t>IRPJ</a:t>
            </a:r>
            <a:endParaRPr/>
          </a:p>
          <a:p>
            <a:pPr lvl="1">
              <a:lnSpc>
                <a:spcPct val="90000"/>
              </a:lnSpc>
              <a:buSzPct val="25000"/>
              <a:buFont typeface="StarSymbol"/>
              <a:buChar char=""/>
            </a:pPr>
            <a:r>
              <a:rPr lang="pt-BR" sz="2500">
                <a:solidFill>
                  <a:srgbClr val="000000"/>
                </a:solidFill>
                <a:latin typeface="Calibri"/>
              </a:rPr>
              <a:t> </a:t>
            </a:r>
            <a:r>
              <a:rPr lang="pt-BR" sz="2500">
                <a:solidFill>
                  <a:srgbClr val="000000"/>
                </a:solidFill>
                <a:latin typeface="Calibri"/>
              </a:rPr>
              <a:t>CSLL</a:t>
            </a:r>
            <a:endParaRPr/>
          </a:p>
          <a:p>
            <a:pPr lvl="1">
              <a:lnSpc>
                <a:spcPct val="90000"/>
              </a:lnSpc>
              <a:buSzPct val="25000"/>
              <a:buFont typeface="StarSymbol"/>
              <a:buChar char=""/>
            </a:pPr>
            <a:r>
              <a:rPr lang="pt-BR" sz="2500">
                <a:solidFill>
                  <a:srgbClr val="000000"/>
                </a:solidFill>
                <a:latin typeface="Calibri"/>
              </a:rPr>
              <a:t> </a:t>
            </a:r>
            <a:r>
              <a:rPr lang="pt-BR" sz="2500">
                <a:solidFill>
                  <a:srgbClr val="000000"/>
                </a:solidFill>
                <a:latin typeface="Calibri"/>
              </a:rPr>
              <a:t>Cofins</a:t>
            </a:r>
            <a:endParaRPr/>
          </a:p>
          <a:p>
            <a:pPr lvl="1">
              <a:lnSpc>
                <a:spcPct val="90000"/>
              </a:lnSpc>
              <a:buSzPct val="25000"/>
              <a:buFont typeface="StarSymbol"/>
              <a:buChar char=""/>
            </a:pPr>
            <a:r>
              <a:rPr lang="pt-BR" sz="2500">
                <a:solidFill>
                  <a:srgbClr val="000000"/>
                </a:solidFill>
                <a:latin typeface="Calibri"/>
              </a:rPr>
              <a:t> </a:t>
            </a:r>
            <a:r>
              <a:rPr lang="pt-BR" sz="2500">
                <a:solidFill>
                  <a:srgbClr val="000000"/>
                </a:solidFill>
                <a:latin typeface="Calibri"/>
              </a:rPr>
              <a:t>PIS</a:t>
            </a:r>
            <a:endParaRPr/>
          </a:p>
          <a:p>
            <a:pPr lvl="1">
              <a:lnSpc>
                <a:spcPct val="90000"/>
              </a:lnSpc>
              <a:buSzPct val="25000"/>
              <a:buFont typeface="StarSymbol"/>
              <a:buChar char=""/>
            </a:pPr>
            <a:r>
              <a:rPr lang="pt-BR" sz="2500">
                <a:solidFill>
                  <a:srgbClr val="000000"/>
                </a:solidFill>
                <a:latin typeface="Calibri"/>
              </a:rPr>
              <a:t> </a:t>
            </a:r>
            <a:r>
              <a:rPr lang="pt-BR" sz="2500">
                <a:solidFill>
                  <a:srgbClr val="000000"/>
                </a:solidFill>
                <a:latin typeface="Calibri"/>
              </a:rPr>
              <a:t>IPI</a:t>
            </a:r>
            <a:endParaRPr/>
          </a:p>
          <a:p>
            <a:pPr lvl="1">
              <a:lnSpc>
                <a:spcPct val="90000"/>
              </a:lnSpc>
              <a:buSzPct val="25000"/>
              <a:buFont typeface="StarSymbol"/>
              <a:buChar char=""/>
            </a:pPr>
            <a:r>
              <a:rPr lang="pt-BR" sz="2500">
                <a:solidFill>
                  <a:srgbClr val="000000"/>
                </a:solidFill>
                <a:latin typeface="Calibri"/>
              </a:rPr>
              <a:t> </a:t>
            </a:r>
            <a:r>
              <a:rPr lang="pt-BR" sz="2500">
                <a:solidFill>
                  <a:srgbClr val="000000"/>
                </a:solidFill>
                <a:latin typeface="Calibri"/>
              </a:rPr>
              <a:t>CPP*</a:t>
            </a:r>
            <a:endParaRPr/>
          </a:p>
        </p:txBody>
      </p:sp>
      <p:sp>
        <p:nvSpPr>
          <p:cNvPr id="210" name="CustomShape 3"/>
          <p:cNvSpPr/>
          <p:nvPr/>
        </p:nvSpPr>
        <p:spPr>
          <a:xfrm flipH="1">
            <a:off x="523800" y="1886400"/>
            <a:ext cx="1038960" cy="361800"/>
          </a:xfrm>
          <a:prstGeom prst="rect">
            <a:avLst/>
          </a:prstGeom>
        </p:spPr>
      </p:sp>
      <p:sp>
        <p:nvSpPr>
          <p:cNvPr id="211" name="CustomShape 4"/>
          <p:cNvSpPr/>
          <p:nvPr/>
        </p:nvSpPr>
        <p:spPr>
          <a:xfrm rot="16200000">
            <a:off x="3019680" y="3810960"/>
            <a:ext cx="3249720" cy="519480"/>
          </a:xfrm>
          <a:prstGeom prst="rect">
            <a:avLst/>
          </a:prstGeom>
        </p:spPr>
        <p:txBody>
          <a:bodyPr bIns="0" lIns="0" rIns="0" tIns="458280"/>
          <a:p>
            <a:pPr algn="r">
              <a:lnSpc>
                <a:spcPct val="90000"/>
              </a:lnSpc>
            </a:pPr>
            <a:r>
              <a:rPr lang="pt-BR" sz="3700">
                <a:solidFill>
                  <a:srgbClr val="000000"/>
                </a:solidFill>
                <a:latin typeface="Calibri"/>
              </a:rPr>
              <a:t>Estadual</a:t>
            </a:r>
            <a:endParaRPr/>
          </a:p>
        </p:txBody>
      </p:sp>
      <p:sp>
        <p:nvSpPr>
          <p:cNvPr id="212" name="CustomShape 5"/>
          <p:cNvSpPr/>
          <p:nvPr/>
        </p:nvSpPr>
        <p:spPr>
          <a:xfrm>
            <a:off x="4904280" y="2445480"/>
            <a:ext cx="2588040" cy="3249720"/>
          </a:xfrm>
          <a:prstGeom prst="rect">
            <a:avLst/>
          </a:prstGeom>
          <a:gradFill>
            <a:gsLst>
              <a:gs pos="0">
                <a:srgbClr val="87d0af"/>
              </a:gs>
              <a:gs pos="50000">
                <a:srgbClr val="a7dac2"/>
              </a:gs>
              <a:gs pos="100000">
                <a:srgbClr val="87d0af"/>
              </a:gs>
            </a:gsLst>
            <a:lin ang="5400000"/>
          </a:gradFill>
        </p:spPr>
        <p:txBody>
          <a:bodyPr bIns="227520" lIns="227520" rIns="227520" tIns="458280"/>
          <a:p>
            <a:pPr lvl="1">
              <a:lnSpc>
                <a:spcPct val="90000"/>
              </a:lnSpc>
              <a:buSzPct val="25000"/>
              <a:buFont typeface="StarSymbol"/>
              <a:buChar char=""/>
            </a:pPr>
            <a:r>
              <a:rPr lang="pt-BR" sz="2500">
                <a:solidFill>
                  <a:srgbClr val="000000"/>
                </a:solidFill>
                <a:latin typeface="Calibri"/>
              </a:rPr>
              <a:t>ICMS </a:t>
            </a:r>
            <a:endParaRPr/>
          </a:p>
          <a:p>
            <a:pPr>
              <a:lnSpc>
                <a:spcPct val="90000"/>
              </a:lnSpc>
            </a:pPr>
            <a:endParaRPr/>
          </a:p>
          <a:p>
            <a:pPr>
              <a:lnSpc>
                <a:spcPct val="90000"/>
              </a:lnSpc>
            </a:pPr>
            <a:endParaRPr/>
          </a:p>
        </p:txBody>
      </p:sp>
      <p:sp>
        <p:nvSpPr>
          <p:cNvPr id="213" name="CustomShape 6"/>
          <p:cNvSpPr/>
          <p:nvPr/>
        </p:nvSpPr>
        <p:spPr>
          <a:xfrm flipV="1" rot="10800000">
            <a:off x="3862440" y="1598400"/>
            <a:ext cx="1038960" cy="353160"/>
          </a:xfrm>
          <a:prstGeom prst="rect">
            <a:avLst/>
          </a:prstGeom>
        </p:spPr>
      </p:sp>
      <p:sp>
        <p:nvSpPr>
          <p:cNvPr id="214" name="CustomShape 7"/>
          <p:cNvSpPr/>
          <p:nvPr/>
        </p:nvSpPr>
        <p:spPr>
          <a:xfrm rot="16200000">
            <a:off x="6817320" y="3805200"/>
            <a:ext cx="3249720" cy="519480"/>
          </a:xfrm>
          <a:prstGeom prst="rect">
            <a:avLst/>
          </a:prstGeom>
        </p:spPr>
        <p:txBody>
          <a:bodyPr bIns="0" lIns="0" rIns="0" tIns="458280"/>
          <a:p>
            <a:pPr algn="r">
              <a:lnSpc>
                <a:spcPct val="90000"/>
              </a:lnSpc>
            </a:pPr>
            <a:r>
              <a:rPr lang="pt-BR" sz="3700">
                <a:solidFill>
                  <a:srgbClr val="000000"/>
                </a:solidFill>
                <a:latin typeface="Calibri"/>
              </a:rPr>
              <a:t>Municipal</a:t>
            </a:r>
            <a:endParaRPr/>
          </a:p>
        </p:txBody>
      </p:sp>
      <p:sp>
        <p:nvSpPr>
          <p:cNvPr id="215" name="CustomShape 8"/>
          <p:cNvSpPr/>
          <p:nvPr/>
        </p:nvSpPr>
        <p:spPr>
          <a:xfrm>
            <a:off x="8702280" y="2439720"/>
            <a:ext cx="2588040" cy="3249720"/>
          </a:xfrm>
          <a:prstGeom prst="rect">
            <a:avLst/>
          </a:prstGeom>
          <a:gradFill>
            <a:gsLst>
              <a:gs pos="0">
                <a:srgbClr val="9cc986"/>
              </a:gs>
              <a:gs pos="50000">
                <a:srgbClr val="b5d4a7"/>
              </a:gs>
              <a:gs pos="100000">
                <a:srgbClr val="9cc986"/>
              </a:gs>
            </a:gsLst>
            <a:lin ang="5400000"/>
          </a:gradFill>
        </p:spPr>
        <p:txBody>
          <a:bodyPr bIns="227520" lIns="227520" rIns="227520" tIns="458280"/>
          <a:p>
            <a:pPr lvl="1">
              <a:lnSpc>
                <a:spcPct val="90000"/>
              </a:lnSpc>
              <a:buSzPct val="25000"/>
              <a:buFont typeface="StarSymbol"/>
              <a:buChar char=""/>
            </a:pPr>
            <a:r>
              <a:rPr lang="pt-BR" sz="2500">
                <a:solidFill>
                  <a:srgbClr val="000000"/>
                </a:solidFill>
                <a:latin typeface="Calibri"/>
              </a:rPr>
              <a:t>ISS</a:t>
            </a:r>
            <a:endParaRPr/>
          </a:p>
        </p:txBody>
      </p:sp>
      <p:sp>
        <p:nvSpPr>
          <p:cNvPr id="216" name="CustomShape 9"/>
          <p:cNvSpPr/>
          <p:nvPr/>
        </p:nvSpPr>
        <p:spPr>
          <a:xfrm>
            <a:off x="8704800" y="1952640"/>
            <a:ext cx="1038960" cy="342000"/>
          </a:xfrm>
          <a:prstGeom prst="rect">
            <a:avLst/>
          </a:prstGeom>
        </p:spPr>
      </p:sp>
      <p:sp>
        <p:nvSpPr>
          <p:cNvPr id="217" name="TextShape 10"/>
          <p:cNvSpPr txBox="1"/>
          <p:nvPr/>
        </p:nvSpPr>
        <p:spPr>
          <a:xfrm>
            <a:off x="838080" y="365040"/>
            <a:ext cx="10515240" cy="1180080"/>
          </a:xfrm>
          <a:prstGeom prst="rect">
            <a:avLst/>
          </a:prstGeom>
        </p:spPr>
        <p:txBody>
          <a:bodyPr anchor="ctr"/>
          <a:p>
            <a:pPr algn="ctr">
              <a:lnSpc>
                <a:spcPct val="100000"/>
              </a:lnSpc>
            </a:pPr>
            <a:r>
              <a:rPr lang="pt-BR" sz="4400">
                <a:solidFill>
                  <a:srgbClr val="000000"/>
                </a:solidFill>
                <a:latin typeface="Calibri"/>
              </a:rPr>
              <a:t>Abrangência do Simples</a:t>
            </a:r>
            <a:endParaRPr/>
          </a:p>
        </p:txBody>
      </p:sp>
      <p:pic>
        <p:nvPicPr>
          <p:cNvPr descr="" id="218" name="Imagem 4"/>
          <p:cNvPicPr/>
          <p:nvPr/>
        </p:nvPicPr>
        <p:blipFill>
          <a:blip r:embed="rId1"/>
          <a:stretch>
            <a:fillRect/>
          </a:stretch>
        </p:blipFill>
        <p:spPr>
          <a:xfrm>
            <a:off x="10380240" y="490680"/>
            <a:ext cx="772560" cy="716400"/>
          </a:xfrm>
          <a:prstGeom prst="rect">
            <a:avLst/>
          </a:prstGeom>
        </p:spPr>
      </p:pic>
      <p:sp>
        <p:nvSpPr>
          <p:cNvPr id="219" name="CustomShape 11"/>
          <p:cNvSpPr/>
          <p:nvPr/>
        </p:nvSpPr>
        <p:spPr>
          <a:xfrm>
            <a:off x="8868960" y="5984280"/>
            <a:ext cx="2026800" cy="364680"/>
          </a:xfrm>
          <a:prstGeom prst="rect">
            <a:avLst/>
          </a:prstGeom>
        </p:spPr>
        <p:txBody>
          <a:bodyPr bIns="45000" lIns="90000" rIns="90000" tIns="45000" wrap="none"/>
          <a:p>
            <a:pPr>
              <a:lnSpc>
                <a:spcPct val="100000"/>
              </a:lnSpc>
            </a:pPr>
            <a:r>
              <a:rPr lang="pt-BR">
                <a:solidFill>
                  <a:srgbClr val="000000"/>
                </a:solidFill>
                <a:latin typeface="Calibri"/>
              </a:rPr>
              <a:t>Art.13 da LC 123/06</a:t>
            </a:r>
            <a:endParaRPr/>
          </a:p>
        </p:txBody>
      </p:sp>
      <p:sp>
        <p:nvSpPr>
          <p:cNvPr id="220" name="CustomShape 12"/>
          <p:cNvSpPr/>
          <p:nvPr/>
        </p:nvSpPr>
        <p:spPr>
          <a:xfrm>
            <a:off x="1181160" y="5799600"/>
            <a:ext cx="1825560" cy="364680"/>
          </a:xfrm>
          <a:prstGeom prst="rect">
            <a:avLst/>
          </a:prstGeom>
        </p:spPr>
        <p:txBody>
          <a:bodyPr bIns="45000" lIns="90000" rIns="90000" tIns="45000" wrap="none"/>
          <a:p>
            <a:pPr>
              <a:lnSpc>
                <a:spcPct val="100000"/>
              </a:lnSpc>
            </a:pPr>
            <a:r>
              <a:rPr lang="pt-BR">
                <a:solidFill>
                  <a:srgbClr val="000000"/>
                </a:solidFill>
                <a:latin typeface="Calibri"/>
              </a:rPr>
              <a:t>* Exceto Anexo IV</a:t>
            </a:r>
            <a:endParaRPr/>
          </a:p>
        </p:txBody>
      </p:sp>
      <p:sp>
        <p:nvSpPr>
          <p:cNvPr id="221" name="CustomShape 13"/>
          <p:cNvSpPr/>
          <p:nvPr/>
        </p:nvSpPr>
        <p:spPr>
          <a:xfrm>
            <a:off x="4932000" y="3790800"/>
            <a:ext cx="2570760" cy="700200"/>
          </a:xfrm>
          <a:prstGeom prst="rect">
            <a:avLst/>
          </a:prstGeom>
        </p:spPr>
        <p:txBody>
          <a:bodyPr bIns="45000" lIns="90000" rIns="90000" tIns="45000" wrap="none"/>
          <a:p>
            <a:pPr>
              <a:lnSpc>
                <a:spcPct val="100000"/>
              </a:lnSpc>
            </a:pPr>
            <a:r>
              <a:rPr lang="pt-BR" sz="2000">
                <a:solidFill>
                  <a:srgbClr val="000000"/>
                </a:solidFill>
                <a:latin typeface="Calibri"/>
              </a:rPr>
              <a:t>Exceções – art.13, §1º,</a:t>
            </a:r>
            <a:endParaRPr/>
          </a:p>
          <a:p>
            <a:pPr>
              <a:lnSpc>
                <a:spcPct val="100000"/>
              </a:lnSpc>
            </a:pPr>
            <a:r>
              <a:rPr lang="pt-BR" sz="2000">
                <a:solidFill>
                  <a:srgbClr val="000000"/>
                </a:solidFill>
                <a:latin typeface="Calibri"/>
              </a:rPr>
              <a:t>inciso XIII da LC 123/06</a:t>
            </a:r>
            <a:endParaRPr/>
          </a:p>
        </p:txBody>
      </p:sp>
      <p:sp>
        <p:nvSpPr>
          <p:cNvPr id="222" name="CustomShape 14"/>
          <p:cNvSpPr/>
          <p:nvPr/>
        </p:nvSpPr>
        <p:spPr>
          <a:xfrm>
            <a:off x="8721000" y="3790800"/>
            <a:ext cx="2587320" cy="700200"/>
          </a:xfrm>
          <a:prstGeom prst="rect">
            <a:avLst/>
          </a:prstGeom>
        </p:spPr>
        <p:txBody>
          <a:bodyPr bIns="45000" lIns="90000" rIns="90000" tIns="45000" wrap="none"/>
          <a:p>
            <a:pPr>
              <a:lnSpc>
                <a:spcPct val="100000"/>
              </a:lnSpc>
            </a:pPr>
            <a:r>
              <a:rPr lang="pt-BR" sz="2000">
                <a:solidFill>
                  <a:srgbClr val="000000"/>
                </a:solidFill>
                <a:latin typeface="Calibri"/>
              </a:rPr>
              <a:t>Exceções – art.13, §1º,</a:t>
            </a:r>
            <a:endParaRPr/>
          </a:p>
          <a:p>
            <a:pPr>
              <a:lnSpc>
                <a:spcPct val="100000"/>
              </a:lnSpc>
            </a:pPr>
            <a:r>
              <a:rPr lang="pt-BR" sz="2000">
                <a:solidFill>
                  <a:srgbClr val="000000"/>
                </a:solidFill>
                <a:latin typeface="Calibri"/>
              </a:rPr>
              <a:t>inciso XIV da LC 123/06</a:t>
            </a:r>
            <a:endParaRPr/>
          </a:p>
        </p:txBody>
      </p:sp>
    </p:spTree>
  </p:cSld>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23" name="CustomShape 1"/>
          <p:cNvSpPr/>
          <p:nvPr/>
        </p:nvSpPr>
        <p:spPr>
          <a:xfrm rot="16200000">
            <a:off x="-651240" y="4061880"/>
            <a:ext cx="4050000" cy="399240"/>
          </a:xfrm>
          <a:prstGeom prst="rect">
            <a:avLst/>
          </a:prstGeom>
        </p:spPr>
        <p:txBody>
          <a:bodyPr bIns="0" lIns="0" rIns="0" tIns="352440"/>
          <a:p>
            <a:pPr algn="r">
              <a:lnSpc>
                <a:spcPct val="90000"/>
              </a:lnSpc>
            </a:pPr>
            <a:r>
              <a:rPr lang="pt-BR" sz="2800">
                <a:solidFill>
                  <a:srgbClr val="000000"/>
                </a:solidFill>
                <a:latin typeface="Calibri"/>
              </a:rPr>
              <a:t>Federal</a:t>
            </a:r>
            <a:endParaRPr/>
          </a:p>
        </p:txBody>
      </p:sp>
      <p:sp>
        <p:nvSpPr>
          <p:cNvPr id="224" name="CustomShape 2"/>
          <p:cNvSpPr/>
          <p:nvPr/>
        </p:nvSpPr>
        <p:spPr>
          <a:xfrm>
            <a:off x="1613160" y="1665360"/>
            <a:ext cx="2445840" cy="5192280"/>
          </a:xfrm>
          <a:prstGeom prst="rect">
            <a:avLst/>
          </a:prstGeom>
          <a:gradFill>
            <a:gsLst>
              <a:gs pos="0">
                <a:srgbClr val="889ed7"/>
              </a:gs>
              <a:gs pos="50000">
                <a:srgbClr val="a8b7df"/>
              </a:gs>
              <a:gs pos="100000">
                <a:srgbClr val="889ed7"/>
              </a:gs>
            </a:gsLst>
            <a:lin ang="5400000"/>
          </a:gradFill>
        </p:spPr>
        <p:txBody>
          <a:bodyPr bIns="135000" lIns="135000" rIns="135000" tIns="352440"/>
          <a:p>
            <a:pPr lvl="1">
              <a:lnSpc>
                <a:spcPct val="90000"/>
              </a:lnSpc>
              <a:buSzPct val="25000"/>
              <a:buFont typeface="StarSymbol"/>
              <a:buChar char=""/>
            </a:pPr>
            <a:r>
              <a:rPr lang="pt-BR" sz="1900">
                <a:solidFill>
                  <a:srgbClr val="000000"/>
                </a:solidFill>
                <a:latin typeface="Calibri"/>
              </a:rPr>
              <a:t> </a:t>
            </a:r>
            <a:r>
              <a:rPr lang="pt-BR" sz="2000">
                <a:solidFill>
                  <a:srgbClr val="000000"/>
                </a:solidFill>
                <a:latin typeface="Calibri"/>
              </a:rPr>
              <a:t>IOF</a:t>
            </a:r>
            <a:endParaRPr/>
          </a:p>
          <a:p>
            <a:pPr lvl="1">
              <a:lnSpc>
                <a:spcPct val="90000"/>
              </a:lnSpc>
              <a:buSzPct val="25000"/>
              <a:buFont typeface="StarSymbol"/>
              <a:buChar char=""/>
            </a:pPr>
            <a:r>
              <a:rPr lang="pt-BR" sz="2000">
                <a:solidFill>
                  <a:srgbClr val="000000"/>
                </a:solidFill>
                <a:latin typeface="Calibri"/>
              </a:rPr>
              <a:t> </a:t>
            </a:r>
            <a:r>
              <a:rPr lang="pt-BR" sz="2000">
                <a:solidFill>
                  <a:srgbClr val="000000"/>
                </a:solidFill>
                <a:latin typeface="Calibri"/>
              </a:rPr>
              <a:t>II</a:t>
            </a:r>
            <a:endParaRPr/>
          </a:p>
          <a:p>
            <a:pPr lvl="1">
              <a:lnSpc>
                <a:spcPct val="90000"/>
              </a:lnSpc>
              <a:buSzPct val="25000"/>
              <a:buFont typeface="StarSymbol"/>
              <a:buChar char=""/>
            </a:pPr>
            <a:r>
              <a:rPr lang="pt-BR" sz="2000">
                <a:solidFill>
                  <a:srgbClr val="000000"/>
                </a:solidFill>
                <a:latin typeface="Calibri"/>
              </a:rPr>
              <a:t> </a:t>
            </a:r>
            <a:r>
              <a:rPr lang="pt-BR" sz="2000">
                <a:solidFill>
                  <a:srgbClr val="000000"/>
                </a:solidFill>
                <a:latin typeface="Calibri"/>
              </a:rPr>
              <a:t>ITR</a:t>
            </a:r>
            <a:endParaRPr/>
          </a:p>
          <a:p>
            <a:pPr lvl="1">
              <a:lnSpc>
                <a:spcPct val="90000"/>
              </a:lnSpc>
              <a:buSzPct val="25000"/>
              <a:buFont typeface="StarSymbol"/>
              <a:buChar char=""/>
            </a:pPr>
            <a:r>
              <a:rPr lang="pt-BR" sz="2000">
                <a:solidFill>
                  <a:srgbClr val="000000"/>
                </a:solidFill>
                <a:latin typeface="Calibri"/>
              </a:rPr>
              <a:t> </a:t>
            </a:r>
            <a:r>
              <a:rPr lang="pt-BR" sz="2000">
                <a:solidFill>
                  <a:srgbClr val="000000"/>
                </a:solidFill>
                <a:latin typeface="Calibri"/>
              </a:rPr>
              <a:t>CPMF</a:t>
            </a:r>
            <a:endParaRPr/>
          </a:p>
          <a:p>
            <a:pPr lvl="1">
              <a:lnSpc>
                <a:spcPct val="90000"/>
              </a:lnSpc>
              <a:buSzPct val="25000"/>
              <a:buFont typeface="StarSymbol"/>
              <a:buChar char=""/>
            </a:pPr>
            <a:r>
              <a:rPr lang="pt-BR" sz="2000">
                <a:solidFill>
                  <a:srgbClr val="000000"/>
                </a:solidFill>
                <a:latin typeface="Calibri"/>
              </a:rPr>
              <a:t> </a:t>
            </a:r>
            <a:r>
              <a:rPr lang="pt-BR" sz="2000">
                <a:solidFill>
                  <a:srgbClr val="000000"/>
                </a:solidFill>
                <a:latin typeface="Calibri"/>
              </a:rPr>
              <a:t>IR ganho de  capital  </a:t>
            </a:r>
            <a:endParaRPr/>
          </a:p>
          <a:p>
            <a:pPr lvl="1">
              <a:lnSpc>
                <a:spcPct val="90000"/>
              </a:lnSpc>
              <a:buSzPct val="25000"/>
              <a:buFont typeface="StarSymbol"/>
              <a:buChar char=""/>
            </a:pPr>
            <a:r>
              <a:rPr lang="pt-BR" sz="2000">
                <a:solidFill>
                  <a:srgbClr val="000000"/>
                </a:solidFill>
                <a:latin typeface="Calibri"/>
              </a:rPr>
              <a:t> </a:t>
            </a:r>
            <a:r>
              <a:rPr lang="pt-BR" sz="2000">
                <a:solidFill>
                  <a:srgbClr val="000000"/>
                </a:solidFill>
                <a:latin typeface="Calibri"/>
              </a:rPr>
              <a:t>IR aplicação financeira</a:t>
            </a:r>
            <a:endParaRPr/>
          </a:p>
          <a:p>
            <a:pPr lvl="1">
              <a:lnSpc>
                <a:spcPct val="90000"/>
              </a:lnSpc>
              <a:buSzPct val="25000"/>
              <a:buFont typeface="StarSymbol"/>
              <a:buChar char=""/>
            </a:pPr>
            <a:r>
              <a:rPr lang="pt-BR" sz="2000">
                <a:solidFill>
                  <a:srgbClr val="000000"/>
                </a:solidFill>
                <a:latin typeface="Calibri"/>
              </a:rPr>
              <a:t> </a:t>
            </a:r>
            <a:r>
              <a:rPr lang="pt-BR" sz="2000">
                <a:solidFill>
                  <a:srgbClr val="000000"/>
                </a:solidFill>
                <a:latin typeface="Calibri"/>
              </a:rPr>
              <a:t>FGTS</a:t>
            </a:r>
            <a:endParaRPr/>
          </a:p>
          <a:p>
            <a:pPr lvl="1">
              <a:lnSpc>
                <a:spcPct val="90000"/>
              </a:lnSpc>
              <a:buSzPct val="25000"/>
              <a:buFont typeface="StarSymbol"/>
              <a:buChar char=""/>
            </a:pPr>
            <a:r>
              <a:rPr lang="pt-BR" sz="2000">
                <a:solidFill>
                  <a:srgbClr val="000000"/>
                </a:solidFill>
                <a:latin typeface="Calibri"/>
              </a:rPr>
              <a:t> </a:t>
            </a:r>
            <a:r>
              <a:rPr lang="pt-BR" sz="2000">
                <a:solidFill>
                  <a:srgbClr val="000000"/>
                </a:solidFill>
                <a:latin typeface="Calibri"/>
              </a:rPr>
              <a:t>contrib. Prev. do segurado</a:t>
            </a:r>
            <a:endParaRPr/>
          </a:p>
          <a:p>
            <a:pPr lvl="1">
              <a:lnSpc>
                <a:spcPct val="90000"/>
              </a:lnSpc>
              <a:buSzPct val="25000"/>
              <a:buFont typeface="StarSymbol"/>
              <a:buChar char=""/>
            </a:pPr>
            <a:r>
              <a:rPr lang="pt-BR" sz="2000">
                <a:solidFill>
                  <a:srgbClr val="000000"/>
                </a:solidFill>
                <a:latin typeface="Calibri"/>
              </a:rPr>
              <a:t>PIS, Cofins e IPI sobre importação</a:t>
            </a:r>
            <a:endParaRPr/>
          </a:p>
          <a:p>
            <a:pPr lvl="1">
              <a:lnSpc>
                <a:spcPct val="90000"/>
              </a:lnSpc>
              <a:buSzPct val="25000"/>
              <a:buFont typeface="StarSymbol"/>
              <a:buChar char=""/>
            </a:pPr>
            <a:r>
              <a:rPr lang="pt-BR" sz="2000">
                <a:solidFill>
                  <a:srgbClr val="000000"/>
                </a:solidFill>
                <a:latin typeface="Calibri"/>
              </a:rPr>
              <a:t>IR fonte </a:t>
            </a:r>
            <a:endParaRPr/>
          </a:p>
        </p:txBody>
      </p:sp>
      <p:sp>
        <p:nvSpPr>
          <p:cNvPr id="225" name="CustomShape 3"/>
          <p:cNvSpPr/>
          <p:nvPr/>
        </p:nvSpPr>
        <p:spPr>
          <a:xfrm flipV="1" rot="10800000">
            <a:off x="1504440" y="1813320"/>
            <a:ext cx="46080" cy="196200"/>
          </a:xfrm>
          <a:prstGeom prst="rect">
            <a:avLst/>
          </a:prstGeom>
          <a:solidFill>
            <a:srgbClr val="c0c8e3"/>
          </a:solidFill>
          <a:ln w="6480">
            <a:solidFill>
              <a:srgbClr val="ffffff"/>
            </a:solidFill>
            <a:miter/>
          </a:ln>
        </p:spPr>
      </p:sp>
      <p:sp>
        <p:nvSpPr>
          <p:cNvPr id="226" name="CustomShape 4"/>
          <p:cNvSpPr/>
          <p:nvPr/>
        </p:nvSpPr>
        <p:spPr>
          <a:xfrm rot="16200000">
            <a:off x="2504520" y="4061880"/>
            <a:ext cx="4050000" cy="399240"/>
          </a:xfrm>
          <a:prstGeom prst="rect">
            <a:avLst/>
          </a:prstGeom>
        </p:spPr>
        <p:txBody>
          <a:bodyPr bIns="0" lIns="0" rIns="0" tIns="352440"/>
          <a:p>
            <a:pPr algn="r">
              <a:lnSpc>
                <a:spcPct val="90000"/>
              </a:lnSpc>
            </a:pPr>
            <a:r>
              <a:rPr lang="pt-BR" sz="2800">
                <a:solidFill>
                  <a:srgbClr val="000000"/>
                </a:solidFill>
                <a:latin typeface="Calibri"/>
              </a:rPr>
              <a:t>Estadual</a:t>
            </a:r>
            <a:endParaRPr/>
          </a:p>
        </p:txBody>
      </p:sp>
      <p:sp>
        <p:nvSpPr>
          <p:cNvPr id="227" name="CustomShape 5"/>
          <p:cNvSpPr/>
          <p:nvPr/>
        </p:nvSpPr>
        <p:spPr>
          <a:xfrm>
            <a:off x="4738680" y="1665360"/>
            <a:ext cx="2836080" cy="5192280"/>
          </a:xfrm>
          <a:prstGeom prst="rect">
            <a:avLst/>
          </a:prstGeom>
          <a:gradFill>
            <a:gsLst>
              <a:gs pos="0">
                <a:srgbClr val="87d0af"/>
              </a:gs>
              <a:gs pos="50000">
                <a:srgbClr val="a7dac2"/>
              </a:gs>
              <a:gs pos="100000">
                <a:srgbClr val="87d0af"/>
              </a:gs>
            </a:gsLst>
            <a:lin ang="5400000"/>
          </a:gradFill>
        </p:spPr>
        <p:txBody>
          <a:bodyPr bIns="185040" lIns="185040" rIns="185040" tIns="352440"/>
          <a:p>
            <a:pPr lvl="1">
              <a:lnSpc>
                <a:spcPct val="90000"/>
              </a:lnSpc>
              <a:buSzPct val="25000"/>
              <a:buFont typeface="StarSymbol"/>
              <a:buChar char=""/>
            </a:pPr>
            <a:r>
              <a:rPr lang="pt-BR" sz="2600">
                <a:solidFill>
                  <a:srgbClr val="000000"/>
                </a:solidFill>
                <a:latin typeface="Calibri"/>
              </a:rPr>
              <a:t> </a:t>
            </a:r>
            <a:r>
              <a:rPr lang="pt-BR" sz="2000">
                <a:solidFill>
                  <a:srgbClr val="000000"/>
                </a:solidFill>
                <a:latin typeface="Calibri"/>
              </a:rPr>
              <a:t>ST</a:t>
            </a:r>
            <a:endParaRPr/>
          </a:p>
          <a:p>
            <a:pPr lvl="1">
              <a:lnSpc>
                <a:spcPct val="90000"/>
              </a:lnSpc>
              <a:buSzPct val="25000"/>
              <a:buFont typeface="StarSymbol"/>
              <a:buChar char=""/>
            </a:pPr>
            <a:r>
              <a:rPr lang="pt-BR" sz="2000">
                <a:solidFill>
                  <a:srgbClr val="000000"/>
                </a:solidFill>
                <a:latin typeface="Calibri"/>
              </a:rPr>
              <a:t> </a:t>
            </a:r>
            <a:r>
              <a:rPr lang="pt-BR" sz="2000">
                <a:solidFill>
                  <a:srgbClr val="000000"/>
                </a:solidFill>
                <a:latin typeface="Calibri"/>
              </a:rPr>
              <a:t>regime de antecipação </a:t>
            </a:r>
            <a:endParaRPr/>
          </a:p>
          <a:p>
            <a:pPr lvl="1">
              <a:lnSpc>
                <a:spcPct val="90000"/>
              </a:lnSpc>
              <a:buSzPct val="25000"/>
              <a:buFont typeface="StarSymbol"/>
              <a:buChar char=""/>
            </a:pPr>
            <a:r>
              <a:rPr lang="pt-BR" sz="2000">
                <a:solidFill>
                  <a:srgbClr val="000000"/>
                </a:solidFill>
                <a:latin typeface="Calibri"/>
              </a:rPr>
              <a:t> </a:t>
            </a:r>
            <a:r>
              <a:rPr lang="pt-BR" sz="2000">
                <a:solidFill>
                  <a:srgbClr val="000000"/>
                </a:solidFill>
                <a:latin typeface="Calibri"/>
              </a:rPr>
              <a:t>diferencial de alíquota</a:t>
            </a:r>
            <a:endParaRPr/>
          </a:p>
          <a:p>
            <a:pPr lvl="1">
              <a:lnSpc>
                <a:spcPct val="90000"/>
              </a:lnSpc>
              <a:buSzPct val="25000"/>
              <a:buFont typeface="StarSymbol"/>
              <a:buChar char=""/>
            </a:pPr>
            <a:r>
              <a:rPr lang="pt-BR" sz="2000">
                <a:solidFill>
                  <a:srgbClr val="000000"/>
                </a:solidFill>
                <a:latin typeface="Calibri"/>
              </a:rPr>
              <a:t>desembaraço aduaneiro </a:t>
            </a:r>
            <a:endParaRPr/>
          </a:p>
          <a:p>
            <a:pPr lvl="1">
              <a:lnSpc>
                <a:spcPct val="90000"/>
              </a:lnSpc>
              <a:buSzPct val="25000"/>
              <a:buFont typeface="StarSymbol"/>
              <a:buChar char=""/>
            </a:pPr>
            <a:r>
              <a:rPr lang="pt-BR" sz="2000">
                <a:solidFill>
                  <a:srgbClr val="000000"/>
                </a:solidFill>
                <a:latin typeface="Calibri"/>
              </a:rPr>
              <a:t> </a:t>
            </a:r>
            <a:r>
              <a:rPr lang="pt-BR" sz="2000">
                <a:solidFill>
                  <a:srgbClr val="000000"/>
                </a:solidFill>
                <a:latin typeface="Calibri"/>
              </a:rPr>
              <a:t>operação desacobertada de documento fiscal</a:t>
            </a:r>
            <a:endParaRPr/>
          </a:p>
          <a:p>
            <a:pPr lvl="1">
              <a:lnSpc>
                <a:spcPct val="90000"/>
              </a:lnSpc>
              <a:buSzPct val="25000"/>
              <a:buFont typeface="StarSymbol"/>
              <a:buChar char=""/>
            </a:pPr>
            <a:r>
              <a:rPr lang="pt-BR" sz="2000">
                <a:solidFill>
                  <a:srgbClr val="000000"/>
                </a:solidFill>
                <a:latin typeface="Calibri"/>
              </a:rPr>
              <a:t>petróleo, lubrif, combust. e energia, na entrada, quando não destinados à comerc/indust.</a:t>
            </a:r>
            <a:endParaRPr/>
          </a:p>
        </p:txBody>
      </p:sp>
      <p:sp>
        <p:nvSpPr>
          <p:cNvPr id="228" name="CustomShape 6"/>
          <p:cNvSpPr/>
          <p:nvPr/>
        </p:nvSpPr>
        <p:spPr>
          <a:xfrm flipH="1">
            <a:off x="4219560" y="2025360"/>
            <a:ext cx="174600" cy="45360"/>
          </a:xfrm>
          <a:prstGeom prst="rect">
            <a:avLst/>
          </a:prstGeom>
          <a:solidFill>
            <a:srgbClr val="c0dfd7"/>
          </a:solidFill>
          <a:ln w="6480">
            <a:solidFill>
              <a:srgbClr val="ffffff"/>
            </a:solidFill>
            <a:miter/>
          </a:ln>
        </p:spPr>
      </p:sp>
      <p:sp>
        <p:nvSpPr>
          <p:cNvPr id="229" name="CustomShape 7"/>
          <p:cNvSpPr/>
          <p:nvPr/>
        </p:nvSpPr>
        <p:spPr>
          <a:xfrm rot="16200000">
            <a:off x="5832720" y="3667320"/>
            <a:ext cx="4050000" cy="399240"/>
          </a:xfrm>
          <a:prstGeom prst="rect">
            <a:avLst/>
          </a:prstGeom>
        </p:spPr>
        <p:txBody>
          <a:bodyPr bIns="0" lIns="0" rIns="0" tIns="352440"/>
          <a:p>
            <a:pPr algn="r">
              <a:lnSpc>
                <a:spcPct val="90000"/>
              </a:lnSpc>
            </a:pPr>
            <a:r>
              <a:rPr lang="pt-BR" sz="2800">
                <a:solidFill>
                  <a:srgbClr val="000000"/>
                </a:solidFill>
                <a:latin typeface="Calibri"/>
              </a:rPr>
              <a:t>Municipal</a:t>
            </a:r>
            <a:endParaRPr/>
          </a:p>
        </p:txBody>
      </p:sp>
      <p:sp>
        <p:nvSpPr>
          <p:cNvPr id="230" name="CustomShape 8"/>
          <p:cNvSpPr/>
          <p:nvPr/>
        </p:nvSpPr>
        <p:spPr>
          <a:xfrm>
            <a:off x="8062560" y="1665360"/>
            <a:ext cx="2220120" cy="4175280"/>
          </a:xfrm>
          <a:prstGeom prst="rect">
            <a:avLst/>
          </a:prstGeom>
          <a:gradFill>
            <a:gsLst>
              <a:gs pos="0">
                <a:srgbClr val="9cc986"/>
              </a:gs>
              <a:gs pos="50000">
                <a:srgbClr val="b5d4a7"/>
              </a:gs>
              <a:gs pos="100000">
                <a:srgbClr val="9cc986"/>
              </a:gs>
            </a:gsLst>
            <a:lin ang="5400000"/>
          </a:gradFill>
        </p:spPr>
        <p:txBody>
          <a:bodyPr bIns="170640" lIns="170640" rIns="170640" tIns="352440"/>
          <a:p>
            <a:pPr lvl="1">
              <a:lnSpc>
                <a:spcPct val="90000"/>
              </a:lnSpc>
              <a:buSzPct val="25000"/>
              <a:buFont typeface="StarSymbol"/>
              <a:buChar char=""/>
            </a:pPr>
            <a:r>
              <a:rPr lang="pt-BR" sz="2400">
                <a:solidFill>
                  <a:srgbClr val="000000"/>
                </a:solidFill>
                <a:latin typeface="Calibri"/>
              </a:rPr>
              <a:t> </a:t>
            </a:r>
            <a:r>
              <a:rPr lang="pt-BR" sz="2400">
                <a:solidFill>
                  <a:srgbClr val="000000"/>
                </a:solidFill>
                <a:latin typeface="Calibri"/>
              </a:rPr>
              <a:t>ST</a:t>
            </a:r>
            <a:endParaRPr/>
          </a:p>
          <a:p>
            <a:pPr lvl="1">
              <a:lnSpc>
                <a:spcPct val="90000"/>
              </a:lnSpc>
              <a:buSzPct val="25000"/>
              <a:buFont typeface="StarSymbol"/>
              <a:buChar char=""/>
            </a:pPr>
            <a:r>
              <a:rPr lang="pt-BR" sz="2400">
                <a:solidFill>
                  <a:srgbClr val="000000"/>
                </a:solidFill>
                <a:latin typeface="Calibri"/>
              </a:rPr>
              <a:t> </a:t>
            </a:r>
            <a:r>
              <a:rPr lang="pt-BR" sz="2400">
                <a:solidFill>
                  <a:srgbClr val="000000"/>
                </a:solidFill>
                <a:latin typeface="Calibri"/>
              </a:rPr>
              <a:t>Retenção</a:t>
            </a:r>
            <a:endParaRPr/>
          </a:p>
          <a:p>
            <a:pPr lvl="1">
              <a:lnSpc>
                <a:spcPct val="90000"/>
              </a:lnSpc>
              <a:buSzPct val="25000"/>
              <a:buFont typeface="StarSymbol"/>
              <a:buChar char=""/>
            </a:pPr>
            <a:r>
              <a:rPr lang="pt-BR" sz="2400">
                <a:solidFill>
                  <a:srgbClr val="000000"/>
                </a:solidFill>
                <a:latin typeface="Calibri"/>
              </a:rPr>
              <a:t> </a:t>
            </a:r>
            <a:r>
              <a:rPr lang="pt-BR" sz="2400">
                <a:solidFill>
                  <a:srgbClr val="000000"/>
                </a:solidFill>
                <a:latin typeface="Calibri"/>
              </a:rPr>
              <a:t>Importação de serviços</a:t>
            </a:r>
            <a:endParaRPr/>
          </a:p>
        </p:txBody>
      </p:sp>
      <p:sp>
        <p:nvSpPr>
          <p:cNvPr id="231" name="CustomShape 9"/>
          <p:cNvSpPr/>
          <p:nvPr/>
        </p:nvSpPr>
        <p:spPr>
          <a:xfrm flipH="1" flipV="1" rot="10800000">
            <a:off x="7932600" y="1567800"/>
            <a:ext cx="83520" cy="96840"/>
          </a:xfrm>
          <a:prstGeom prst="rect">
            <a:avLst/>
          </a:prstGeom>
          <a:solidFill>
            <a:srgbClr val="c8dac1"/>
          </a:solidFill>
          <a:ln w="6480">
            <a:solidFill>
              <a:srgbClr val="ffffff"/>
            </a:solidFill>
            <a:miter/>
          </a:ln>
        </p:spPr>
      </p:sp>
      <p:sp>
        <p:nvSpPr>
          <p:cNvPr id="232" name="TextShape 10"/>
          <p:cNvSpPr txBox="1"/>
          <p:nvPr/>
        </p:nvSpPr>
        <p:spPr>
          <a:xfrm>
            <a:off x="838080" y="365040"/>
            <a:ext cx="10515240" cy="1065600"/>
          </a:xfrm>
          <a:prstGeom prst="rect">
            <a:avLst/>
          </a:prstGeom>
        </p:spPr>
        <p:txBody>
          <a:bodyPr anchor="ctr"/>
          <a:p>
            <a:pPr algn="ctr">
              <a:lnSpc>
                <a:spcPct val="100000"/>
              </a:lnSpc>
            </a:pPr>
            <a:r>
              <a:rPr lang="pt-BR" sz="4400">
                <a:solidFill>
                  <a:srgbClr val="000000"/>
                </a:solidFill>
                <a:latin typeface="Calibri"/>
              </a:rPr>
              <a:t>Simples Nacional - Não Inclui</a:t>
            </a:r>
            <a:endParaRPr/>
          </a:p>
        </p:txBody>
      </p:sp>
      <p:pic>
        <p:nvPicPr>
          <p:cNvPr descr="" id="233" name="Imagem 4"/>
          <p:cNvPicPr/>
          <p:nvPr/>
        </p:nvPicPr>
        <p:blipFill>
          <a:blip r:embed="rId1"/>
          <a:stretch>
            <a:fillRect/>
          </a:stretch>
        </p:blipFill>
        <p:spPr>
          <a:xfrm>
            <a:off x="10380240" y="490680"/>
            <a:ext cx="772560" cy="716400"/>
          </a:xfrm>
          <a:prstGeom prst="rect">
            <a:avLst/>
          </a:prstGeom>
        </p:spPr>
      </p:pic>
      <p:sp>
        <p:nvSpPr>
          <p:cNvPr id="234" name="CustomShape 11"/>
          <p:cNvSpPr/>
          <p:nvPr/>
        </p:nvSpPr>
        <p:spPr>
          <a:xfrm>
            <a:off x="8327880" y="6215040"/>
            <a:ext cx="2026800" cy="364680"/>
          </a:xfrm>
          <a:prstGeom prst="rect">
            <a:avLst/>
          </a:prstGeom>
        </p:spPr>
        <p:txBody>
          <a:bodyPr bIns="45000" lIns="90000" rIns="90000" tIns="45000" wrap="none"/>
          <a:p>
            <a:pPr>
              <a:lnSpc>
                <a:spcPct val="100000"/>
              </a:lnSpc>
            </a:pPr>
            <a:r>
              <a:rPr lang="pt-BR">
                <a:solidFill>
                  <a:srgbClr val="000000"/>
                </a:solidFill>
                <a:latin typeface="Calibri"/>
              </a:rPr>
              <a:t>Art.13 da LC 123/06</a:t>
            </a:r>
            <a:endParaRPr/>
          </a:p>
        </p:txBody>
      </p:sp>
      <p:sp>
        <p:nvSpPr>
          <p:cNvPr id="235" name="CustomShape 12"/>
          <p:cNvSpPr/>
          <p:nvPr/>
        </p:nvSpPr>
        <p:spPr>
          <a:xfrm>
            <a:off x="4932000" y="3790800"/>
            <a:ext cx="2570760" cy="700200"/>
          </a:xfrm>
          <a:prstGeom prst="rect">
            <a:avLst/>
          </a:prstGeom>
        </p:spPr>
        <p:txBody>
          <a:bodyPr bIns="45000" lIns="90000" rIns="90000" tIns="45000" wrap="none"/>
          <a:p>
            <a:pPr>
              <a:lnSpc>
                <a:spcPct val="100000"/>
              </a:lnSpc>
            </a:pPr>
            <a:r>
              <a:rPr lang="pt-BR" sz="2000">
                <a:solidFill>
                  <a:srgbClr val="ffffff"/>
                </a:solidFill>
                <a:latin typeface="Calibri"/>
              </a:rPr>
              <a:t>Exceções – art.13, §1º,</a:t>
            </a:r>
            <a:endParaRPr/>
          </a:p>
          <a:p>
            <a:pPr>
              <a:lnSpc>
                <a:spcPct val="100000"/>
              </a:lnSpc>
            </a:pPr>
            <a:r>
              <a:rPr lang="pt-BR" sz="2000">
                <a:solidFill>
                  <a:srgbClr val="ffffff"/>
                </a:solidFill>
                <a:latin typeface="Calibri"/>
              </a:rPr>
              <a:t>inciso XIII da LC 123/06</a:t>
            </a:r>
            <a:endParaRPr/>
          </a:p>
        </p:txBody>
      </p:sp>
    </p:spTree>
  </p:cSld>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36" name="CustomShape 1"/>
          <p:cNvSpPr/>
          <p:nvPr/>
        </p:nvSpPr>
        <p:spPr>
          <a:xfrm>
            <a:off x="0" y="1920240"/>
            <a:ext cx="12191760" cy="3990960"/>
          </a:xfrm>
          <a:prstGeom prst="rect">
            <a:avLst/>
          </a:prstGeom>
        </p:spPr>
        <p:txBody>
          <a:bodyPr bIns="46800" lIns="90000" rIns="90000" tIns="46800"/>
          <a:p>
            <a:pPr>
              <a:lnSpc>
                <a:spcPct val="100000"/>
              </a:lnSpc>
            </a:pPr>
            <a:endParaRPr/>
          </a:p>
          <a:p>
            <a:pPr>
              <a:lnSpc>
                <a:spcPct val="100000"/>
              </a:lnSpc>
            </a:pPr>
            <a:endParaRPr/>
          </a:p>
          <a:p>
            <a:pPr>
              <a:lnSpc>
                <a:spcPct val="100000"/>
              </a:lnSpc>
            </a:pPr>
            <a:r>
              <a:rPr lang="pt-BR" u="sng">
                <a:solidFill>
                  <a:srgbClr val="385623"/>
                </a:solidFill>
                <a:latin typeface="Verdana"/>
              </a:rPr>
              <a:t>Objetivo: Formalidade para muitos trabalhadores, garantindo:</a:t>
            </a:r>
            <a:endParaRPr/>
          </a:p>
          <a:p>
            <a:pPr algn="ctr">
              <a:lnSpc>
                <a:spcPct val="100000"/>
              </a:lnSpc>
            </a:pPr>
            <a:endParaRPr/>
          </a:p>
          <a:p>
            <a:pPr algn="just">
              <a:lnSpc>
                <a:spcPct val="100000"/>
              </a:lnSpc>
              <a:buFont typeface="Verdana"/>
              <a:buChar char="•"/>
            </a:pPr>
            <a:r>
              <a:rPr lang="pt-BR">
                <a:solidFill>
                  <a:srgbClr val="385623"/>
                </a:solidFill>
                <a:latin typeface="Verdana"/>
              </a:rPr>
              <a:t> </a:t>
            </a:r>
            <a:r>
              <a:rPr lang="pt-BR">
                <a:solidFill>
                  <a:srgbClr val="385623"/>
                </a:solidFill>
                <a:latin typeface="Verdana"/>
              </a:rPr>
              <a:t>Acesso à Previdência Social</a:t>
            </a:r>
            <a:endParaRPr/>
          </a:p>
          <a:p>
            <a:pPr algn="just">
              <a:lnSpc>
                <a:spcPct val="100000"/>
              </a:lnSpc>
              <a:buFont typeface="Verdana"/>
              <a:buChar char="•"/>
            </a:pPr>
            <a:r>
              <a:rPr lang="pt-BR">
                <a:solidFill>
                  <a:srgbClr val="385623"/>
                </a:solidFill>
                <a:latin typeface="Verdana"/>
              </a:rPr>
              <a:t> </a:t>
            </a:r>
            <a:r>
              <a:rPr lang="pt-BR">
                <a:solidFill>
                  <a:srgbClr val="385623"/>
                </a:solidFill>
                <a:latin typeface="Verdana"/>
              </a:rPr>
              <a:t>Exercício de atividade econômica dentro da legalidade </a:t>
            </a:r>
            <a:endParaRPr/>
          </a:p>
          <a:p>
            <a:pPr algn="just">
              <a:lnSpc>
                <a:spcPct val="100000"/>
              </a:lnSpc>
              <a:buFont typeface="Verdana"/>
              <a:buChar char="•"/>
            </a:pPr>
            <a:r>
              <a:rPr lang="pt-BR">
                <a:solidFill>
                  <a:srgbClr val="385623"/>
                </a:solidFill>
                <a:latin typeface="Verdana"/>
              </a:rPr>
              <a:t> </a:t>
            </a:r>
            <a:r>
              <a:rPr lang="pt-BR">
                <a:solidFill>
                  <a:srgbClr val="385623"/>
                </a:solidFill>
                <a:latin typeface="Verdana"/>
              </a:rPr>
              <a:t>Emissão de  Nota Fiscal</a:t>
            </a:r>
            <a:endParaRPr/>
          </a:p>
          <a:p>
            <a:pPr algn="just">
              <a:lnSpc>
                <a:spcPct val="100000"/>
              </a:lnSpc>
              <a:buFont typeface="Verdana"/>
              <a:buChar char="•"/>
            </a:pPr>
            <a:r>
              <a:rPr lang="pt-BR">
                <a:solidFill>
                  <a:srgbClr val="385623"/>
                </a:solidFill>
                <a:latin typeface="Verdana"/>
              </a:rPr>
              <a:t> </a:t>
            </a:r>
            <a:r>
              <a:rPr lang="pt-BR">
                <a:solidFill>
                  <a:srgbClr val="385623"/>
                </a:solidFill>
                <a:latin typeface="Verdana"/>
              </a:rPr>
              <a:t>Conhecimento pelo Poder Público - políticas públicas para os mesmos</a:t>
            </a:r>
            <a:endParaRPr/>
          </a:p>
          <a:p>
            <a:pPr algn="just">
              <a:lnSpc>
                <a:spcPct val="100000"/>
              </a:lnSpc>
              <a:buFont typeface="Verdana"/>
              <a:buChar char="•"/>
            </a:pPr>
            <a:r>
              <a:rPr lang="pt-BR">
                <a:solidFill>
                  <a:srgbClr val="385623"/>
                </a:solidFill>
                <a:latin typeface="Verdana"/>
              </a:rPr>
              <a:t> </a:t>
            </a:r>
            <a:r>
              <a:rPr lang="pt-BR">
                <a:solidFill>
                  <a:srgbClr val="385623"/>
                </a:solidFill>
                <a:latin typeface="Verdana"/>
              </a:rPr>
              <a:t>Participação de licitações públicas - benefícios concedidos pela LC 123/2006 </a:t>
            </a:r>
            <a:endParaRPr/>
          </a:p>
          <a:p>
            <a:pPr algn="just">
              <a:lnSpc>
                <a:spcPct val="100000"/>
              </a:lnSpc>
              <a:buFont typeface="Verdana"/>
              <a:buChar char="•"/>
            </a:pPr>
            <a:r>
              <a:rPr lang="pt-BR">
                <a:solidFill>
                  <a:srgbClr val="385623"/>
                </a:solidFill>
                <a:latin typeface="Verdana"/>
              </a:rPr>
              <a:t> </a:t>
            </a:r>
            <a:r>
              <a:rPr lang="pt-BR">
                <a:solidFill>
                  <a:srgbClr val="385623"/>
                </a:solidFill>
                <a:latin typeface="Verdana"/>
              </a:rPr>
              <a:t>Acesso a linhas de créditos especiais</a:t>
            </a:r>
            <a:endParaRPr/>
          </a:p>
          <a:p>
            <a:pPr algn="just">
              <a:lnSpc>
                <a:spcPct val="100000"/>
              </a:lnSpc>
              <a:buFont typeface="Verdana"/>
              <a:buChar char="•"/>
            </a:pPr>
            <a:r>
              <a:rPr lang="pt-BR">
                <a:solidFill>
                  <a:srgbClr val="385623"/>
                </a:solidFill>
                <a:latin typeface="Verdana"/>
              </a:rPr>
              <a:t> </a:t>
            </a:r>
            <a:r>
              <a:rPr lang="pt-BR">
                <a:solidFill>
                  <a:srgbClr val="385623"/>
                </a:solidFill>
                <a:latin typeface="Verdana"/>
              </a:rPr>
              <a:t>Possibilidade de  abertura de conta bancária</a:t>
            </a:r>
            <a:endParaRPr/>
          </a:p>
          <a:p>
            <a:pPr algn="just">
              <a:lnSpc>
                <a:spcPct val="100000"/>
              </a:lnSpc>
            </a:pPr>
            <a:endParaRPr/>
          </a:p>
        </p:txBody>
      </p:sp>
      <p:sp>
        <p:nvSpPr>
          <p:cNvPr id="237" name="CustomShape 2"/>
          <p:cNvSpPr/>
          <p:nvPr/>
        </p:nvSpPr>
        <p:spPr>
          <a:xfrm>
            <a:off x="0" y="931320"/>
            <a:ext cx="12191760" cy="459720"/>
          </a:xfrm>
          <a:prstGeom prst="rect">
            <a:avLst/>
          </a:prstGeom>
        </p:spPr>
        <p:txBody>
          <a:bodyPr bIns="46800" lIns="90000" rIns="90000" tIns="46800"/>
          <a:p>
            <a:pPr>
              <a:lnSpc>
                <a:spcPct val="100000"/>
              </a:lnSpc>
            </a:pPr>
            <a:r>
              <a:rPr lang="pt-BR" sz="2400">
                <a:solidFill>
                  <a:srgbClr val="385623"/>
                </a:solidFill>
                <a:latin typeface="Verdana"/>
              </a:rPr>
              <a:t>MICROEMPREENDEDOR INDIVIDUAL - MEI</a:t>
            </a:r>
            <a:endParaRPr/>
          </a:p>
        </p:txBody>
      </p:sp>
      <p:pic>
        <p:nvPicPr>
          <p:cNvPr descr="" id="238" name="Picture 3"/>
          <p:cNvPicPr/>
          <p:nvPr/>
        </p:nvPicPr>
        <p:blipFill>
          <a:blip r:embed="rId1"/>
          <a:stretch>
            <a:fillRect/>
          </a:stretch>
        </p:blipFill>
        <p:spPr>
          <a:xfrm>
            <a:off x="8498520" y="503280"/>
            <a:ext cx="3212640" cy="769680"/>
          </a:xfrm>
          <a:prstGeom prst="rect">
            <a:avLst/>
          </a:prstGeom>
        </p:spPr>
      </p:pic>
    </p:spTree>
  </p:cSld>
  <p:timing>
    <p:tnLst>
      <p:par>
        <p:cTn dur="indefinite" id="1" nodeType="tmRoot" restart="never">
          <p:childTnLst>
            <p:seq>
              <p:cTn dur="indefinite" id="2" nodeType="mainSeq"/>
              <p:prevCondLst>
                <p:cond delay="0" evt="onPrev">
                  <p:tgtEl>
                    <p:sldTgt/>
                  </p:tgtEl>
                </p:cond>
              </p:prevCondLst>
              <p:nextCondLst>
                <p:cond delay="0" evt="onNext">
                  <p:tgtEl>
                    <p:sldTgt/>
                  </p:tgtEl>
                </p:cond>
              </p:nextCondLst>
            </p:seq>
          </p:childTnLst>
        </p:cTn>
      </p:par>
    </p:tnLst>
  </p:timing>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39" name="CustomShape 1"/>
          <p:cNvSpPr/>
          <p:nvPr/>
        </p:nvSpPr>
        <p:spPr>
          <a:xfrm>
            <a:off x="0" y="1066680"/>
            <a:ext cx="12191760" cy="3526560"/>
          </a:xfrm>
          <a:prstGeom prst="rect">
            <a:avLst/>
          </a:prstGeom>
        </p:spPr>
        <p:txBody>
          <a:bodyPr bIns="46800" lIns="90000" rIns="90000" tIns="46800"/>
          <a:p>
            <a:pPr>
              <a:lnSpc>
                <a:spcPct val="100000"/>
              </a:lnSpc>
            </a:pPr>
            <a:endParaRPr/>
          </a:p>
          <a:p>
            <a:pPr algn="just">
              <a:lnSpc>
                <a:spcPct val="100000"/>
              </a:lnSpc>
            </a:pPr>
            <a:endParaRPr/>
          </a:p>
          <a:p>
            <a:pPr algn="just">
              <a:lnSpc>
                <a:spcPct val="100000"/>
              </a:lnSpc>
            </a:pPr>
            <a:endParaRPr/>
          </a:p>
          <a:p>
            <a:pPr algn="just">
              <a:lnSpc>
                <a:spcPct val="100000"/>
              </a:lnSpc>
              <a:buFont typeface="Verdana"/>
              <a:buChar char="•"/>
            </a:pPr>
            <a:r>
              <a:rPr lang="pt-BR" u="sng">
                <a:solidFill>
                  <a:srgbClr val="385623"/>
                </a:solidFill>
                <a:latin typeface="Verdana"/>
              </a:rPr>
              <a:t>Inscrições novas</a:t>
            </a:r>
            <a:r>
              <a:rPr lang="pt-BR">
                <a:solidFill>
                  <a:srgbClr val="385623"/>
                </a:solidFill>
                <a:latin typeface="Verdana"/>
              </a:rPr>
              <a:t>: no momento da inscrição automaticamente já se torna optante do Simples Nacional e do SIMEI.</a:t>
            </a:r>
            <a:endParaRPr/>
          </a:p>
          <a:p>
            <a:pPr algn="just">
              <a:lnSpc>
                <a:spcPct val="100000"/>
              </a:lnSpc>
            </a:pPr>
            <a:endParaRPr/>
          </a:p>
          <a:p>
            <a:pPr algn="just">
              <a:lnSpc>
                <a:spcPct val="100000"/>
              </a:lnSpc>
            </a:pPr>
            <a:endParaRPr/>
          </a:p>
          <a:p>
            <a:pPr algn="just">
              <a:lnSpc>
                <a:spcPct val="100000"/>
              </a:lnSpc>
              <a:buFont typeface="Verdana"/>
              <a:buChar char="•"/>
            </a:pPr>
            <a:r>
              <a:rPr lang="pt-BR">
                <a:solidFill>
                  <a:srgbClr val="385623"/>
                </a:solidFill>
                <a:latin typeface="Verdana"/>
              </a:rPr>
              <a:t> </a:t>
            </a:r>
            <a:r>
              <a:rPr lang="pt-BR" u="sng">
                <a:solidFill>
                  <a:srgbClr val="385623"/>
                </a:solidFill>
                <a:latin typeface="Verdana"/>
              </a:rPr>
              <a:t>Inscrições antigas</a:t>
            </a:r>
            <a:r>
              <a:rPr lang="pt-BR">
                <a:solidFill>
                  <a:srgbClr val="385623"/>
                </a:solidFill>
                <a:latin typeface="Verdana"/>
              </a:rPr>
              <a:t>: todo mês de janeiro, através do Portal do Simples Nacional, desde que atenda aos requisitos para ser MEI.</a:t>
            </a:r>
            <a:endParaRPr/>
          </a:p>
          <a:p>
            <a:pPr algn="just">
              <a:lnSpc>
                <a:spcPct val="100000"/>
              </a:lnSpc>
            </a:pPr>
            <a:endParaRPr/>
          </a:p>
          <a:p>
            <a:pPr algn="just">
              <a:lnSpc>
                <a:spcPct val="100000"/>
              </a:lnSpc>
            </a:pPr>
            <a:r>
              <a:rPr lang="pt-BR">
                <a:solidFill>
                  <a:srgbClr val="385623"/>
                </a:solidFill>
                <a:latin typeface="Verdana"/>
              </a:rPr>
              <a:t>Obs.: a opção é irretratável para todo o ano-calendário</a:t>
            </a:r>
            <a:endParaRPr/>
          </a:p>
        </p:txBody>
      </p:sp>
      <p:sp>
        <p:nvSpPr>
          <p:cNvPr id="240" name="CustomShape 2"/>
          <p:cNvSpPr/>
          <p:nvPr/>
        </p:nvSpPr>
        <p:spPr>
          <a:xfrm>
            <a:off x="0" y="525600"/>
            <a:ext cx="12191760" cy="459720"/>
          </a:xfrm>
          <a:prstGeom prst="rect">
            <a:avLst/>
          </a:prstGeom>
        </p:spPr>
        <p:txBody>
          <a:bodyPr bIns="46800" lIns="90000" rIns="90000" tIns="46800"/>
          <a:p>
            <a:pPr>
              <a:lnSpc>
                <a:spcPct val="100000"/>
              </a:lnSpc>
            </a:pPr>
            <a:r>
              <a:rPr lang="pt-BR" sz="2400">
                <a:solidFill>
                  <a:srgbClr val="385623"/>
                </a:solidFill>
                <a:latin typeface="Verdana"/>
              </a:rPr>
              <a:t>MEI - OPÇÃO</a:t>
            </a:r>
            <a:endParaRPr/>
          </a:p>
        </p:txBody>
      </p:sp>
      <p:pic>
        <p:nvPicPr>
          <p:cNvPr descr="" id="241" name="Picture 3"/>
          <p:cNvPicPr/>
          <p:nvPr/>
        </p:nvPicPr>
        <p:blipFill>
          <a:blip r:embed="rId1"/>
          <a:stretch>
            <a:fillRect/>
          </a:stretch>
        </p:blipFill>
        <p:spPr>
          <a:xfrm>
            <a:off x="8256960" y="527040"/>
            <a:ext cx="3212640" cy="769680"/>
          </a:xfrm>
          <a:prstGeom prst="rect">
            <a:avLst/>
          </a:prstGeom>
        </p:spPr>
      </p:pic>
    </p:spTree>
  </p:cSld>
  <p:timing>
    <p:tnLst>
      <p:par>
        <p:cTn dur="indefinite" id="3" nodeType="tmRoot" restart="never">
          <p:childTnLst>
            <p:seq>
              <p:cTn dur="indefinite" id="4" nodeType="mainSeq"/>
              <p:prevCondLst>
                <p:cond delay="0" evt="onPrev">
                  <p:tgtEl>
                    <p:sldTgt/>
                  </p:tgtEl>
                </p:cond>
              </p:prevCondLst>
              <p:nextCondLst>
                <p:cond delay="0" evt="onNext">
                  <p:tgtEl>
                    <p:sldTgt/>
                  </p:tgtEl>
                </p:cond>
              </p:nextCondLst>
            </p:seq>
          </p:childTnLst>
        </p:cTn>
      </p:par>
    </p:tnLst>
  </p:timing>
</p:sld>
</file>

<file path=ppt/slides/slide1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42" name="CustomShape 1"/>
          <p:cNvSpPr/>
          <p:nvPr/>
        </p:nvSpPr>
        <p:spPr>
          <a:xfrm>
            <a:off x="0" y="1066680"/>
            <a:ext cx="12191760" cy="901440"/>
          </a:xfrm>
          <a:prstGeom prst="rect">
            <a:avLst/>
          </a:prstGeom>
        </p:spPr>
        <p:txBody>
          <a:bodyPr bIns="46800" lIns="90000" rIns="90000" tIns="46800"/>
          <a:p>
            <a:pPr>
              <a:lnSpc>
                <a:spcPct val="100000"/>
              </a:lnSpc>
            </a:pPr>
            <a:endParaRPr/>
          </a:p>
          <a:p>
            <a:pPr algn="just">
              <a:lnSpc>
                <a:spcPct val="100000"/>
              </a:lnSpc>
            </a:pPr>
            <a:endParaRPr/>
          </a:p>
        </p:txBody>
      </p:sp>
      <p:pic>
        <p:nvPicPr>
          <p:cNvPr descr="" id="243" name="Picture 2"/>
          <p:cNvPicPr/>
          <p:nvPr/>
        </p:nvPicPr>
        <p:blipFill>
          <a:blip r:embed="rId1"/>
          <a:stretch>
            <a:fillRect/>
          </a:stretch>
        </p:blipFill>
        <p:spPr>
          <a:xfrm>
            <a:off x="9812880" y="457200"/>
            <a:ext cx="2378880" cy="469440"/>
          </a:xfrm>
          <a:prstGeom prst="rect">
            <a:avLst/>
          </a:prstGeom>
        </p:spPr>
      </p:pic>
      <p:sp>
        <p:nvSpPr>
          <p:cNvPr id="244" name="CustomShape 2"/>
          <p:cNvSpPr/>
          <p:nvPr/>
        </p:nvSpPr>
        <p:spPr>
          <a:xfrm>
            <a:off x="0" y="525600"/>
            <a:ext cx="12191760" cy="429120"/>
          </a:xfrm>
          <a:prstGeom prst="rect">
            <a:avLst/>
          </a:prstGeom>
        </p:spPr>
        <p:txBody>
          <a:bodyPr bIns="46800" lIns="90000" rIns="90000" tIns="46800"/>
          <a:p>
            <a:pPr>
              <a:lnSpc>
                <a:spcPct val="100000"/>
              </a:lnSpc>
            </a:pPr>
            <a:r>
              <a:rPr lang="pt-BR" sz="2200">
                <a:solidFill>
                  <a:srgbClr val="0033cc"/>
                </a:solidFill>
                <a:latin typeface="Verdana"/>
              </a:rPr>
              <a:t>MEI – EXCLUSÃO</a:t>
            </a:r>
            <a:endParaRPr/>
          </a:p>
        </p:txBody>
      </p:sp>
      <p:sp>
        <p:nvSpPr>
          <p:cNvPr id="245" name="CustomShape 3"/>
          <p:cNvSpPr/>
          <p:nvPr/>
        </p:nvSpPr>
        <p:spPr>
          <a:xfrm>
            <a:off x="0" y="1357200"/>
            <a:ext cx="7810200" cy="5214600"/>
          </a:xfrm>
          <a:prstGeom prst="rightArrow">
            <a:avLst>
              <a:gd fmla="val 86065" name="adj1"/>
              <a:gd fmla="val 34427" name="adj2"/>
            </a:avLst>
          </a:prstGeom>
          <a:gradFill>
            <a:gsLst>
              <a:gs pos="0">
                <a:srgbClr val="ffcc66"/>
              </a:gs>
              <a:gs pos="100000">
                <a:srgbClr val="ffffff"/>
              </a:gs>
            </a:gsLst>
            <a:lin ang="0"/>
          </a:gradFill>
        </p:spPr>
      </p:sp>
      <p:sp>
        <p:nvSpPr>
          <p:cNvPr id="246" name="CustomShape 4"/>
          <p:cNvSpPr/>
          <p:nvPr/>
        </p:nvSpPr>
        <p:spPr>
          <a:xfrm>
            <a:off x="0" y="0"/>
            <a:ext cx="12191760" cy="826560"/>
          </a:xfrm>
          <a:prstGeom prst="rect">
            <a:avLst/>
          </a:prstGeom>
          <a:solidFill>
            <a:srgbClr val="0000ff"/>
          </a:solidFill>
        </p:spPr>
        <p:txBody>
          <a:bodyPr bIns="46800" lIns="90000" rIns="90000" tIns="46800"/>
          <a:p>
            <a:pPr algn="ctr">
              <a:lnSpc>
                <a:spcPct val="120000"/>
              </a:lnSpc>
            </a:pPr>
            <a:r>
              <a:rPr lang="pt-BR" sz="3200">
                <a:solidFill>
                  <a:srgbClr val="ffff00"/>
                </a:solidFill>
                <a:latin typeface="Tahoma"/>
              </a:rPr>
              <a:t>Fundamentação legal</a:t>
            </a:r>
            <a:endParaRPr/>
          </a:p>
        </p:txBody>
      </p:sp>
      <p:sp>
        <p:nvSpPr>
          <p:cNvPr id="247" name="CustomShape 5"/>
          <p:cNvSpPr/>
          <p:nvPr/>
        </p:nvSpPr>
        <p:spPr>
          <a:xfrm>
            <a:off x="0" y="144360"/>
            <a:ext cx="12191760" cy="1066320"/>
          </a:xfrm>
          <a:prstGeom prst="rect">
            <a:avLst/>
          </a:prstGeom>
          <a:solidFill>
            <a:srgbClr val="ffffff"/>
          </a:solidFill>
          <a:ln w="57240">
            <a:solidFill>
              <a:srgbClr val="0000ff"/>
            </a:solidFill>
            <a:miter/>
          </a:ln>
        </p:spPr>
        <p:txBody>
          <a:bodyPr bIns="46800" lIns="90000" rIns="90000" tIns="46800"/>
          <a:p>
            <a:pPr>
              <a:lnSpc>
                <a:spcPct val="120000"/>
              </a:lnSpc>
            </a:pPr>
            <a:r>
              <a:rPr lang="pt-BR" sz="2200">
                <a:solidFill>
                  <a:srgbClr val="0033cc"/>
                </a:solidFill>
                <a:latin typeface="Verdana"/>
              </a:rPr>
              <a:t>MEI – Desenquadramento</a:t>
            </a:r>
            <a:endParaRPr/>
          </a:p>
          <a:p>
            <a:pPr algn="ctr">
              <a:lnSpc>
                <a:spcPct val="120000"/>
              </a:lnSpc>
            </a:pPr>
            <a:endParaRPr/>
          </a:p>
        </p:txBody>
      </p:sp>
      <p:sp>
        <p:nvSpPr>
          <p:cNvPr id="248" name="CustomShape 6"/>
          <p:cNvSpPr/>
          <p:nvPr/>
        </p:nvSpPr>
        <p:spPr>
          <a:xfrm>
            <a:off x="0" y="1773360"/>
            <a:ext cx="6190920" cy="990360"/>
          </a:xfrm>
          <a:prstGeom prst="roundRect">
            <a:avLst>
              <a:gd fmla="val 9106" name="adj"/>
            </a:avLst>
          </a:prstGeom>
          <a:gradFill>
            <a:gsLst>
              <a:gs pos="0">
                <a:srgbClr val="2a3d6c"/>
              </a:gs>
              <a:gs pos="50000">
                <a:srgbClr val="5b84e9"/>
              </a:gs>
              <a:gs pos="100000">
                <a:srgbClr val="2a3d6c"/>
              </a:gs>
            </a:gsLst>
            <a:lin ang="2700000"/>
          </a:gradFill>
          <a:ln w="25560">
            <a:solidFill>
              <a:srgbClr val="ffffff"/>
            </a:solidFill>
            <a:miter/>
          </a:ln>
        </p:spPr>
        <p:txBody>
          <a:bodyPr anchor="ctr" bIns="46800" lIns="90000" rIns="90000" tIns="46800" wrap="none"/>
          <a:p>
            <a:pPr algn="ctr">
              <a:lnSpc>
                <a:spcPct val="120000"/>
              </a:lnSpc>
            </a:pPr>
            <a:r>
              <a:rPr lang="pt-BR" sz="2400">
                <a:solidFill>
                  <a:srgbClr val="ffffff"/>
                </a:solidFill>
                <a:latin typeface="Arial"/>
              </a:rPr>
              <a:t>+ de 1 empregado</a:t>
            </a:r>
            <a:endParaRPr/>
          </a:p>
        </p:txBody>
      </p:sp>
      <p:sp>
        <p:nvSpPr>
          <p:cNvPr id="249" name="CustomShape 7"/>
          <p:cNvSpPr/>
          <p:nvPr/>
        </p:nvSpPr>
        <p:spPr>
          <a:xfrm>
            <a:off x="0" y="2857680"/>
            <a:ext cx="6190920" cy="990360"/>
          </a:xfrm>
          <a:prstGeom prst="roundRect">
            <a:avLst>
              <a:gd fmla="val 9106" name="adj"/>
            </a:avLst>
          </a:prstGeom>
          <a:gradFill>
            <a:gsLst>
              <a:gs pos="0">
                <a:srgbClr val="285d6e"/>
              </a:gs>
              <a:gs pos="50000">
                <a:srgbClr val="57c9ed"/>
              </a:gs>
              <a:gs pos="100000">
                <a:srgbClr val="285d6e"/>
              </a:gs>
            </a:gsLst>
            <a:lin ang="2700000"/>
          </a:gradFill>
          <a:ln w="25560">
            <a:solidFill>
              <a:srgbClr val="ffffff"/>
            </a:solidFill>
            <a:miter/>
          </a:ln>
        </p:spPr>
        <p:txBody>
          <a:bodyPr anchor="ctr" bIns="46800" lIns="90000" rIns="90000" tIns="46800" wrap="none"/>
          <a:p>
            <a:pPr algn="ctr">
              <a:lnSpc>
                <a:spcPct val="120000"/>
              </a:lnSpc>
            </a:pPr>
            <a:r>
              <a:rPr lang="pt-BR" sz="2400">
                <a:solidFill>
                  <a:srgbClr val="ffffff"/>
                </a:solidFill>
                <a:latin typeface="Arial"/>
              </a:rPr>
              <a:t>+ de R$ 60.000,00/ano</a:t>
            </a:r>
            <a:endParaRPr/>
          </a:p>
        </p:txBody>
      </p:sp>
      <p:sp>
        <p:nvSpPr>
          <p:cNvPr id="250" name="CustomShape 8"/>
          <p:cNvSpPr/>
          <p:nvPr/>
        </p:nvSpPr>
        <p:spPr>
          <a:xfrm>
            <a:off x="0" y="4071960"/>
            <a:ext cx="6190920" cy="990360"/>
          </a:xfrm>
          <a:prstGeom prst="roundRect">
            <a:avLst>
              <a:gd fmla="val 9106" name="adj"/>
            </a:avLst>
          </a:prstGeom>
          <a:gradFill>
            <a:gsLst>
              <a:gs pos="0">
                <a:srgbClr val="2f634d"/>
              </a:gs>
              <a:gs pos="50000">
                <a:srgbClr val="65d7a6"/>
              </a:gs>
              <a:gs pos="100000">
                <a:srgbClr val="2f634d"/>
              </a:gs>
            </a:gsLst>
            <a:lin ang="2700000"/>
          </a:gradFill>
          <a:ln w="25560">
            <a:solidFill>
              <a:srgbClr val="ffffff"/>
            </a:solidFill>
            <a:miter/>
          </a:ln>
        </p:spPr>
        <p:txBody>
          <a:bodyPr anchor="ctr" bIns="46800" lIns="90000" rIns="90000" tIns="46800" wrap="none"/>
          <a:p>
            <a:pPr algn="ctr">
              <a:lnSpc>
                <a:spcPct val="120000"/>
              </a:lnSpc>
            </a:pPr>
            <a:r>
              <a:rPr lang="pt-BR" sz="2400">
                <a:solidFill>
                  <a:srgbClr val="ffffff"/>
                </a:solidFill>
                <a:latin typeface="Arial"/>
              </a:rPr>
              <a:t>Entrada de sócio(s)</a:t>
            </a:r>
            <a:endParaRPr/>
          </a:p>
        </p:txBody>
      </p:sp>
      <p:sp>
        <p:nvSpPr>
          <p:cNvPr id="251" name="CustomShape 9"/>
          <p:cNvSpPr/>
          <p:nvPr/>
        </p:nvSpPr>
        <p:spPr>
          <a:xfrm>
            <a:off x="7810560" y="1197000"/>
            <a:ext cx="4071960" cy="4752720"/>
          </a:xfrm>
          <a:prstGeom prst="roundRect">
            <a:avLst>
              <a:gd fmla="val 9106" name="adj"/>
            </a:avLst>
          </a:prstGeom>
          <a:gradFill>
            <a:gsLst>
              <a:gs pos="0">
                <a:srgbClr val="ffffff"/>
              </a:gs>
              <a:gs pos="100000">
                <a:srgbClr val="5b84e9"/>
              </a:gs>
            </a:gsLst>
            <a:lin ang="5400000"/>
          </a:gradFill>
        </p:spPr>
        <p:txBody>
          <a:bodyPr anchor="ctr" bIns="46800" lIns="90000" rIns="90000" tIns="46800"/>
          <a:p>
            <a:pPr algn="ctr">
              <a:lnSpc>
                <a:spcPct val="120000"/>
              </a:lnSpc>
            </a:pPr>
            <a:endParaRPr/>
          </a:p>
          <a:p>
            <a:pPr algn="ctr">
              <a:lnSpc>
                <a:spcPct val="120000"/>
              </a:lnSpc>
            </a:pPr>
            <a:r>
              <a:rPr lang="pt-BR" sz="2400">
                <a:solidFill>
                  <a:srgbClr val="000000"/>
                </a:solidFill>
                <a:latin typeface="Arial"/>
              </a:rPr>
              <a:t>Desenquadra do SIMEI e, dependendo, até do Simples. </a:t>
            </a:r>
            <a:endParaRPr/>
          </a:p>
        </p:txBody>
      </p:sp>
      <p:sp>
        <p:nvSpPr>
          <p:cNvPr id="252" name="CustomShape 10"/>
          <p:cNvSpPr/>
          <p:nvPr/>
        </p:nvSpPr>
        <p:spPr>
          <a:xfrm>
            <a:off x="0" y="5214960"/>
            <a:ext cx="6190920" cy="990360"/>
          </a:xfrm>
          <a:prstGeom prst="roundRect">
            <a:avLst>
              <a:gd fmla="val 9106" name="adj"/>
            </a:avLst>
          </a:prstGeom>
          <a:gradFill>
            <a:gsLst>
              <a:gs pos="0">
                <a:srgbClr val="d1c39f"/>
              </a:gs>
              <a:gs pos="100000">
                <a:srgbClr val="ffff00"/>
              </a:gs>
            </a:gsLst>
            <a:lin ang="5400000"/>
          </a:gradFill>
          <a:ln w="25560">
            <a:solidFill>
              <a:srgbClr val="ffffff"/>
            </a:solidFill>
            <a:miter/>
          </a:ln>
        </p:spPr>
        <p:txBody>
          <a:bodyPr anchor="ctr" bIns="46800" lIns="90000" rIns="90000" tIns="46800" wrap="none"/>
          <a:p>
            <a:pPr algn="ctr">
              <a:lnSpc>
                <a:spcPct val="120000"/>
              </a:lnSpc>
            </a:pPr>
            <a:r>
              <a:rPr lang="pt-BR" sz="2400">
                <a:solidFill>
                  <a:srgbClr val="000000"/>
                </a:solidFill>
                <a:latin typeface="Arial"/>
              </a:rPr>
              <a:t>Alguma situação de exclusão SN</a:t>
            </a:r>
            <a:endParaRPr/>
          </a:p>
        </p:txBody>
      </p:sp>
      <p:pic>
        <p:nvPicPr>
          <p:cNvPr descr="" id="253" name="Picture 12"/>
          <p:cNvPicPr/>
          <p:nvPr/>
        </p:nvPicPr>
        <p:blipFill>
          <a:blip r:embed="rId2"/>
          <a:stretch>
            <a:fillRect/>
          </a:stretch>
        </p:blipFill>
        <p:spPr>
          <a:xfrm>
            <a:off x="8403120" y="57240"/>
            <a:ext cx="3212640" cy="769680"/>
          </a:xfrm>
          <a:prstGeom prst="rect">
            <a:avLst/>
          </a:prstGeom>
        </p:spPr>
      </p:pic>
    </p:spTree>
  </p:cSld>
  <p:timing>
    <p:tnLst>
      <p:par>
        <p:cTn dur="indefinite" id="5" nodeType="tmRoot" restart="never">
          <p:childTnLst>
            <p:seq>
              <p:cTn dur="indefinite" id="6" nodeType="mainSeq">
                <p:childTnLst>
                  <p:par>
                    <p:cTn fill="hold" id="7">
                      <p:stCondLst>
                        <p:cond delay="indefinite"/>
                      </p:stCondLst>
                      <p:childTnLst>
                        <p:par>
                          <p:cTn fill="hold" id="8">
                            <p:stCondLst>
                              <p:cond delay="0"/>
                            </p:stCondLst>
                            <p:childTnLst>
                              <p:par>
                                <p:cTn fill="hold" id="9" nodeType="clickEffect" presetClass="entr" presetID="4" presetSubtype="16">
                                  <p:stCondLst>
                                    <p:cond delay="0"/>
                                  </p:stCondLst>
                                  <p:childTnLst>
                                    <p:set>
                                      <p:cBhvr>
                                        <p:cTn dur="1" fill="hold" id="10">
                                          <p:stCondLst>
                                            <p:cond delay="0"/>
                                          </p:stCondLst>
                                        </p:cTn>
                                        <p:tgtEl>
                                          <p:spTgt spid="248"/>
                                        </p:tgtEl>
                                        <p:attrNameLst>
                                          <p:attrName>style.visibility</p:attrName>
                                        </p:attrNameLst>
                                      </p:cBhvr>
                                      <p:to>
                                        <p:strVal val="visible"/>
                                      </p:to>
                                    </p:set>
                                    <p:animEffect filter="box(in)" transition="out">
                                      <p:cBhvr additive="repl">
                                        <p:cTn dur="500" fill="freeze" id="11"/>
                                        <p:tgtEl>
                                          <p:spTgt spid="248"/>
                                        </p:tgtEl>
                                      </p:cBhvr>
                                    </p:animEffect>
                                  </p:childTnLst>
                                </p:cTn>
                              </p:par>
                            </p:childTnLst>
                          </p:cTn>
                        </p:par>
                      </p:childTnLst>
                    </p:cTn>
                  </p:par>
                  <p:par>
                    <p:cTn fill="hold" id="12">
                      <p:stCondLst>
                        <p:cond delay="indefinite"/>
                      </p:stCondLst>
                      <p:childTnLst>
                        <p:par>
                          <p:cTn fill="hold" id="13">
                            <p:stCondLst>
                              <p:cond delay="0"/>
                            </p:stCondLst>
                            <p:childTnLst>
                              <p:par>
                                <p:cTn fill="hold" id="14" nodeType="clickEffect" presetClass="entr" presetID="4" presetSubtype="16">
                                  <p:stCondLst>
                                    <p:cond delay="0"/>
                                  </p:stCondLst>
                                  <p:childTnLst>
                                    <p:set>
                                      <p:cBhvr>
                                        <p:cTn dur="1" fill="hold" id="15">
                                          <p:stCondLst>
                                            <p:cond delay="0"/>
                                          </p:stCondLst>
                                        </p:cTn>
                                        <p:tgtEl>
                                          <p:spTgt spid="249"/>
                                        </p:tgtEl>
                                        <p:attrNameLst>
                                          <p:attrName>style.visibility</p:attrName>
                                        </p:attrNameLst>
                                      </p:cBhvr>
                                      <p:to>
                                        <p:strVal val="visible"/>
                                      </p:to>
                                    </p:set>
                                    <p:animEffect filter="box(in)" transition="out">
                                      <p:cBhvr additive="repl">
                                        <p:cTn dur="500" fill="freeze" id="16"/>
                                        <p:tgtEl>
                                          <p:spTgt spid="249"/>
                                        </p:tgtEl>
                                      </p:cBhvr>
                                    </p:animEffect>
                                  </p:childTnLst>
                                </p:cTn>
                              </p:par>
                            </p:childTnLst>
                          </p:cTn>
                        </p:par>
                      </p:childTnLst>
                    </p:cTn>
                  </p:par>
                  <p:par>
                    <p:cTn fill="hold" id="17">
                      <p:stCondLst>
                        <p:cond delay="indefinite"/>
                      </p:stCondLst>
                      <p:childTnLst>
                        <p:par>
                          <p:cTn fill="hold" id="18">
                            <p:stCondLst>
                              <p:cond delay="0"/>
                            </p:stCondLst>
                            <p:childTnLst>
                              <p:par>
                                <p:cTn fill="hold" id="19" nodeType="clickEffect" presetClass="entr" presetID="4" presetSubtype="16">
                                  <p:stCondLst>
                                    <p:cond delay="0"/>
                                  </p:stCondLst>
                                  <p:childTnLst>
                                    <p:set>
                                      <p:cBhvr>
                                        <p:cTn dur="1" fill="hold" id="20">
                                          <p:stCondLst>
                                            <p:cond delay="0"/>
                                          </p:stCondLst>
                                        </p:cTn>
                                        <p:tgtEl>
                                          <p:spTgt spid="250"/>
                                        </p:tgtEl>
                                        <p:attrNameLst>
                                          <p:attrName>style.visibility</p:attrName>
                                        </p:attrNameLst>
                                      </p:cBhvr>
                                      <p:to>
                                        <p:strVal val="visible"/>
                                      </p:to>
                                    </p:set>
                                    <p:animEffect filter="box(in)" transition="out">
                                      <p:cBhvr additive="repl">
                                        <p:cTn dur="500" fill="freeze" id="21"/>
                                        <p:tgtEl>
                                          <p:spTgt spid="250"/>
                                        </p:tgtEl>
                                      </p:cBhvr>
                                    </p:animEffect>
                                  </p:childTnLst>
                                </p:cTn>
                              </p:par>
                            </p:childTnLst>
                          </p:cTn>
                        </p:par>
                      </p:childTnLst>
                    </p:cTn>
                  </p:par>
                  <p:par>
                    <p:cTn fill="hold" id="22">
                      <p:stCondLst>
                        <p:cond delay="indefinite"/>
                      </p:stCondLst>
                      <p:childTnLst>
                        <p:par>
                          <p:cTn fill="hold" id="23">
                            <p:stCondLst>
                              <p:cond delay="0"/>
                            </p:stCondLst>
                            <p:childTnLst>
                              <p:par>
                                <p:cTn fill="hold" id="24" nodeType="clickEffect" presetClass="entr" presetID="4" presetSubtype="16">
                                  <p:stCondLst>
                                    <p:cond delay="0"/>
                                  </p:stCondLst>
                                  <p:childTnLst>
                                    <p:set>
                                      <p:cBhvr>
                                        <p:cTn dur="1" fill="hold" id="25">
                                          <p:stCondLst>
                                            <p:cond delay="0"/>
                                          </p:stCondLst>
                                        </p:cTn>
                                        <p:tgtEl>
                                          <p:spTgt spid="252"/>
                                        </p:tgtEl>
                                        <p:attrNameLst>
                                          <p:attrName>style.visibility</p:attrName>
                                        </p:attrNameLst>
                                      </p:cBhvr>
                                      <p:to>
                                        <p:strVal val="visible"/>
                                      </p:to>
                                    </p:set>
                                    <p:animEffect filter="box(in)" transition="out">
                                      <p:cBhvr additive="repl">
                                        <p:cTn dur="500" fill="freeze" id="26"/>
                                        <p:tgtEl>
                                          <p:spTgt spid="252"/>
                                        </p:tgtEl>
                                      </p:cBhvr>
                                    </p:animEffect>
                                  </p:childTnLst>
                                </p:cTn>
                              </p:par>
                            </p:childTnLst>
                          </p:cTn>
                        </p:par>
                      </p:childTnLst>
                    </p:cTn>
                  </p:par>
                  <p:par>
                    <p:cTn fill="hold" id="27">
                      <p:stCondLst>
                        <p:cond delay="indefinite"/>
                      </p:stCondLst>
                      <p:childTnLst>
                        <p:par>
                          <p:cTn fill="hold" id="28">
                            <p:stCondLst>
                              <p:cond delay="0"/>
                            </p:stCondLst>
                            <p:childTnLst>
                              <p:par>
                                <p:cTn fill="hold" id="29" nodeType="clickEffect" presetClass="entr" presetID="4" presetSubtype="16">
                                  <p:stCondLst>
                                    <p:cond delay="0"/>
                                  </p:stCondLst>
                                  <p:childTnLst>
                                    <p:set>
                                      <p:cBhvr>
                                        <p:cTn dur="1" fill="hold" id="30">
                                          <p:stCondLst>
                                            <p:cond delay="0"/>
                                          </p:stCondLst>
                                        </p:cTn>
                                        <p:tgtEl>
                                          <p:spTgt spid="245"/>
                                        </p:tgtEl>
                                        <p:attrNameLst>
                                          <p:attrName>style.visibility</p:attrName>
                                        </p:attrNameLst>
                                      </p:cBhvr>
                                      <p:to>
                                        <p:strVal val="visible"/>
                                      </p:to>
                                    </p:set>
                                    <p:animEffect filter="box(in)" transition="out">
                                      <p:cBhvr additive="repl">
                                        <p:cTn dur="500" fill="freeze" id="31"/>
                                        <p:tgtEl>
                                          <p:spTgt spid="245"/>
                                        </p:tgtEl>
                                      </p:cBhvr>
                                    </p:animEffect>
                                  </p:childTnLst>
                                </p:cTn>
                              </p:par>
                            </p:childTnLst>
                          </p:cTn>
                        </p:par>
                      </p:childTnLst>
                    </p:cTn>
                  </p:par>
                  <p:par>
                    <p:cTn fill="hold" id="32">
                      <p:stCondLst>
                        <p:cond delay="indefinite"/>
                      </p:stCondLst>
                      <p:childTnLst>
                        <p:par>
                          <p:cTn fill="hold" id="33">
                            <p:stCondLst>
                              <p:cond delay="0"/>
                            </p:stCondLst>
                            <p:childTnLst>
                              <p:par>
                                <p:cTn fill="hold" id="34" nodeType="clickEffect" presetClass="entr" presetID="4" presetSubtype="16">
                                  <p:stCondLst>
                                    <p:cond delay="0"/>
                                  </p:stCondLst>
                                  <p:childTnLst>
                                    <p:set>
                                      <p:cBhvr>
                                        <p:cTn dur="1" fill="hold" id="35">
                                          <p:stCondLst>
                                            <p:cond delay="0"/>
                                          </p:stCondLst>
                                        </p:cTn>
                                        <p:tgtEl>
                                          <p:spTgt spid="251"/>
                                        </p:tgtEl>
                                        <p:attrNameLst>
                                          <p:attrName>style.visibility</p:attrName>
                                        </p:attrNameLst>
                                      </p:cBhvr>
                                      <p:to>
                                        <p:strVal val="visible"/>
                                      </p:to>
                                    </p:set>
                                    <p:animEffect filter="box(in)" transition="out">
                                      <p:cBhvr additive="repl">
                                        <p:cTn dur="500" fill="freeze" id="36"/>
                                        <p:tgtEl>
                                          <p:spTgt spid="251"/>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54" name="CustomShape 1"/>
          <p:cNvSpPr/>
          <p:nvPr/>
        </p:nvSpPr>
        <p:spPr>
          <a:xfrm>
            <a:off x="0" y="0"/>
            <a:ext cx="12191760" cy="826560"/>
          </a:xfrm>
          <a:prstGeom prst="rect">
            <a:avLst/>
          </a:prstGeom>
          <a:solidFill>
            <a:srgbClr val="0000ff"/>
          </a:solidFill>
        </p:spPr>
        <p:txBody>
          <a:bodyPr bIns="46800" lIns="90000" rIns="90000" tIns="46800"/>
          <a:p>
            <a:pPr algn="ctr">
              <a:lnSpc>
                <a:spcPct val="120000"/>
              </a:lnSpc>
            </a:pPr>
            <a:r>
              <a:rPr lang="pt-BR" sz="3200">
                <a:solidFill>
                  <a:srgbClr val="ffff00"/>
                </a:solidFill>
                <a:latin typeface="Tahoma"/>
              </a:rPr>
              <a:t>Fundamentação legal</a:t>
            </a:r>
            <a:endParaRPr/>
          </a:p>
        </p:txBody>
      </p:sp>
      <p:sp>
        <p:nvSpPr>
          <p:cNvPr id="255" name="CustomShape 2"/>
          <p:cNvSpPr/>
          <p:nvPr/>
        </p:nvSpPr>
        <p:spPr>
          <a:xfrm>
            <a:off x="0" y="0"/>
            <a:ext cx="12191760" cy="826560"/>
          </a:xfrm>
          <a:prstGeom prst="rect">
            <a:avLst/>
          </a:prstGeom>
          <a:solidFill>
            <a:srgbClr val="ffffff"/>
          </a:solidFill>
          <a:ln w="57240">
            <a:solidFill>
              <a:srgbClr val="0000ff"/>
            </a:solidFill>
            <a:miter/>
          </a:ln>
        </p:spPr>
        <p:txBody>
          <a:bodyPr bIns="46800" lIns="90000" rIns="90000" tIns="46800"/>
          <a:p>
            <a:pPr>
              <a:lnSpc>
                <a:spcPct val="120000"/>
              </a:lnSpc>
            </a:pPr>
            <a:r>
              <a:rPr lang="pt-BR" sz="2200">
                <a:solidFill>
                  <a:srgbClr val="0033cc"/>
                </a:solidFill>
                <a:latin typeface="Verdana"/>
              </a:rPr>
              <a:t>MEI – Cobertura Previdenciária </a:t>
            </a:r>
            <a:endParaRPr/>
          </a:p>
          <a:p>
            <a:pPr algn="ctr">
              <a:lnSpc>
                <a:spcPct val="120000"/>
              </a:lnSpc>
            </a:pPr>
            <a:endParaRPr/>
          </a:p>
        </p:txBody>
      </p:sp>
      <p:sp>
        <p:nvSpPr>
          <p:cNvPr id="256" name="CustomShape 3"/>
          <p:cNvSpPr/>
          <p:nvPr/>
        </p:nvSpPr>
        <p:spPr>
          <a:xfrm>
            <a:off x="3429000" y="1428840"/>
            <a:ext cx="7480080" cy="409320"/>
          </a:xfrm>
          <a:prstGeom prst="roundRect">
            <a:avLst>
              <a:gd fmla="val 10889" name="adj"/>
            </a:avLst>
          </a:prstGeom>
          <a:gradFill>
            <a:gsLst>
              <a:gs pos="0">
                <a:srgbClr val="fbebd1"/>
              </a:gs>
              <a:gs pos="50000">
                <a:srgbClr val="ffffff"/>
              </a:gs>
              <a:gs pos="100000">
                <a:srgbClr val="fbebd1"/>
              </a:gs>
            </a:gsLst>
            <a:lin ang="5400000"/>
          </a:gradFill>
          <a:ln w="38160">
            <a:solidFill>
              <a:srgbClr val="ffffff"/>
            </a:solidFill>
            <a:miter/>
          </a:ln>
        </p:spPr>
      </p:sp>
      <p:sp>
        <p:nvSpPr>
          <p:cNvPr id="257" name="CustomShape 4"/>
          <p:cNvSpPr/>
          <p:nvPr/>
        </p:nvSpPr>
        <p:spPr>
          <a:xfrm>
            <a:off x="3539160" y="1450800"/>
            <a:ext cx="983880" cy="202680"/>
          </a:xfrm>
          <a:prstGeom prst="rect">
            <a:avLst/>
          </a:prstGeom>
          <a:solidFill>
            <a:srgbClr val="ffffff"/>
          </a:solidFill>
        </p:spPr>
      </p:sp>
      <p:sp>
        <p:nvSpPr>
          <p:cNvPr id="258" name="CustomShape 5"/>
          <p:cNvSpPr/>
          <p:nvPr/>
        </p:nvSpPr>
        <p:spPr>
          <a:xfrm>
            <a:off x="3869280" y="1463760"/>
            <a:ext cx="6709320" cy="496080"/>
          </a:xfrm>
          <a:prstGeom prst="rect">
            <a:avLst/>
          </a:prstGeom>
        </p:spPr>
        <p:txBody>
          <a:bodyPr bIns="46800" lIns="90000" rIns="90000" tIns="46800"/>
          <a:p>
            <a:pPr algn="ctr">
              <a:lnSpc>
                <a:spcPct val="120000"/>
              </a:lnSpc>
            </a:pPr>
            <a:r>
              <a:rPr lang="pt-BR" sz="2200">
                <a:solidFill>
                  <a:srgbClr val="000000"/>
                </a:solidFill>
                <a:latin typeface="Arial"/>
              </a:rPr>
              <a:t>Salário Maternidade</a:t>
            </a:r>
            <a:endParaRPr/>
          </a:p>
        </p:txBody>
      </p:sp>
      <p:sp>
        <p:nvSpPr>
          <p:cNvPr id="259" name="CustomShape 6"/>
          <p:cNvSpPr/>
          <p:nvPr/>
        </p:nvSpPr>
        <p:spPr>
          <a:xfrm>
            <a:off x="3409920" y="2004840"/>
            <a:ext cx="7480080" cy="391680"/>
          </a:xfrm>
          <a:prstGeom prst="roundRect">
            <a:avLst>
              <a:gd fmla="val 10889" name="adj"/>
            </a:avLst>
          </a:prstGeom>
          <a:gradFill>
            <a:gsLst>
              <a:gs pos="0">
                <a:srgbClr val="ccecff"/>
              </a:gs>
              <a:gs pos="50000">
                <a:srgbClr val="ffffff"/>
              </a:gs>
              <a:gs pos="100000">
                <a:srgbClr val="ccecff"/>
              </a:gs>
            </a:gsLst>
            <a:lin ang="5400000"/>
          </a:gradFill>
          <a:ln w="38160">
            <a:solidFill>
              <a:srgbClr val="ffffff"/>
            </a:solidFill>
            <a:miter/>
          </a:ln>
        </p:spPr>
      </p:sp>
      <p:sp>
        <p:nvSpPr>
          <p:cNvPr id="260" name="CustomShape 7"/>
          <p:cNvSpPr/>
          <p:nvPr/>
        </p:nvSpPr>
        <p:spPr>
          <a:xfrm>
            <a:off x="3520080" y="2027160"/>
            <a:ext cx="983880" cy="193320"/>
          </a:xfrm>
          <a:prstGeom prst="rect">
            <a:avLst/>
          </a:prstGeom>
          <a:solidFill>
            <a:srgbClr val="ffffff"/>
          </a:solidFill>
        </p:spPr>
      </p:sp>
      <p:sp>
        <p:nvSpPr>
          <p:cNvPr id="261" name="CustomShape 8"/>
          <p:cNvSpPr/>
          <p:nvPr/>
        </p:nvSpPr>
        <p:spPr>
          <a:xfrm>
            <a:off x="3850200" y="2038320"/>
            <a:ext cx="6709320" cy="496080"/>
          </a:xfrm>
          <a:prstGeom prst="rect">
            <a:avLst/>
          </a:prstGeom>
        </p:spPr>
        <p:txBody>
          <a:bodyPr bIns="46800" lIns="90000" rIns="90000" tIns="46800"/>
          <a:p>
            <a:pPr algn="ctr">
              <a:lnSpc>
                <a:spcPct val="120000"/>
              </a:lnSpc>
            </a:pPr>
            <a:r>
              <a:rPr lang="pt-BR" sz="2200">
                <a:solidFill>
                  <a:srgbClr val="000000"/>
                </a:solidFill>
                <a:latin typeface="Arial"/>
              </a:rPr>
              <a:t>Auxílio doença</a:t>
            </a:r>
            <a:endParaRPr/>
          </a:p>
        </p:txBody>
      </p:sp>
      <p:sp>
        <p:nvSpPr>
          <p:cNvPr id="262" name="CustomShape 9"/>
          <p:cNvSpPr/>
          <p:nvPr/>
        </p:nvSpPr>
        <p:spPr>
          <a:xfrm>
            <a:off x="3409920" y="2581200"/>
            <a:ext cx="7480080" cy="391680"/>
          </a:xfrm>
          <a:prstGeom prst="roundRect">
            <a:avLst>
              <a:gd fmla="val 10889" name="adj"/>
            </a:avLst>
          </a:prstGeom>
          <a:gradFill>
            <a:gsLst>
              <a:gs pos="0">
                <a:srgbClr val="dbf5cd"/>
              </a:gs>
              <a:gs pos="50000">
                <a:srgbClr val="ffffff"/>
              </a:gs>
              <a:gs pos="100000">
                <a:srgbClr val="dbf5cd"/>
              </a:gs>
            </a:gsLst>
            <a:lin ang="5400000"/>
          </a:gradFill>
          <a:ln w="38160">
            <a:solidFill>
              <a:srgbClr val="ffffff"/>
            </a:solidFill>
            <a:miter/>
          </a:ln>
        </p:spPr>
      </p:sp>
      <p:sp>
        <p:nvSpPr>
          <p:cNvPr id="263" name="CustomShape 10"/>
          <p:cNvSpPr/>
          <p:nvPr/>
        </p:nvSpPr>
        <p:spPr>
          <a:xfrm>
            <a:off x="3520080" y="2603520"/>
            <a:ext cx="983880" cy="193320"/>
          </a:xfrm>
          <a:prstGeom prst="rect">
            <a:avLst/>
          </a:prstGeom>
          <a:solidFill>
            <a:srgbClr val="ffffff"/>
          </a:solidFill>
        </p:spPr>
      </p:sp>
      <p:sp>
        <p:nvSpPr>
          <p:cNvPr id="264" name="CustomShape 11"/>
          <p:cNvSpPr/>
          <p:nvPr/>
        </p:nvSpPr>
        <p:spPr>
          <a:xfrm>
            <a:off x="3850200" y="2614680"/>
            <a:ext cx="6709320" cy="496080"/>
          </a:xfrm>
          <a:prstGeom prst="rect">
            <a:avLst/>
          </a:prstGeom>
        </p:spPr>
        <p:txBody>
          <a:bodyPr bIns="46800" lIns="90000" rIns="90000" tIns="46800"/>
          <a:p>
            <a:pPr algn="ctr">
              <a:lnSpc>
                <a:spcPct val="120000"/>
              </a:lnSpc>
            </a:pPr>
            <a:r>
              <a:rPr lang="pt-BR" sz="2200">
                <a:solidFill>
                  <a:srgbClr val="000000"/>
                </a:solidFill>
                <a:latin typeface="Arial"/>
              </a:rPr>
              <a:t>Aposentadoria por invalidez</a:t>
            </a:r>
            <a:endParaRPr/>
          </a:p>
        </p:txBody>
      </p:sp>
      <p:sp>
        <p:nvSpPr>
          <p:cNvPr id="265" name="CustomShape 12"/>
          <p:cNvSpPr/>
          <p:nvPr/>
        </p:nvSpPr>
        <p:spPr>
          <a:xfrm>
            <a:off x="3429000" y="3156120"/>
            <a:ext cx="7480080" cy="410760"/>
          </a:xfrm>
          <a:prstGeom prst="roundRect">
            <a:avLst>
              <a:gd fmla="val 10889" name="adj"/>
            </a:avLst>
          </a:prstGeom>
          <a:gradFill>
            <a:gsLst>
              <a:gs pos="0">
                <a:srgbClr val="fbebd1"/>
              </a:gs>
              <a:gs pos="50000">
                <a:srgbClr val="ffffff"/>
              </a:gs>
              <a:gs pos="100000">
                <a:srgbClr val="fbebd1"/>
              </a:gs>
            </a:gsLst>
            <a:lin ang="5400000"/>
          </a:gradFill>
          <a:ln w="38160">
            <a:solidFill>
              <a:srgbClr val="ffffff"/>
            </a:solidFill>
            <a:miter/>
          </a:ln>
        </p:spPr>
      </p:sp>
      <p:sp>
        <p:nvSpPr>
          <p:cNvPr id="266" name="CustomShape 13"/>
          <p:cNvSpPr/>
          <p:nvPr/>
        </p:nvSpPr>
        <p:spPr>
          <a:xfrm>
            <a:off x="3539160" y="3178080"/>
            <a:ext cx="983880" cy="204480"/>
          </a:xfrm>
          <a:prstGeom prst="rect">
            <a:avLst/>
          </a:prstGeom>
          <a:solidFill>
            <a:srgbClr val="ffffff"/>
          </a:solidFill>
        </p:spPr>
      </p:sp>
      <p:sp>
        <p:nvSpPr>
          <p:cNvPr id="267" name="CustomShape 14"/>
          <p:cNvSpPr/>
          <p:nvPr/>
        </p:nvSpPr>
        <p:spPr>
          <a:xfrm>
            <a:off x="3869280" y="3191040"/>
            <a:ext cx="6709320" cy="496080"/>
          </a:xfrm>
          <a:prstGeom prst="rect">
            <a:avLst/>
          </a:prstGeom>
        </p:spPr>
        <p:txBody>
          <a:bodyPr bIns="46800" lIns="90000" rIns="90000" tIns="46800"/>
          <a:p>
            <a:pPr algn="ctr">
              <a:lnSpc>
                <a:spcPct val="120000"/>
              </a:lnSpc>
            </a:pPr>
            <a:r>
              <a:rPr lang="pt-BR" sz="2200">
                <a:solidFill>
                  <a:srgbClr val="000000"/>
                </a:solidFill>
                <a:latin typeface="Arial"/>
              </a:rPr>
              <a:t>Aposentadoria por idade</a:t>
            </a:r>
            <a:endParaRPr/>
          </a:p>
        </p:txBody>
      </p:sp>
      <p:sp>
        <p:nvSpPr>
          <p:cNvPr id="268" name="CustomShape 15"/>
          <p:cNvSpPr/>
          <p:nvPr/>
        </p:nvSpPr>
        <p:spPr>
          <a:xfrm>
            <a:off x="3429000" y="3714840"/>
            <a:ext cx="7480080" cy="391680"/>
          </a:xfrm>
          <a:prstGeom prst="roundRect">
            <a:avLst>
              <a:gd fmla="val 10889" name="adj"/>
            </a:avLst>
          </a:prstGeom>
          <a:gradFill>
            <a:gsLst>
              <a:gs pos="0">
                <a:srgbClr val="dbf5cd"/>
              </a:gs>
              <a:gs pos="50000">
                <a:srgbClr val="ffffff"/>
              </a:gs>
              <a:gs pos="100000">
                <a:srgbClr val="dbf5cd"/>
              </a:gs>
            </a:gsLst>
            <a:lin ang="5400000"/>
          </a:gradFill>
          <a:ln w="38160">
            <a:solidFill>
              <a:srgbClr val="ffffff"/>
            </a:solidFill>
            <a:miter/>
          </a:ln>
        </p:spPr>
      </p:sp>
      <p:sp>
        <p:nvSpPr>
          <p:cNvPr id="269" name="CustomShape 16"/>
          <p:cNvSpPr/>
          <p:nvPr/>
        </p:nvSpPr>
        <p:spPr>
          <a:xfrm>
            <a:off x="3539160" y="3736800"/>
            <a:ext cx="983880" cy="193320"/>
          </a:xfrm>
          <a:prstGeom prst="rect">
            <a:avLst/>
          </a:prstGeom>
          <a:solidFill>
            <a:srgbClr val="ffffff"/>
          </a:solidFill>
        </p:spPr>
      </p:sp>
      <p:sp>
        <p:nvSpPr>
          <p:cNvPr id="270" name="CustomShape 17"/>
          <p:cNvSpPr/>
          <p:nvPr/>
        </p:nvSpPr>
        <p:spPr>
          <a:xfrm>
            <a:off x="3869280" y="3747960"/>
            <a:ext cx="6709320" cy="496080"/>
          </a:xfrm>
          <a:prstGeom prst="rect">
            <a:avLst/>
          </a:prstGeom>
        </p:spPr>
        <p:txBody>
          <a:bodyPr bIns="46800" lIns="90000" rIns="90000" tIns="46800"/>
          <a:p>
            <a:pPr algn="ctr">
              <a:lnSpc>
                <a:spcPct val="120000"/>
              </a:lnSpc>
            </a:pPr>
            <a:r>
              <a:rPr lang="pt-BR" sz="2200">
                <a:solidFill>
                  <a:srgbClr val="000000"/>
                </a:solidFill>
                <a:latin typeface="Arial"/>
              </a:rPr>
              <a:t>Auxílio acidente</a:t>
            </a:r>
            <a:endParaRPr/>
          </a:p>
        </p:txBody>
      </p:sp>
      <p:sp>
        <p:nvSpPr>
          <p:cNvPr id="271" name="CustomShape 18"/>
          <p:cNvSpPr/>
          <p:nvPr/>
        </p:nvSpPr>
        <p:spPr>
          <a:xfrm>
            <a:off x="3448080" y="4290840"/>
            <a:ext cx="7480080" cy="409320"/>
          </a:xfrm>
          <a:prstGeom prst="roundRect">
            <a:avLst>
              <a:gd fmla="val 10889" name="adj"/>
            </a:avLst>
          </a:prstGeom>
          <a:gradFill>
            <a:gsLst>
              <a:gs pos="0">
                <a:srgbClr val="fbebd1"/>
              </a:gs>
              <a:gs pos="50000">
                <a:srgbClr val="ffffff"/>
              </a:gs>
              <a:gs pos="100000">
                <a:srgbClr val="fbebd1"/>
              </a:gs>
            </a:gsLst>
            <a:lin ang="5400000"/>
          </a:gradFill>
          <a:ln w="38160">
            <a:solidFill>
              <a:srgbClr val="ffffff"/>
            </a:solidFill>
            <a:miter/>
          </a:ln>
        </p:spPr>
      </p:sp>
      <p:sp>
        <p:nvSpPr>
          <p:cNvPr id="272" name="CustomShape 19"/>
          <p:cNvSpPr/>
          <p:nvPr/>
        </p:nvSpPr>
        <p:spPr>
          <a:xfrm>
            <a:off x="3558240" y="4313160"/>
            <a:ext cx="983880" cy="202680"/>
          </a:xfrm>
          <a:prstGeom prst="rect">
            <a:avLst/>
          </a:prstGeom>
          <a:solidFill>
            <a:srgbClr val="ffffff"/>
          </a:solidFill>
        </p:spPr>
      </p:sp>
      <p:sp>
        <p:nvSpPr>
          <p:cNvPr id="273" name="CustomShape 20"/>
          <p:cNvSpPr/>
          <p:nvPr/>
        </p:nvSpPr>
        <p:spPr>
          <a:xfrm>
            <a:off x="3888360" y="4325760"/>
            <a:ext cx="6709320" cy="496080"/>
          </a:xfrm>
          <a:prstGeom prst="rect">
            <a:avLst/>
          </a:prstGeom>
        </p:spPr>
        <p:txBody>
          <a:bodyPr bIns="46800" lIns="90000" rIns="90000" tIns="46800"/>
          <a:p>
            <a:pPr algn="ctr">
              <a:lnSpc>
                <a:spcPct val="120000"/>
              </a:lnSpc>
            </a:pPr>
            <a:r>
              <a:rPr lang="pt-BR" sz="2200">
                <a:solidFill>
                  <a:srgbClr val="000000"/>
                </a:solidFill>
                <a:latin typeface="Arial"/>
              </a:rPr>
              <a:t>Pensão por morte</a:t>
            </a:r>
            <a:endParaRPr/>
          </a:p>
        </p:txBody>
      </p:sp>
      <p:sp>
        <p:nvSpPr>
          <p:cNvPr id="274" name="CustomShape 21"/>
          <p:cNvSpPr/>
          <p:nvPr/>
        </p:nvSpPr>
        <p:spPr>
          <a:xfrm>
            <a:off x="3429000" y="4867200"/>
            <a:ext cx="7480080" cy="391680"/>
          </a:xfrm>
          <a:prstGeom prst="roundRect">
            <a:avLst>
              <a:gd fmla="val 10889" name="adj"/>
            </a:avLst>
          </a:prstGeom>
          <a:gradFill>
            <a:gsLst>
              <a:gs pos="0">
                <a:srgbClr val="ccecff"/>
              </a:gs>
              <a:gs pos="50000">
                <a:srgbClr val="ffffff"/>
              </a:gs>
              <a:gs pos="100000">
                <a:srgbClr val="ccecff"/>
              </a:gs>
            </a:gsLst>
            <a:lin ang="5400000"/>
          </a:gradFill>
          <a:ln w="38160">
            <a:solidFill>
              <a:srgbClr val="ffffff"/>
            </a:solidFill>
            <a:miter/>
          </a:ln>
        </p:spPr>
      </p:sp>
      <p:sp>
        <p:nvSpPr>
          <p:cNvPr id="275" name="CustomShape 22"/>
          <p:cNvSpPr/>
          <p:nvPr/>
        </p:nvSpPr>
        <p:spPr>
          <a:xfrm>
            <a:off x="3539160" y="4889520"/>
            <a:ext cx="983880" cy="193320"/>
          </a:xfrm>
          <a:prstGeom prst="rect">
            <a:avLst/>
          </a:prstGeom>
          <a:solidFill>
            <a:srgbClr val="ffffff"/>
          </a:solidFill>
        </p:spPr>
      </p:sp>
      <p:sp>
        <p:nvSpPr>
          <p:cNvPr id="276" name="CustomShape 23"/>
          <p:cNvSpPr/>
          <p:nvPr/>
        </p:nvSpPr>
        <p:spPr>
          <a:xfrm>
            <a:off x="3869280" y="4900680"/>
            <a:ext cx="6709320" cy="496080"/>
          </a:xfrm>
          <a:prstGeom prst="rect">
            <a:avLst/>
          </a:prstGeom>
        </p:spPr>
        <p:txBody>
          <a:bodyPr bIns="46800" lIns="90000" rIns="90000" tIns="46800"/>
          <a:p>
            <a:pPr algn="ctr">
              <a:lnSpc>
                <a:spcPct val="120000"/>
              </a:lnSpc>
            </a:pPr>
            <a:r>
              <a:rPr lang="pt-BR" sz="2200">
                <a:solidFill>
                  <a:srgbClr val="000000"/>
                </a:solidFill>
                <a:latin typeface="Arial"/>
              </a:rPr>
              <a:t>Auxílio reclusão</a:t>
            </a:r>
            <a:endParaRPr/>
          </a:p>
        </p:txBody>
      </p:sp>
      <p:pic>
        <p:nvPicPr>
          <p:cNvPr descr="" id="277" name="Picture 38"/>
          <p:cNvPicPr/>
          <p:nvPr/>
        </p:nvPicPr>
        <p:blipFill>
          <a:blip r:embed="rId1"/>
          <a:stretch>
            <a:fillRect/>
          </a:stretch>
        </p:blipFill>
        <p:spPr>
          <a:xfrm>
            <a:off x="8640360" y="0"/>
            <a:ext cx="3212640" cy="769680"/>
          </a:xfrm>
          <a:prstGeom prst="rect">
            <a:avLst/>
          </a:prstGeom>
        </p:spPr>
      </p:pic>
    </p:spTree>
  </p:cSld>
  <p:timing>
    <p:tnLst>
      <p:par>
        <p:cTn dur="indefinite" id="37" nodeType="tmRoot" restart="never">
          <p:childTnLst>
            <p:seq>
              <p:cTn dur="indefinite" id="38" nodeType="mainSeq">
                <p:childTnLst>
                  <p:par>
                    <p:cTn fill="hold" id="39">
                      <p:stCondLst>
                        <p:cond delay="indefinite"/>
                      </p:stCondLst>
                      <p:childTnLst>
                        <p:par>
                          <p:cTn fill="hold" id="40">
                            <p:stCondLst>
                              <p:cond delay="0"/>
                            </p:stCondLst>
                            <p:childTnLst>
                              <p:par>
                                <p:cTn fill="hold" id="41" nodeType="afterEffect" presetClass="entr" presetID="4" presetSubtype="16">
                                  <p:stCondLst>
                                    <p:cond delay="0"/>
                                  </p:stCondLst>
                                  <p:childTnLst>
                                    <p:set>
                                      <p:cBhvr>
                                        <p:cTn dur="1" fill="hold" id="42">
                                          <p:stCondLst>
                                            <p:cond delay="0"/>
                                          </p:stCondLst>
                                        </p:cTn>
                                        <p:tgtEl>
                                          <p:spTgt spid="-1"/>
                                        </p:tgtEl>
                                        <p:attrNameLst>
                                          <p:attrName>style.visibility</p:attrName>
                                        </p:attrNameLst>
                                      </p:cBhvr>
                                      <p:to>
                                        <p:strVal val="visible"/>
                                      </p:to>
                                    </p:set>
                                    <p:animEffect filter="box(in)" transition="out">
                                      <p:cBhvr additive="repl">
                                        <p:cTn dur="500" fill="freeze" id="43"/>
                                        <p:tgtEl>
                                          <p:spTgt spid="-1"/>
                                        </p:tgtEl>
                                      </p:cBhvr>
                                    </p:animEffect>
                                  </p:childTnLst>
                                </p:cTn>
                              </p:par>
                            </p:childTnLst>
                          </p:cTn>
                        </p:par>
                        <p:par>
                          <p:cTn fill="hold" id="44">
                            <p:stCondLst>
                              <p:cond delay="500"/>
                            </p:stCondLst>
                            <p:childTnLst>
                              <p:par>
                                <p:cTn fill="hold" id="45" nodeType="afterEffect" presetClass="entr" presetID="4" presetSubtype="16">
                                  <p:stCondLst>
                                    <p:cond delay="0"/>
                                  </p:stCondLst>
                                  <p:childTnLst>
                                    <p:set>
                                      <p:cBhvr>
                                        <p:cTn dur="1" fill="hold" id="46">
                                          <p:stCondLst>
                                            <p:cond delay="0"/>
                                          </p:stCondLst>
                                        </p:cTn>
                                        <p:tgtEl>
                                          <p:spTgt spid="-1"/>
                                        </p:tgtEl>
                                        <p:attrNameLst>
                                          <p:attrName>style.visibility</p:attrName>
                                        </p:attrNameLst>
                                      </p:cBhvr>
                                      <p:to>
                                        <p:strVal val="visible"/>
                                      </p:to>
                                    </p:set>
                                    <p:animEffect filter="box(in)" transition="out">
                                      <p:cBhvr additive="repl">
                                        <p:cTn dur="500" fill="freeze" id="47"/>
                                        <p:tgtEl>
                                          <p:spTgt spid="-1"/>
                                        </p:tgtEl>
                                      </p:cBhvr>
                                    </p:animEffect>
                                  </p:childTnLst>
                                </p:cTn>
                              </p:par>
                            </p:childTnLst>
                          </p:cTn>
                        </p:par>
                        <p:par>
                          <p:cTn fill="hold" id="48">
                            <p:stCondLst>
                              <p:cond delay="1000"/>
                            </p:stCondLst>
                            <p:childTnLst>
                              <p:par>
                                <p:cTn fill="hold" id="49" nodeType="afterEffect" presetClass="entr" presetID="4" presetSubtype="16">
                                  <p:stCondLst>
                                    <p:cond delay="0"/>
                                  </p:stCondLst>
                                  <p:childTnLst>
                                    <p:set>
                                      <p:cBhvr>
                                        <p:cTn dur="1" fill="hold" id="50">
                                          <p:stCondLst>
                                            <p:cond delay="0"/>
                                          </p:stCondLst>
                                        </p:cTn>
                                        <p:tgtEl>
                                          <p:spTgt spid="-1"/>
                                        </p:tgtEl>
                                        <p:attrNameLst>
                                          <p:attrName>style.visibility</p:attrName>
                                        </p:attrNameLst>
                                      </p:cBhvr>
                                      <p:to>
                                        <p:strVal val="visible"/>
                                      </p:to>
                                    </p:set>
                                    <p:animEffect filter="box(in)" transition="out">
                                      <p:cBhvr additive="repl">
                                        <p:cTn dur="500" fill="freeze" id="51"/>
                                        <p:tgtEl>
                                          <p:spTgt spid="-1"/>
                                        </p:tgtEl>
                                      </p:cBhvr>
                                    </p:animEffect>
                                  </p:childTnLst>
                                </p:cTn>
                              </p:par>
                            </p:childTnLst>
                          </p:cTn>
                        </p:par>
                        <p:par>
                          <p:cTn fill="hold" id="52">
                            <p:stCondLst>
                              <p:cond delay="1500"/>
                            </p:stCondLst>
                            <p:childTnLst>
                              <p:par>
                                <p:cTn fill="hold" id="53" nodeType="afterEffect" presetClass="entr" presetID="4" presetSubtype="16">
                                  <p:stCondLst>
                                    <p:cond delay="0"/>
                                  </p:stCondLst>
                                  <p:childTnLst>
                                    <p:set>
                                      <p:cBhvr>
                                        <p:cTn dur="1" fill="hold" id="54">
                                          <p:stCondLst>
                                            <p:cond delay="0"/>
                                          </p:stCondLst>
                                        </p:cTn>
                                        <p:tgtEl>
                                          <p:spTgt spid="-1"/>
                                        </p:tgtEl>
                                        <p:attrNameLst>
                                          <p:attrName>style.visibility</p:attrName>
                                        </p:attrNameLst>
                                      </p:cBhvr>
                                      <p:to>
                                        <p:strVal val="visible"/>
                                      </p:to>
                                    </p:set>
                                    <p:animEffect filter="box(in)" transition="out">
                                      <p:cBhvr additive="repl">
                                        <p:cTn dur="500" fill="freeze" id="55"/>
                                        <p:tgtEl>
                                          <p:spTgt spid="-1"/>
                                        </p:tgtEl>
                                      </p:cBhvr>
                                    </p:animEffect>
                                  </p:childTnLst>
                                </p:cTn>
                              </p:par>
                            </p:childTnLst>
                          </p:cTn>
                        </p:par>
                        <p:par>
                          <p:cTn fill="hold" id="56">
                            <p:stCondLst>
                              <p:cond delay="2000"/>
                            </p:stCondLst>
                            <p:childTnLst>
                              <p:par>
                                <p:cTn fill="hold" id="57" nodeType="afterEffect" presetClass="entr" presetID="4" presetSubtype="16">
                                  <p:stCondLst>
                                    <p:cond delay="0"/>
                                  </p:stCondLst>
                                  <p:childTnLst>
                                    <p:set>
                                      <p:cBhvr>
                                        <p:cTn dur="1" fill="hold" id="58">
                                          <p:stCondLst>
                                            <p:cond delay="0"/>
                                          </p:stCondLst>
                                        </p:cTn>
                                        <p:tgtEl>
                                          <p:spTgt spid="-1"/>
                                        </p:tgtEl>
                                        <p:attrNameLst>
                                          <p:attrName>style.visibility</p:attrName>
                                        </p:attrNameLst>
                                      </p:cBhvr>
                                      <p:to>
                                        <p:strVal val="visible"/>
                                      </p:to>
                                    </p:set>
                                    <p:animEffect filter="box(in)" transition="out">
                                      <p:cBhvr additive="repl">
                                        <p:cTn dur="500" fill="freeze" id="59"/>
                                        <p:tgtEl>
                                          <p:spTgt spid="-1"/>
                                        </p:tgtEl>
                                      </p:cBhvr>
                                    </p:animEffect>
                                  </p:childTnLst>
                                </p:cTn>
                              </p:par>
                            </p:childTnLst>
                          </p:cTn>
                        </p:par>
                        <p:par>
                          <p:cTn fill="hold" id="60">
                            <p:stCondLst>
                              <p:cond delay="2500"/>
                            </p:stCondLst>
                            <p:childTnLst>
                              <p:par>
                                <p:cTn fill="hold" id="61" nodeType="afterEffect" presetClass="entr" presetID="4" presetSubtype="16">
                                  <p:stCondLst>
                                    <p:cond delay="0"/>
                                  </p:stCondLst>
                                  <p:childTnLst>
                                    <p:set>
                                      <p:cBhvr>
                                        <p:cTn dur="1" fill="hold" id="62">
                                          <p:stCondLst>
                                            <p:cond delay="0"/>
                                          </p:stCondLst>
                                        </p:cTn>
                                        <p:tgtEl>
                                          <p:spTgt spid="-1"/>
                                        </p:tgtEl>
                                        <p:attrNameLst>
                                          <p:attrName>style.visibility</p:attrName>
                                        </p:attrNameLst>
                                      </p:cBhvr>
                                      <p:to>
                                        <p:strVal val="visible"/>
                                      </p:to>
                                    </p:set>
                                    <p:animEffect filter="box(in)" transition="out">
                                      <p:cBhvr additive="repl">
                                        <p:cTn dur="500" fill="freeze" id="63"/>
                                        <p:tgtEl>
                                          <p:spTgt spid="-1"/>
                                        </p:tgtEl>
                                      </p:cBhvr>
                                    </p:animEffect>
                                  </p:childTnLst>
                                </p:cTn>
                              </p:par>
                            </p:childTnLst>
                          </p:cTn>
                        </p:par>
                        <p:par>
                          <p:cTn fill="hold" id="64">
                            <p:stCondLst>
                              <p:cond delay="3000"/>
                            </p:stCondLst>
                            <p:childTnLst>
                              <p:par>
                                <p:cTn fill="hold" id="65" nodeType="afterEffect" presetClass="entr" presetID="4" presetSubtype="16">
                                  <p:stCondLst>
                                    <p:cond delay="0"/>
                                  </p:stCondLst>
                                  <p:childTnLst>
                                    <p:set>
                                      <p:cBhvr>
                                        <p:cTn dur="1" fill="hold" id="66">
                                          <p:stCondLst>
                                            <p:cond delay="0"/>
                                          </p:stCondLst>
                                        </p:cTn>
                                        <p:tgtEl>
                                          <p:spTgt spid="-1"/>
                                        </p:tgtEl>
                                        <p:attrNameLst>
                                          <p:attrName>style.visibility</p:attrName>
                                        </p:attrNameLst>
                                      </p:cBhvr>
                                      <p:to>
                                        <p:strVal val="visible"/>
                                      </p:to>
                                    </p:set>
                                    <p:animEffect filter="box(in)" transition="out">
                                      <p:cBhvr additive="repl">
                                        <p:cTn dur="500" fill="freeze" id="67"/>
                                        <p:tgtEl>
                                          <p:spTgt spid="-1"/>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descr="" id="122" name="Imagem 4"/>
          <p:cNvPicPr/>
          <p:nvPr/>
        </p:nvPicPr>
        <p:blipFill>
          <a:blip r:embed="rId1"/>
          <a:stretch>
            <a:fillRect/>
          </a:stretch>
        </p:blipFill>
        <p:spPr>
          <a:xfrm>
            <a:off x="10380240" y="490680"/>
            <a:ext cx="772560" cy="716400"/>
          </a:xfrm>
          <a:prstGeom prst="rect">
            <a:avLst/>
          </a:prstGeom>
        </p:spPr>
      </p:pic>
      <p:sp>
        <p:nvSpPr>
          <p:cNvPr id="123" name="TextShape 1"/>
          <p:cNvSpPr txBox="1"/>
          <p:nvPr/>
        </p:nvSpPr>
        <p:spPr>
          <a:xfrm>
            <a:off x="1049760" y="331560"/>
            <a:ext cx="10515240" cy="5772600"/>
          </a:xfrm>
          <a:prstGeom prst="rect">
            <a:avLst/>
          </a:prstGeom>
        </p:spPr>
        <p:txBody>
          <a:bodyPr anchor="ctr"/>
          <a:p>
            <a:pPr>
              <a:lnSpc>
                <a:spcPct val="150000"/>
              </a:lnSpc>
            </a:pPr>
            <a:endParaRPr/>
          </a:p>
          <a:p>
            <a:r>
              <a:rPr lang="pt-BR" sz="3200">
                <a:solidFill>
                  <a:srgbClr val="385623"/>
                </a:solidFill>
                <a:latin typeface="Calibri"/>
              </a:rPr>
              <a:t>INTRODUÇÃO LC 123/06</a:t>
            </a:r>
            <a:endParaRPr/>
          </a:p>
          <a:p>
            <a:r>
              <a:rPr lang="pt-BR" sz="3200">
                <a:solidFill>
                  <a:srgbClr val="385623"/>
                </a:solidFill>
                <a:latin typeface="Calibri"/>
              </a:rPr>
              <a:t>CONCEITO ME/EPP</a:t>
            </a:r>
            <a:endParaRPr/>
          </a:p>
          <a:p>
            <a:r>
              <a:rPr lang="pt-BR" sz="3200">
                <a:solidFill>
                  <a:srgbClr val="385623"/>
                </a:solidFill>
                <a:latin typeface="Calibri"/>
              </a:rPr>
              <a:t>BENEFÍCIOS LC 123</a:t>
            </a:r>
            <a:endParaRPr/>
          </a:p>
          <a:p>
            <a:r>
              <a:rPr lang="pt-BR" sz="3200">
                <a:solidFill>
                  <a:srgbClr val="385623"/>
                </a:solidFill>
                <a:latin typeface="Calibri"/>
              </a:rPr>
              <a:t>SIMPLES NACIONAL – ABRANGÊNCIA</a:t>
            </a:r>
            <a:endParaRPr/>
          </a:p>
          <a:p>
            <a:r>
              <a:rPr lang="pt-BR" sz="3200">
                <a:solidFill>
                  <a:srgbClr val="385623"/>
                </a:solidFill>
                <a:latin typeface="Calibri"/>
              </a:rPr>
              <a:t>VEDAÇÕES</a:t>
            </a:r>
            <a:endParaRPr/>
          </a:p>
          <a:p>
            <a:pPr>
              <a:lnSpc>
                <a:spcPct val="100000"/>
              </a:lnSpc>
            </a:pPr>
            <a:endParaRPr/>
          </a:p>
        </p:txBody>
      </p:sp>
    </p:spTree>
  </p:cSld>
</p:sld>
</file>

<file path=ppt/slides/slide2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78" name="TextShape 1"/>
          <p:cNvSpPr txBox="1"/>
          <p:nvPr/>
        </p:nvSpPr>
        <p:spPr>
          <a:xfrm>
            <a:off x="851040" y="1699920"/>
            <a:ext cx="10515240" cy="2755800"/>
          </a:xfrm>
          <a:prstGeom prst="rect">
            <a:avLst/>
          </a:prstGeom>
        </p:spPr>
        <p:txBody>
          <a:bodyPr/>
          <a:p>
            <a:pPr algn="ctr">
              <a:lnSpc>
                <a:spcPct val="100000"/>
              </a:lnSpc>
            </a:pPr>
            <a:r>
              <a:rPr lang="pt-BR" sz="7200">
                <a:solidFill>
                  <a:srgbClr val="385623"/>
                </a:solidFill>
                <a:latin typeface="Calibri"/>
              </a:rPr>
              <a:t>OPÇÃO</a:t>
            </a:r>
            <a:endParaRPr/>
          </a:p>
          <a:p>
            <a:pPr algn="ctr">
              <a:lnSpc>
                <a:spcPct val="100000"/>
              </a:lnSpc>
            </a:pPr>
            <a:r>
              <a:rPr lang="pt-BR" sz="7200">
                <a:solidFill>
                  <a:srgbClr val="385623"/>
                </a:solidFill>
                <a:latin typeface="Calibri"/>
              </a:rPr>
              <a:t>SIMPLES NACIONAL</a:t>
            </a:r>
            <a:endParaRPr/>
          </a:p>
        </p:txBody>
      </p:sp>
      <p:sp>
        <p:nvSpPr>
          <p:cNvPr id="279" name="CustomShape 2"/>
          <p:cNvSpPr/>
          <p:nvPr/>
        </p:nvSpPr>
        <p:spPr>
          <a:xfrm>
            <a:off x="2404080" y="4844520"/>
            <a:ext cx="7795800" cy="1065600"/>
          </a:xfrm>
          <a:prstGeom prst="rect">
            <a:avLst/>
          </a:prstGeom>
        </p:spPr>
        <p:txBody>
          <a:bodyPr bIns="45000" lIns="90000" rIns="90000" tIns="45000"/>
          <a:p>
            <a:pPr>
              <a:lnSpc>
                <a:spcPct val="100000"/>
              </a:lnSpc>
            </a:pPr>
            <a:endParaRPr/>
          </a:p>
          <a:p>
            <a:pPr>
              <a:lnSpc>
                <a:spcPct val="100000"/>
              </a:lnSpc>
            </a:pPr>
            <a:r>
              <a:rPr b="1" lang="pt-BR" sz="3600">
                <a:solidFill>
                  <a:srgbClr val="385623"/>
                </a:solidFill>
                <a:latin typeface="Calibri"/>
              </a:rPr>
              <a:t>2016</a:t>
            </a:r>
            <a:endParaRPr/>
          </a:p>
        </p:txBody>
      </p:sp>
      <p:pic>
        <p:nvPicPr>
          <p:cNvPr descr="" id="280" name="Imagem 4"/>
          <p:cNvPicPr/>
          <p:nvPr/>
        </p:nvPicPr>
        <p:blipFill>
          <a:blip r:embed="rId1"/>
          <a:stretch>
            <a:fillRect/>
          </a:stretch>
        </p:blipFill>
        <p:spPr>
          <a:xfrm>
            <a:off x="8731800" y="380880"/>
            <a:ext cx="2410560" cy="769680"/>
          </a:xfrm>
          <a:prstGeom prst="rect">
            <a:avLst/>
          </a:prstGeom>
        </p:spPr>
      </p:pic>
    </p:spTree>
  </p:cSld>
</p:sld>
</file>

<file path=ppt/slides/slide2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81" name="CustomShape 1"/>
          <p:cNvSpPr/>
          <p:nvPr/>
        </p:nvSpPr>
        <p:spPr>
          <a:xfrm rot="5400000">
            <a:off x="7497000" y="1696680"/>
            <a:ext cx="3551040" cy="4161960"/>
          </a:xfrm>
          <a:prstGeom prst="round2SameRect">
            <a:avLst>
              <a:gd fmla="val 16667" name="adj1"/>
              <a:gd fmla="val 0" name="adj2"/>
            </a:avLst>
          </a:prstGeom>
          <a:solidFill>
            <a:srgbClr val="d1deef"/>
          </a:solidFill>
          <a:ln w="12600">
            <a:solidFill>
              <a:srgbClr val="d1deef"/>
            </a:solidFill>
            <a:miter/>
          </a:ln>
        </p:spPr>
        <p:txBody>
          <a:bodyPr anchor="ctr" bIns="95400" lIns="47520" rIns="47520" tIns="95400"/>
          <a:p>
            <a:pPr algn="just" lvl="1">
              <a:lnSpc>
                <a:spcPct val="90000"/>
              </a:lnSpc>
              <a:buSzPct val="25000"/>
              <a:buFont typeface="StarSymbol"/>
              <a:buChar char=""/>
            </a:pPr>
            <a:r>
              <a:rPr lang="pt-BR" sz="2500">
                <a:solidFill>
                  <a:srgbClr val="000000"/>
                </a:solidFill>
                <a:latin typeface="Calibri"/>
              </a:rPr>
              <a:t>Facultativa</a:t>
            </a:r>
            <a:endParaRPr/>
          </a:p>
          <a:p>
            <a:pPr algn="just" lvl="1">
              <a:lnSpc>
                <a:spcPct val="90000"/>
              </a:lnSpc>
              <a:buSzPct val="25000"/>
              <a:buFont typeface="StarSymbol"/>
              <a:buChar char=""/>
            </a:pPr>
            <a:r>
              <a:rPr lang="pt-BR" sz="2500">
                <a:solidFill>
                  <a:srgbClr val="000000"/>
                </a:solidFill>
                <a:latin typeface="Calibri"/>
              </a:rPr>
              <a:t>Irretratável ano-calendário</a:t>
            </a:r>
            <a:endParaRPr/>
          </a:p>
          <a:p>
            <a:pPr algn="just" lvl="1">
              <a:lnSpc>
                <a:spcPct val="90000"/>
              </a:lnSpc>
              <a:buSzPct val="25000"/>
              <a:buFont typeface="StarSymbol"/>
              <a:buChar char=""/>
            </a:pPr>
            <a:r>
              <a:rPr lang="pt-BR" sz="2500">
                <a:solidFill>
                  <a:srgbClr val="000000"/>
                </a:solidFill>
                <a:latin typeface="Calibri"/>
              </a:rPr>
              <a:t>Todos os estabelecimentos </a:t>
            </a:r>
            <a:endParaRPr/>
          </a:p>
          <a:p>
            <a:pPr algn="just" lvl="1">
              <a:lnSpc>
                <a:spcPct val="90000"/>
              </a:lnSpc>
              <a:buSzPct val="25000"/>
              <a:buFont typeface="StarSymbol"/>
              <a:buChar char=""/>
            </a:pPr>
            <a:r>
              <a:rPr lang="pt-BR" sz="2500">
                <a:solidFill>
                  <a:srgbClr val="000000"/>
                </a:solidFill>
                <a:latin typeface="Calibri"/>
              </a:rPr>
              <a:t>Documento único (DAS)</a:t>
            </a:r>
            <a:endParaRPr/>
          </a:p>
          <a:p>
            <a:pPr algn="just" lvl="1">
              <a:lnSpc>
                <a:spcPct val="90000"/>
              </a:lnSpc>
              <a:buSzPct val="25000"/>
              <a:buFont typeface="StarSymbol"/>
              <a:buChar char=""/>
            </a:pPr>
            <a:r>
              <a:rPr lang="pt-BR" sz="2500">
                <a:solidFill>
                  <a:srgbClr val="000000"/>
                </a:solidFill>
                <a:latin typeface="Calibri"/>
              </a:rPr>
              <a:t>Sistema de comunicação eletrônica</a:t>
            </a:r>
            <a:endParaRPr/>
          </a:p>
        </p:txBody>
      </p:sp>
      <p:sp>
        <p:nvSpPr>
          <p:cNvPr id="282" name="CustomShape 2"/>
          <p:cNvSpPr/>
          <p:nvPr/>
        </p:nvSpPr>
        <p:spPr>
          <a:xfrm>
            <a:off x="3645720" y="2368080"/>
            <a:ext cx="3544920" cy="2746800"/>
          </a:xfrm>
          <a:prstGeom prst="roundRect">
            <a:avLst>
              <a:gd fmla="val 16667" name="adj"/>
            </a:avLst>
          </a:prstGeom>
          <a:solidFill>
            <a:srgbClr val="5b9bd5"/>
          </a:solidFill>
          <a:ln w="12600">
            <a:solidFill>
              <a:srgbClr val="ffffff"/>
            </a:solidFill>
            <a:miter/>
          </a:ln>
        </p:spPr>
        <p:txBody>
          <a:bodyPr anchor="ctr" bIns="49680" lIns="99000" rIns="99000" tIns="49680"/>
          <a:p>
            <a:pPr algn="ctr">
              <a:lnSpc>
                <a:spcPct val="90000"/>
              </a:lnSpc>
            </a:pPr>
            <a:r>
              <a:rPr b="1" lang="pt-BR" sz="2600">
                <a:solidFill>
                  <a:srgbClr val="000000"/>
                </a:solidFill>
                <a:latin typeface="Calibri"/>
              </a:rPr>
              <a:t>CARACTERÍSTICAS</a:t>
            </a:r>
            <a:endParaRPr/>
          </a:p>
        </p:txBody>
      </p:sp>
      <p:sp>
        <p:nvSpPr>
          <p:cNvPr id="283" name="TextShape 3"/>
          <p:cNvSpPr txBox="1"/>
          <p:nvPr/>
        </p:nvSpPr>
        <p:spPr>
          <a:xfrm>
            <a:off x="838080" y="365040"/>
            <a:ext cx="10515240" cy="1180080"/>
          </a:xfrm>
          <a:prstGeom prst="rect">
            <a:avLst/>
          </a:prstGeom>
        </p:spPr>
        <p:txBody>
          <a:bodyPr anchor="ctr"/>
          <a:p>
            <a:pPr algn="ctr">
              <a:lnSpc>
                <a:spcPct val="100000"/>
              </a:lnSpc>
            </a:pPr>
            <a:r>
              <a:rPr b="1" lang="pt-BR" sz="4400">
                <a:solidFill>
                  <a:srgbClr val="000000"/>
                </a:solidFill>
                <a:latin typeface="Calibri"/>
              </a:rPr>
              <a:t>Opção</a:t>
            </a:r>
            <a:endParaRPr/>
          </a:p>
        </p:txBody>
      </p:sp>
      <p:pic>
        <p:nvPicPr>
          <p:cNvPr descr="" id="284" name="Imagem 4"/>
          <p:cNvPicPr/>
          <p:nvPr/>
        </p:nvPicPr>
        <p:blipFill>
          <a:blip r:embed="rId1"/>
          <a:stretch>
            <a:fillRect/>
          </a:stretch>
        </p:blipFill>
        <p:spPr>
          <a:xfrm>
            <a:off x="10380240" y="490680"/>
            <a:ext cx="772560" cy="716400"/>
          </a:xfrm>
          <a:prstGeom prst="rect">
            <a:avLst/>
          </a:prstGeom>
        </p:spPr>
      </p:pic>
    </p:spTree>
  </p:cSld>
</p:sld>
</file>

<file path=ppt/slides/slide2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85" name="TextShape 1"/>
          <p:cNvSpPr txBox="1"/>
          <p:nvPr/>
        </p:nvSpPr>
        <p:spPr>
          <a:xfrm>
            <a:off x="838080" y="365040"/>
            <a:ext cx="10515240" cy="1180080"/>
          </a:xfrm>
          <a:prstGeom prst="rect">
            <a:avLst/>
          </a:prstGeom>
        </p:spPr>
        <p:txBody>
          <a:bodyPr anchor="ctr"/>
          <a:p>
            <a:pPr algn="ctr">
              <a:lnSpc>
                <a:spcPct val="100000"/>
              </a:lnSpc>
            </a:pPr>
            <a:r>
              <a:rPr b="1" lang="pt-BR" sz="4400">
                <a:solidFill>
                  <a:srgbClr val="000000"/>
                </a:solidFill>
                <a:latin typeface="Calibri"/>
              </a:rPr>
              <a:t>Opção</a:t>
            </a:r>
            <a:endParaRPr/>
          </a:p>
        </p:txBody>
      </p:sp>
      <p:sp>
        <p:nvSpPr>
          <p:cNvPr id="286" name="TextShape 2"/>
          <p:cNvSpPr txBox="1"/>
          <p:nvPr/>
        </p:nvSpPr>
        <p:spPr>
          <a:xfrm>
            <a:off x="1160640" y="2205720"/>
            <a:ext cx="10515240" cy="3928680"/>
          </a:xfrm>
          <a:prstGeom prst="rect">
            <a:avLst/>
          </a:prstGeom>
        </p:spPr>
        <p:txBody>
          <a:bodyPr/>
          <a:p>
            <a:pPr>
              <a:lnSpc>
                <a:spcPct val="100000"/>
              </a:lnSpc>
            </a:pPr>
            <a:r>
              <a:rPr lang="pt-BR" sz="2800">
                <a:solidFill>
                  <a:srgbClr val="000000"/>
                </a:solidFill>
                <a:latin typeface="Calibri"/>
              </a:rPr>
              <a:t>                   </a:t>
            </a:r>
            <a:r>
              <a:rPr b="1" lang="pt-BR" sz="3800">
                <a:solidFill>
                  <a:srgbClr val="000000"/>
                </a:solidFill>
                <a:latin typeface="Calibri"/>
              </a:rPr>
              <a:t>ATENÇÃO:</a:t>
            </a:r>
            <a:endParaRPr/>
          </a:p>
          <a:p>
            <a:pPr>
              <a:lnSpc>
                <a:spcPct val="100000"/>
              </a:lnSpc>
            </a:pPr>
            <a:endParaRPr/>
          </a:p>
          <a:p>
            <a:pPr algn="just">
              <a:lnSpc>
                <a:spcPct val="100000"/>
              </a:lnSpc>
              <a:buFont typeface="Arial"/>
              <a:buChar char="-"/>
            </a:pPr>
            <a:r>
              <a:rPr lang="pt-BR" sz="4600">
                <a:solidFill>
                  <a:srgbClr val="000000"/>
                </a:solidFill>
                <a:latin typeface="Calibri"/>
              </a:rPr>
              <a:t>A opção é por tempo indeterminado.</a:t>
            </a:r>
            <a:endParaRPr/>
          </a:p>
          <a:p>
            <a:pPr algn="just">
              <a:lnSpc>
                <a:spcPct val="100000"/>
              </a:lnSpc>
              <a:buFont typeface="Arial"/>
              <a:buChar char="-"/>
            </a:pPr>
            <a:r>
              <a:rPr lang="pt-BR" sz="4600">
                <a:solidFill>
                  <a:srgbClr val="000000"/>
                </a:solidFill>
                <a:latin typeface="Calibri"/>
              </a:rPr>
              <a:t>A empresa </a:t>
            </a:r>
            <a:r>
              <a:rPr lang="pt-BR" sz="4600" u="sng">
                <a:solidFill>
                  <a:srgbClr val="000000"/>
                </a:solidFill>
                <a:latin typeface="Calibri"/>
              </a:rPr>
              <a:t>não</a:t>
            </a:r>
            <a:r>
              <a:rPr lang="pt-BR" sz="4600">
                <a:solidFill>
                  <a:srgbClr val="000000"/>
                </a:solidFill>
                <a:latin typeface="Calibri"/>
              </a:rPr>
              <a:t> precisa renovar a opção anualmente.</a:t>
            </a:r>
            <a:endParaRPr/>
          </a:p>
          <a:p>
            <a:pPr algn="just">
              <a:lnSpc>
                <a:spcPct val="100000"/>
              </a:lnSpc>
              <a:buFont typeface="Arial"/>
              <a:buChar char="-"/>
            </a:pPr>
            <a:r>
              <a:rPr lang="pt-BR" sz="4600">
                <a:solidFill>
                  <a:srgbClr val="000000"/>
                </a:solidFill>
                <a:latin typeface="Calibri"/>
              </a:rPr>
              <a:t>Só sai do regime por: </a:t>
            </a:r>
            <a:endParaRPr/>
          </a:p>
          <a:p>
            <a:pPr algn="just">
              <a:lnSpc>
                <a:spcPct val="100000"/>
              </a:lnSpc>
              <a:buFont typeface="Arial"/>
              <a:buChar char="-"/>
            </a:pPr>
            <a:r>
              <a:rPr lang="pt-BR" sz="4600">
                <a:solidFill>
                  <a:srgbClr val="000000"/>
                </a:solidFill>
                <a:latin typeface="Calibri"/>
              </a:rPr>
              <a:t>1. opção </a:t>
            </a:r>
            <a:endParaRPr/>
          </a:p>
          <a:p>
            <a:pPr algn="just">
              <a:lnSpc>
                <a:spcPct val="100000"/>
              </a:lnSpc>
              <a:buFont typeface="Arial"/>
              <a:buChar char="-"/>
            </a:pPr>
            <a:r>
              <a:rPr lang="pt-BR" sz="4600">
                <a:solidFill>
                  <a:srgbClr val="000000"/>
                </a:solidFill>
                <a:latin typeface="Calibri"/>
              </a:rPr>
              <a:t>2. comunicação obrigatória</a:t>
            </a:r>
            <a:endParaRPr/>
          </a:p>
          <a:p>
            <a:pPr algn="just">
              <a:lnSpc>
                <a:spcPct val="100000"/>
              </a:lnSpc>
              <a:buFont typeface="Arial"/>
              <a:buChar char="-"/>
            </a:pPr>
            <a:r>
              <a:rPr lang="pt-BR" sz="4600">
                <a:solidFill>
                  <a:srgbClr val="000000"/>
                </a:solidFill>
                <a:latin typeface="Calibri"/>
              </a:rPr>
              <a:t>3. exclusão de ofício</a:t>
            </a:r>
            <a:endParaRPr/>
          </a:p>
          <a:p>
            <a:pPr algn="just">
              <a:lnSpc>
                <a:spcPct val="100000"/>
              </a:lnSpc>
              <a:buFont typeface="Arial"/>
              <a:buChar char="-"/>
            </a:pPr>
            <a:r>
              <a:rPr lang="pt-BR" sz="4600">
                <a:solidFill>
                  <a:srgbClr val="000000"/>
                </a:solidFill>
                <a:latin typeface="Calibri"/>
              </a:rPr>
              <a:t>4. decisão judicial</a:t>
            </a:r>
            <a:endParaRPr/>
          </a:p>
          <a:p>
            <a:pPr algn="just">
              <a:lnSpc>
                <a:spcPct val="100000"/>
              </a:lnSpc>
            </a:pPr>
            <a:endParaRPr/>
          </a:p>
        </p:txBody>
      </p:sp>
      <p:pic>
        <p:nvPicPr>
          <p:cNvPr descr="" id="287" name="Imagem 4"/>
          <p:cNvPicPr/>
          <p:nvPr/>
        </p:nvPicPr>
        <p:blipFill>
          <a:blip r:embed="rId1"/>
          <a:stretch>
            <a:fillRect/>
          </a:stretch>
        </p:blipFill>
        <p:spPr>
          <a:xfrm>
            <a:off x="10380240" y="490680"/>
            <a:ext cx="772560" cy="716400"/>
          </a:xfrm>
          <a:prstGeom prst="rect">
            <a:avLst/>
          </a:prstGeom>
        </p:spPr>
      </p:pic>
      <p:sp>
        <p:nvSpPr>
          <p:cNvPr id="288" name="CustomShape 3"/>
          <p:cNvSpPr/>
          <p:nvPr/>
        </p:nvSpPr>
        <p:spPr>
          <a:xfrm>
            <a:off x="964440" y="1883880"/>
            <a:ext cx="708120" cy="643680"/>
          </a:xfrm>
          <a:prstGeom prst="star5">
            <a:avLst>
              <a:gd fmla="val 19098" name="adj"/>
              <a:gd fmla="val 105146" name="hf"/>
              <a:gd fmla="val 110557" name="vf"/>
            </a:avLst>
          </a:prstGeom>
          <a:solidFill>
            <a:srgbClr val="1f4e79"/>
          </a:solidFill>
          <a:ln w="12600">
            <a:solidFill>
              <a:srgbClr val="43729d"/>
            </a:solidFill>
            <a:miter/>
          </a:ln>
        </p:spPr>
      </p:sp>
      <p:sp>
        <p:nvSpPr>
          <p:cNvPr id="289" name="CustomShape 4"/>
          <p:cNvSpPr/>
          <p:nvPr/>
        </p:nvSpPr>
        <p:spPr>
          <a:xfrm>
            <a:off x="7480800" y="5931720"/>
            <a:ext cx="3934800" cy="364680"/>
          </a:xfrm>
          <a:prstGeom prst="rect">
            <a:avLst/>
          </a:prstGeom>
        </p:spPr>
        <p:txBody>
          <a:bodyPr bIns="45000" lIns="90000" rIns="90000" tIns="45000" wrap="none"/>
          <a:p>
            <a:pPr>
              <a:lnSpc>
                <a:spcPct val="100000"/>
              </a:lnSpc>
            </a:pPr>
            <a:r>
              <a:rPr lang="pt-BR">
                <a:solidFill>
                  <a:srgbClr val="000000"/>
                </a:solidFill>
                <a:latin typeface="Calibri"/>
              </a:rPr>
              <a:t>Art. 73 a 76 da Resolução CGSN 94/2011</a:t>
            </a:r>
            <a:endParaRPr/>
          </a:p>
        </p:txBody>
      </p:sp>
    </p:spTree>
  </p:cSld>
</p:sld>
</file>

<file path=ppt/slides/slide2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90" name="CustomShape 1"/>
          <p:cNvSpPr/>
          <p:nvPr/>
        </p:nvSpPr>
        <p:spPr>
          <a:xfrm>
            <a:off x="0" y="0"/>
            <a:ext cx="12191760" cy="826560"/>
          </a:xfrm>
          <a:prstGeom prst="rect">
            <a:avLst/>
          </a:prstGeom>
          <a:solidFill>
            <a:srgbClr val="0000ff"/>
          </a:solidFill>
        </p:spPr>
      </p:sp>
      <p:sp>
        <p:nvSpPr>
          <p:cNvPr id="291" name="CustomShape 2"/>
          <p:cNvSpPr/>
          <p:nvPr/>
        </p:nvSpPr>
        <p:spPr>
          <a:xfrm>
            <a:off x="406440" y="1295280"/>
            <a:ext cx="11581920" cy="5219640"/>
          </a:xfrm>
          <a:prstGeom prst="rect">
            <a:avLst/>
          </a:prstGeom>
        </p:spPr>
        <p:txBody>
          <a:bodyPr bIns="45000" lIns="90000" rIns="90000" tIns="45000"/>
          <a:p>
            <a:pPr>
              <a:lnSpc>
                <a:spcPct val="100000"/>
              </a:lnSpc>
              <a:buSzPct val="25000"/>
              <a:buFont typeface="StarSymbol"/>
              <a:buChar char=""/>
            </a:pPr>
            <a:r>
              <a:rPr lang="pt-BR" sz="4400">
                <a:solidFill>
                  <a:srgbClr val="ed7d31"/>
                </a:solidFill>
                <a:latin typeface="Verdana"/>
                <a:ea typeface="Arial Unicode MS"/>
              </a:rPr>
              <a:t> </a:t>
            </a:r>
            <a:r>
              <a:rPr lang="pt-BR" sz="2400">
                <a:solidFill>
                  <a:srgbClr val="385623"/>
                </a:solidFill>
                <a:latin typeface="Verdana"/>
                <a:ea typeface="Arial Unicode MS"/>
              </a:rPr>
              <a:t>A opção pelo Simples Nacional dar-se-</a:t>
            </a:r>
            <a:r>
              <a:rPr lang="pt-BR" sz="2400">
                <a:solidFill>
                  <a:srgbClr val="385623"/>
                </a:solidFill>
                <a:latin typeface="Arial"/>
                <a:ea typeface="Arial Unicode MS"/>
              </a:rPr>
              <a:t>á</a:t>
            </a:r>
            <a:r>
              <a:rPr lang="pt-BR" sz="2400">
                <a:solidFill>
                  <a:srgbClr val="385623"/>
                </a:solidFill>
                <a:latin typeface="Verdana"/>
                <a:ea typeface="Arial Unicode MS"/>
              </a:rPr>
              <a:t> unicamente na internet por meio do Portal do Simples Nacional.</a:t>
            </a:r>
            <a:endParaRPr/>
          </a:p>
          <a:p>
            <a:pPr>
              <a:lnSpc>
                <a:spcPct val="100000"/>
              </a:lnSpc>
            </a:pPr>
            <a:endParaRPr/>
          </a:p>
          <a:p>
            <a:pPr>
              <a:lnSpc>
                <a:spcPct val="100000"/>
              </a:lnSpc>
              <a:buSzPct val="25000"/>
              <a:buFont typeface="StarSymbol"/>
              <a:buChar char=""/>
            </a:pPr>
            <a:r>
              <a:rPr lang="pt-BR" sz="2400">
                <a:solidFill>
                  <a:srgbClr val="385623"/>
                </a:solidFill>
                <a:latin typeface="Verdana"/>
                <a:ea typeface="Arial Unicode MS"/>
              </a:rPr>
              <a:t>  </a:t>
            </a:r>
            <a:r>
              <a:rPr lang="pt-BR" sz="2400">
                <a:solidFill>
                  <a:srgbClr val="385623"/>
                </a:solidFill>
                <a:latin typeface="Verdana"/>
                <a:ea typeface="Arial Unicode MS"/>
              </a:rPr>
              <a:t>O termo de indeferimento será expedido por autoridade integrante da estrutura administrativa do ente federado que decidiu o indeferimento.</a:t>
            </a:r>
            <a:endParaRPr/>
          </a:p>
          <a:p>
            <a:pPr>
              <a:lnSpc>
                <a:spcPct val="100000"/>
              </a:lnSpc>
            </a:pPr>
            <a:endParaRPr/>
          </a:p>
          <a:p>
            <a:pPr>
              <a:lnSpc>
                <a:spcPct val="100000"/>
              </a:lnSpc>
              <a:buSzPct val="25000"/>
              <a:buFont typeface="StarSymbol"/>
              <a:buChar char=""/>
            </a:pPr>
            <a:r>
              <a:rPr lang="pt-BR" sz="2400">
                <a:solidFill>
                  <a:srgbClr val="385623"/>
                </a:solidFill>
                <a:latin typeface="Verdana"/>
                <a:ea typeface="Arial Unicode MS"/>
              </a:rPr>
              <a:t> </a:t>
            </a:r>
            <a:r>
              <a:rPr lang="pt-BR" sz="2400">
                <a:solidFill>
                  <a:srgbClr val="385623"/>
                </a:solidFill>
                <a:latin typeface="Verdana"/>
                <a:ea typeface="Arial Unicode MS"/>
              </a:rPr>
              <a:t>O contencioso administrativo seguirá os termos da legislação do ente que decidiu o indeferimento.</a:t>
            </a:r>
            <a:endParaRPr/>
          </a:p>
          <a:p>
            <a:pPr>
              <a:lnSpc>
                <a:spcPct val="100000"/>
              </a:lnSpc>
            </a:pPr>
            <a:endParaRPr/>
          </a:p>
          <a:p>
            <a:pPr>
              <a:lnSpc>
                <a:spcPct val="100000"/>
              </a:lnSpc>
            </a:pPr>
            <a:endParaRPr/>
          </a:p>
          <a:p>
            <a:pPr>
              <a:lnSpc>
                <a:spcPct val="100000"/>
              </a:lnSpc>
            </a:pPr>
            <a:endParaRPr/>
          </a:p>
        </p:txBody>
      </p:sp>
      <p:sp>
        <p:nvSpPr>
          <p:cNvPr id="292" name="CustomShape 3"/>
          <p:cNvSpPr/>
          <p:nvPr/>
        </p:nvSpPr>
        <p:spPr>
          <a:xfrm>
            <a:off x="0" y="0"/>
            <a:ext cx="12191760" cy="1083240"/>
          </a:xfrm>
          <a:prstGeom prst="rect">
            <a:avLst/>
          </a:prstGeom>
          <a:solidFill>
            <a:srgbClr val="ffffff"/>
          </a:solidFill>
          <a:ln w="57240">
            <a:solidFill>
              <a:srgbClr val="0000ff"/>
            </a:solidFill>
            <a:miter/>
          </a:ln>
        </p:spPr>
        <p:txBody>
          <a:bodyPr bIns="45000" lIns="90000" rIns="90000" tIns="45000"/>
          <a:p>
            <a:pPr algn="ctr">
              <a:lnSpc>
                <a:spcPct val="100000"/>
              </a:lnSpc>
            </a:pPr>
            <a:endParaRPr/>
          </a:p>
          <a:p>
            <a:pPr algn="ctr">
              <a:lnSpc>
                <a:spcPct val="100000"/>
              </a:lnSpc>
            </a:pPr>
            <a:r>
              <a:rPr lang="pt-BR" sz="2800">
                <a:solidFill>
                  <a:srgbClr val="385623"/>
                </a:solidFill>
                <a:latin typeface="Verdana"/>
              </a:rPr>
              <a:t>FORMA DE OPÇÃO</a:t>
            </a:r>
            <a:endParaRPr/>
          </a:p>
        </p:txBody>
      </p:sp>
      <p:pic>
        <p:nvPicPr>
          <p:cNvPr descr="" id="293" name="Imagem 5"/>
          <p:cNvPicPr/>
          <p:nvPr/>
        </p:nvPicPr>
        <p:blipFill>
          <a:blip r:embed="rId1"/>
          <a:stretch>
            <a:fillRect/>
          </a:stretch>
        </p:blipFill>
        <p:spPr>
          <a:xfrm>
            <a:off x="9443160" y="0"/>
            <a:ext cx="2014920" cy="769680"/>
          </a:xfrm>
          <a:prstGeom prst="rect">
            <a:avLst/>
          </a:prstGeom>
        </p:spPr>
      </p:pic>
    </p:spTree>
  </p:cSld>
</p:sld>
</file>

<file path=ppt/slides/slide2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94" name="CustomShape 1"/>
          <p:cNvSpPr/>
          <p:nvPr/>
        </p:nvSpPr>
        <p:spPr>
          <a:xfrm>
            <a:off x="838080" y="1799640"/>
            <a:ext cx="10515240" cy="1098360"/>
          </a:xfrm>
          <a:prstGeom prst="roundRect">
            <a:avLst>
              <a:gd fmla="val 10000" name="adj"/>
            </a:avLst>
          </a:prstGeom>
          <a:solidFill>
            <a:srgbClr val="5b9bd5"/>
          </a:solidFill>
          <a:ln w="12600">
            <a:solidFill>
              <a:srgbClr val="ffffff"/>
            </a:solidFill>
            <a:miter/>
          </a:ln>
        </p:spPr>
        <p:txBody>
          <a:bodyPr anchor="ctr" bIns="55800" lIns="83880" rIns="83880" tIns="55800"/>
          <a:p>
            <a:pPr algn="ctr">
              <a:lnSpc>
                <a:spcPct val="90000"/>
              </a:lnSpc>
            </a:pPr>
            <a:r>
              <a:rPr lang="pt-BR" sz="4400">
                <a:solidFill>
                  <a:srgbClr val="000000"/>
                </a:solidFill>
                <a:latin typeface="Calibri"/>
              </a:rPr>
              <a:t>Solicitação da opção:</a:t>
            </a:r>
            <a:endParaRPr/>
          </a:p>
        </p:txBody>
      </p:sp>
      <p:sp>
        <p:nvSpPr>
          <p:cNvPr id="295" name="CustomShape 2"/>
          <p:cNvSpPr/>
          <p:nvPr/>
        </p:nvSpPr>
        <p:spPr>
          <a:xfrm>
            <a:off x="902160" y="3096360"/>
            <a:ext cx="843120" cy="1098360"/>
          </a:xfrm>
          <a:prstGeom prst="rightArrow">
            <a:avLst>
              <a:gd fmla="val 50000" name="adj1"/>
              <a:gd fmla="val 50000" name="adj2"/>
            </a:avLst>
          </a:prstGeom>
          <a:solidFill>
            <a:srgbClr val="1f4e79"/>
          </a:solidFill>
          <a:ln w="12600">
            <a:solidFill>
              <a:srgbClr val="ffffff"/>
            </a:solidFill>
            <a:miter/>
          </a:ln>
        </p:spPr>
      </p:sp>
      <p:sp>
        <p:nvSpPr>
          <p:cNvPr id="296" name="CustomShape 3"/>
          <p:cNvSpPr/>
          <p:nvPr/>
        </p:nvSpPr>
        <p:spPr>
          <a:xfrm>
            <a:off x="1938960" y="3109320"/>
            <a:ext cx="9350640" cy="1098360"/>
          </a:xfrm>
          <a:prstGeom prst="roundRect">
            <a:avLst>
              <a:gd fmla="val 16670" name="adj"/>
            </a:avLst>
          </a:prstGeom>
          <a:solidFill>
            <a:srgbClr val="5b9bd5"/>
          </a:solidFill>
          <a:ln w="12600">
            <a:solidFill>
              <a:srgbClr val="ffffff"/>
            </a:solidFill>
            <a:miter/>
          </a:ln>
        </p:spPr>
        <p:txBody>
          <a:bodyPr anchor="ctr" bIns="199080" lIns="199080" rIns="199080" tIns="199080"/>
          <a:p>
            <a:pPr algn="ctr">
              <a:lnSpc>
                <a:spcPct val="90000"/>
              </a:lnSpc>
            </a:pPr>
            <a:r>
              <a:rPr lang="pt-BR" sz="2800">
                <a:solidFill>
                  <a:srgbClr val="000000"/>
                </a:solidFill>
                <a:latin typeface="Calibri"/>
              </a:rPr>
              <a:t>Qualquer mês do ano </a:t>
            </a:r>
            <a:endParaRPr/>
          </a:p>
        </p:txBody>
      </p:sp>
      <p:sp>
        <p:nvSpPr>
          <p:cNvPr id="297" name="CustomShape 4"/>
          <p:cNvSpPr/>
          <p:nvPr/>
        </p:nvSpPr>
        <p:spPr>
          <a:xfrm>
            <a:off x="921240" y="4582800"/>
            <a:ext cx="804960" cy="1098360"/>
          </a:xfrm>
          <a:prstGeom prst="rightArrow">
            <a:avLst>
              <a:gd fmla="val 50000" name="adj1"/>
              <a:gd fmla="val 50000" name="adj2"/>
            </a:avLst>
          </a:prstGeom>
          <a:solidFill>
            <a:srgbClr val="1f4e79"/>
          </a:solidFill>
          <a:ln w="12600">
            <a:solidFill>
              <a:srgbClr val="ffffff"/>
            </a:solidFill>
            <a:miter/>
          </a:ln>
        </p:spPr>
      </p:sp>
      <p:sp>
        <p:nvSpPr>
          <p:cNvPr id="298" name="CustomShape 5"/>
          <p:cNvSpPr/>
          <p:nvPr/>
        </p:nvSpPr>
        <p:spPr>
          <a:xfrm>
            <a:off x="1938960" y="4326840"/>
            <a:ext cx="9350640" cy="1609920"/>
          </a:xfrm>
          <a:prstGeom prst="roundRect">
            <a:avLst>
              <a:gd fmla="val 16670" name="adj"/>
            </a:avLst>
          </a:prstGeom>
          <a:solidFill>
            <a:srgbClr val="5b9bd5"/>
          </a:solidFill>
          <a:ln w="12600">
            <a:solidFill>
              <a:srgbClr val="ffffff"/>
            </a:solidFill>
            <a:miter/>
          </a:ln>
        </p:spPr>
        <p:txBody>
          <a:bodyPr anchor="ctr" bIns="255960" lIns="255960" rIns="255960" tIns="255960"/>
          <a:p>
            <a:pPr algn="ctr">
              <a:lnSpc>
                <a:spcPct val="90000"/>
              </a:lnSpc>
            </a:pPr>
            <a:r>
              <a:rPr lang="pt-BR" sz="3600">
                <a:solidFill>
                  <a:srgbClr val="ffffff"/>
                </a:solidFill>
                <a:latin typeface="Calibri"/>
              </a:rPr>
              <a:t>.</a:t>
            </a:r>
            <a:endParaRPr/>
          </a:p>
          <a:p>
            <a:pPr algn="ctr">
              <a:lnSpc>
                <a:spcPct val="90000"/>
              </a:lnSpc>
            </a:pPr>
            <a:r>
              <a:rPr lang="pt-BR" sz="2800">
                <a:solidFill>
                  <a:srgbClr val="000000"/>
                </a:solidFill>
                <a:latin typeface="Calibri"/>
              </a:rPr>
              <a:t>Prazo: 30 dias do deferimento da última inscrição e 180 dias da abertura no CNPJ</a:t>
            </a:r>
            <a:endParaRPr/>
          </a:p>
          <a:p>
            <a:pPr algn="ctr">
              <a:lnSpc>
                <a:spcPct val="90000"/>
              </a:lnSpc>
            </a:pPr>
            <a:r>
              <a:rPr lang="pt-BR" sz="2400">
                <a:solidFill>
                  <a:srgbClr val="000000"/>
                </a:solidFill>
                <a:latin typeface="Calibri"/>
              </a:rPr>
              <a:t>Prazos Concomitantes</a:t>
            </a:r>
            <a:endParaRPr/>
          </a:p>
          <a:p>
            <a:pPr algn="ctr">
              <a:lnSpc>
                <a:spcPct val="90000"/>
              </a:lnSpc>
            </a:pPr>
            <a:r>
              <a:rPr lang="pt-BR" sz="3600">
                <a:solidFill>
                  <a:srgbClr val="ffffff"/>
                </a:solidFill>
                <a:latin typeface="Calibri"/>
              </a:rPr>
              <a:t>       </a:t>
            </a:r>
            <a:endParaRPr/>
          </a:p>
        </p:txBody>
      </p:sp>
      <p:sp>
        <p:nvSpPr>
          <p:cNvPr id="299" name="TextShape 6"/>
          <p:cNvSpPr txBox="1"/>
          <p:nvPr/>
        </p:nvSpPr>
        <p:spPr>
          <a:xfrm>
            <a:off x="838080" y="365040"/>
            <a:ext cx="10515240" cy="1180080"/>
          </a:xfrm>
          <a:prstGeom prst="rect">
            <a:avLst/>
          </a:prstGeom>
        </p:spPr>
        <p:txBody>
          <a:bodyPr anchor="ctr"/>
          <a:p>
            <a:pPr algn="ctr">
              <a:lnSpc>
                <a:spcPct val="100000"/>
              </a:lnSpc>
            </a:pPr>
            <a:r>
              <a:rPr b="1" lang="pt-BR" sz="4400">
                <a:solidFill>
                  <a:srgbClr val="000000"/>
                </a:solidFill>
                <a:latin typeface="Calibri Light"/>
              </a:rPr>
              <a:t>Empresas em início de atividade</a:t>
            </a:r>
            <a:endParaRPr/>
          </a:p>
        </p:txBody>
      </p:sp>
      <p:pic>
        <p:nvPicPr>
          <p:cNvPr descr="" id="300" name="Imagem 4"/>
          <p:cNvPicPr/>
          <p:nvPr/>
        </p:nvPicPr>
        <p:blipFill>
          <a:blip r:embed="rId1"/>
          <a:stretch>
            <a:fillRect/>
          </a:stretch>
        </p:blipFill>
        <p:spPr>
          <a:xfrm>
            <a:off x="10380240" y="490680"/>
            <a:ext cx="772560" cy="716400"/>
          </a:xfrm>
          <a:prstGeom prst="rect">
            <a:avLst/>
          </a:prstGeom>
        </p:spPr>
      </p:pic>
      <p:sp>
        <p:nvSpPr>
          <p:cNvPr id="301" name="CustomShape 7"/>
          <p:cNvSpPr/>
          <p:nvPr/>
        </p:nvSpPr>
        <p:spPr>
          <a:xfrm>
            <a:off x="4945320" y="5524920"/>
            <a:ext cx="218520" cy="231480"/>
          </a:xfrm>
          <a:prstGeom prst="star5">
            <a:avLst>
              <a:gd fmla="val 19098" name="adj"/>
              <a:gd fmla="val 105146" name="hf"/>
              <a:gd fmla="val 110557" name="vf"/>
            </a:avLst>
          </a:prstGeom>
          <a:solidFill>
            <a:srgbClr val="1f4e79"/>
          </a:solidFill>
          <a:ln w="12600">
            <a:solidFill>
              <a:srgbClr val="43729d"/>
            </a:solidFill>
            <a:miter/>
          </a:ln>
        </p:spPr>
      </p:sp>
    </p:spTree>
  </p:cSld>
</p:sld>
</file>

<file path=ppt/slides/slide2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02" name="CustomShape 1"/>
          <p:cNvSpPr/>
          <p:nvPr/>
        </p:nvSpPr>
        <p:spPr>
          <a:xfrm>
            <a:off x="2178000" y="3026160"/>
            <a:ext cx="2737800" cy="1825920"/>
          </a:xfrm>
          <a:prstGeom prst="rect">
            <a:avLst/>
          </a:prstGeom>
          <a:solidFill>
            <a:srgbClr val="d1deef"/>
          </a:solidFill>
          <a:ln w="12600">
            <a:solidFill>
              <a:srgbClr val="d1deef"/>
            </a:solidFill>
            <a:miter/>
          </a:ln>
        </p:spPr>
        <p:txBody>
          <a:bodyPr anchor="ctr" bIns="227520" lIns="438120" rIns="227520" tIns="227520"/>
          <a:p>
            <a:pPr algn="ctr">
              <a:lnSpc>
                <a:spcPct val="90000"/>
              </a:lnSpc>
            </a:pPr>
            <a:r>
              <a:rPr lang="pt-BR" sz="3200">
                <a:solidFill>
                  <a:srgbClr val="000000"/>
                </a:solidFill>
                <a:latin typeface="Calibri"/>
              </a:rPr>
              <a:t>Data da abertura no CNPJ</a:t>
            </a:r>
            <a:endParaRPr/>
          </a:p>
        </p:txBody>
      </p:sp>
      <p:sp>
        <p:nvSpPr>
          <p:cNvPr id="303" name="CustomShape 2"/>
          <p:cNvSpPr/>
          <p:nvPr/>
        </p:nvSpPr>
        <p:spPr>
          <a:xfrm>
            <a:off x="717840" y="2296080"/>
            <a:ext cx="1906920" cy="1827360"/>
          </a:xfrm>
          <a:prstGeom prst="ellipse">
            <a:avLst/>
          </a:prstGeom>
          <a:solidFill>
            <a:srgbClr val="5b9bd5"/>
          </a:solidFill>
          <a:ln w="12600">
            <a:solidFill>
              <a:srgbClr val="ffffff"/>
            </a:solidFill>
            <a:miter/>
          </a:ln>
        </p:spPr>
        <p:txBody>
          <a:bodyPr anchor="ctr" bIns="0" lIns="0" rIns="0" tIns="0"/>
          <a:p>
            <a:pPr algn="ctr">
              <a:lnSpc>
                <a:spcPct val="90000"/>
              </a:lnSpc>
            </a:pPr>
            <a:r>
              <a:rPr lang="pt-BR" sz="3200">
                <a:solidFill>
                  <a:srgbClr val="000000"/>
                </a:solidFill>
                <a:latin typeface="Calibri"/>
              </a:rPr>
              <a:t>Regra</a:t>
            </a:r>
            <a:endParaRPr/>
          </a:p>
        </p:txBody>
      </p:sp>
      <p:sp>
        <p:nvSpPr>
          <p:cNvPr id="304" name="CustomShape 3"/>
          <p:cNvSpPr/>
          <p:nvPr/>
        </p:nvSpPr>
        <p:spPr>
          <a:xfrm>
            <a:off x="7114320" y="2742840"/>
            <a:ext cx="3491280" cy="1857240"/>
          </a:xfrm>
          <a:prstGeom prst="rect">
            <a:avLst/>
          </a:prstGeom>
          <a:solidFill>
            <a:srgbClr val="d1deef"/>
          </a:solidFill>
          <a:ln w="12600">
            <a:solidFill>
              <a:srgbClr val="d1deef"/>
            </a:solidFill>
            <a:miter/>
          </a:ln>
        </p:spPr>
        <p:txBody>
          <a:bodyPr anchor="ctr" bIns="227520" lIns="558720" rIns="227520" tIns="227520"/>
          <a:p>
            <a:pPr algn="ctr">
              <a:lnSpc>
                <a:spcPct val="90000"/>
              </a:lnSpc>
            </a:pPr>
            <a:r>
              <a:rPr lang="pt-BR" sz="3200">
                <a:solidFill>
                  <a:srgbClr val="000000"/>
                </a:solidFill>
                <a:latin typeface="Calibri"/>
              </a:rPr>
              <a:t>Opção em janeiro</a:t>
            </a:r>
            <a:endParaRPr/>
          </a:p>
        </p:txBody>
      </p:sp>
      <p:sp>
        <p:nvSpPr>
          <p:cNvPr id="305" name="CustomShape 4"/>
          <p:cNvSpPr/>
          <p:nvPr/>
        </p:nvSpPr>
        <p:spPr>
          <a:xfrm>
            <a:off x="7111440" y="4600440"/>
            <a:ext cx="3444120" cy="1762920"/>
          </a:xfrm>
          <a:prstGeom prst="rect">
            <a:avLst/>
          </a:prstGeom>
          <a:solidFill>
            <a:srgbClr val="d1deef"/>
          </a:solidFill>
          <a:ln w="12600">
            <a:solidFill>
              <a:srgbClr val="d1deef"/>
            </a:solidFill>
            <a:miter/>
          </a:ln>
        </p:spPr>
        <p:txBody>
          <a:bodyPr anchor="ctr" bIns="227520" lIns="551160" rIns="227520" tIns="227520"/>
          <a:p>
            <a:pPr>
              <a:lnSpc>
                <a:spcPct val="90000"/>
              </a:lnSpc>
            </a:pPr>
            <a:r>
              <a:rPr lang="pt-BR" sz="3200">
                <a:solidFill>
                  <a:srgbClr val="000000"/>
                </a:solidFill>
                <a:latin typeface="Calibri"/>
              </a:rPr>
              <a:t>- </a:t>
            </a:r>
            <a:r>
              <a:rPr lang="pt-BR" sz="2400">
                <a:solidFill>
                  <a:srgbClr val="000000"/>
                </a:solidFill>
                <a:latin typeface="Calibri"/>
              </a:rPr>
              <a:t>Data da abertura no CNPJ </a:t>
            </a:r>
            <a:endParaRPr/>
          </a:p>
          <a:p>
            <a:pPr>
              <a:lnSpc>
                <a:spcPct val="90000"/>
              </a:lnSpc>
            </a:pPr>
            <a:r>
              <a:rPr lang="pt-BR" sz="2400">
                <a:solidFill>
                  <a:srgbClr val="000000"/>
                </a:solidFill>
                <a:latin typeface="Calibri"/>
              </a:rPr>
              <a:t>- 1º de janeiro do ano da opção</a:t>
            </a:r>
            <a:endParaRPr/>
          </a:p>
          <a:p>
            <a:pPr>
              <a:lnSpc>
                <a:spcPct val="90000"/>
              </a:lnSpc>
            </a:pPr>
            <a:endParaRPr/>
          </a:p>
        </p:txBody>
      </p:sp>
      <p:sp>
        <p:nvSpPr>
          <p:cNvPr id="306" name="CustomShape 5"/>
          <p:cNvSpPr/>
          <p:nvPr/>
        </p:nvSpPr>
        <p:spPr>
          <a:xfrm>
            <a:off x="5607720" y="2295000"/>
            <a:ext cx="2037960" cy="1904400"/>
          </a:xfrm>
          <a:prstGeom prst="ellipse">
            <a:avLst/>
          </a:prstGeom>
          <a:solidFill>
            <a:srgbClr val="5b9bd5"/>
          </a:solidFill>
          <a:ln w="12600">
            <a:solidFill>
              <a:srgbClr val="ffffff"/>
            </a:solidFill>
            <a:miter/>
          </a:ln>
        </p:spPr>
        <p:txBody>
          <a:bodyPr anchor="ctr" bIns="0" lIns="0" rIns="0" tIns="0"/>
          <a:p>
            <a:pPr algn="ctr">
              <a:lnSpc>
                <a:spcPct val="90000"/>
              </a:lnSpc>
            </a:pPr>
            <a:r>
              <a:rPr lang="pt-BR" sz="3200">
                <a:solidFill>
                  <a:srgbClr val="000000"/>
                </a:solidFill>
                <a:latin typeface="Calibri"/>
              </a:rPr>
              <a:t>Exceção</a:t>
            </a:r>
            <a:endParaRPr/>
          </a:p>
        </p:txBody>
      </p:sp>
      <p:sp>
        <p:nvSpPr>
          <p:cNvPr id="307" name="TextShape 6"/>
          <p:cNvSpPr txBox="1"/>
          <p:nvPr/>
        </p:nvSpPr>
        <p:spPr>
          <a:xfrm>
            <a:off x="838080" y="365040"/>
            <a:ext cx="10515240" cy="1141200"/>
          </a:xfrm>
          <a:prstGeom prst="rect">
            <a:avLst/>
          </a:prstGeom>
        </p:spPr>
        <p:txBody>
          <a:bodyPr anchor="ctr"/>
          <a:p>
            <a:pPr algn="ctr">
              <a:lnSpc>
                <a:spcPct val="100000"/>
              </a:lnSpc>
            </a:pPr>
            <a:r>
              <a:rPr b="1" lang="pt-BR" sz="4400">
                <a:solidFill>
                  <a:srgbClr val="000000"/>
                </a:solidFill>
                <a:latin typeface="Calibri"/>
              </a:rPr>
              <a:t>Opção - Empresas em início de atividade</a:t>
            </a:r>
            <a:endParaRPr/>
          </a:p>
        </p:txBody>
      </p:sp>
      <p:pic>
        <p:nvPicPr>
          <p:cNvPr descr="" id="308" name="Imagem 4"/>
          <p:cNvPicPr/>
          <p:nvPr/>
        </p:nvPicPr>
        <p:blipFill>
          <a:blip r:embed="rId1"/>
          <a:stretch>
            <a:fillRect/>
          </a:stretch>
        </p:blipFill>
        <p:spPr>
          <a:xfrm>
            <a:off x="10910880" y="513360"/>
            <a:ext cx="772560" cy="716400"/>
          </a:xfrm>
          <a:prstGeom prst="rect">
            <a:avLst/>
          </a:prstGeom>
        </p:spPr>
      </p:pic>
      <p:sp>
        <p:nvSpPr>
          <p:cNvPr id="309" name="CustomShape 7"/>
          <p:cNvSpPr/>
          <p:nvPr/>
        </p:nvSpPr>
        <p:spPr>
          <a:xfrm>
            <a:off x="838080" y="1648440"/>
            <a:ext cx="5646960" cy="639000"/>
          </a:xfrm>
          <a:prstGeom prst="rect">
            <a:avLst/>
          </a:prstGeom>
        </p:spPr>
        <p:txBody>
          <a:bodyPr bIns="45000" lIns="90000" rIns="90000" tIns="45000"/>
          <a:p>
            <a:pPr>
              <a:lnSpc>
                <a:spcPct val="100000"/>
              </a:lnSpc>
            </a:pPr>
            <a:r>
              <a:rPr b="1" lang="pt-BR" sz="3600">
                <a:solidFill>
                  <a:srgbClr val="000000"/>
                </a:solidFill>
                <a:latin typeface="Calibri"/>
              </a:rPr>
              <a:t>Data efeito da opção:</a:t>
            </a:r>
            <a:endParaRPr/>
          </a:p>
        </p:txBody>
      </p:sp>
    </p:spTree>
  </p:cSld>
</p:sld>
</file>

<file path=ppt/slides/slide2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10" name="TextShape 1"/>
          <p:cNvSpPr txBox="1"/>
          <p:nvPr/>
        </p:nvSpPr>
        <p:spPr>
          <a:xfrm>
            <a:off x="352440" y="365040"/>
            <a:ext cx="11000880" cy="1180080"/>
          </a:xfrm>
          <a:prstGeom prst="rect">
            <a:avLst/>
          </a:prstGeom>
        </p:spPr>
        <p:txBody>
          <a:bodyPr anchor="ctr"/>
          <a:p>
            <a:pPr algn="ctr">
              <a:lnSpc>
                <a:spcPct val="100000"/>
              </a:lnSpc>
            </a:pPr>
            <a:r>
              <a:rPr b="1" lang="pt-BR" sz="4400">
                <a:solidFill>
                  <a:srgbClr val="000000"/>
                </a:solidFill>
                <a:latin typeface="Calibri"/>
              </a:rPr>
              <a:t>Opção - Empresas em início de atividade</a:t>
            </a:r>
            <a:endParaRPr/>
          </a:p>
        </p:txBody>
      </p:sp>
      <p:sp>
        <p:nvSpPr>
          <p:cNvPr id="311" name="TextShape 2"/>
          <p:cNvSpPr txBox="1"/>
          <p:nvPr/>
        </p:nvSpPr>
        <p:spPr>
          <a:xfrm>
            <a:off x="838080" y="2156760"/>
            <a:ext cx="10515240" cy="4350960"/>
          </a:xfrm>
          <a:prstGeom prst="rect">
            <a:avLst/>
          </a:prstGeom>
        </p:spPr>
        <p:txBody>
          <a:bodyPr/>
          <a:p>
            <a:pPr>
              <a:lnSpc>
                <a:spcPct val="100000"/>
              </a:lnSpc>
            </a:pPr>
            <a:r>
              <a:rPr b="1" lang="pt-BR" sz="3600">
                <a:solidFill>
                  <a:srgbClr val="385623"/>
                </a:solidFill>
                <a:latin typeface="Calibri"/>
              </a:rPr>
              <a:t>RFB/Entes Federados:</a:t>
            </a:r>
            <a:endParaRPr/>
          </a:p>
          <a:p>
            <a:pPr>
              <a:lnSpc>
                <a:spcPct val="100000"/>
              </a:lnSpc>
            </a:pPr>
            <a:endParaRPr/>
          </a:p>
          <a:p>
            <a:pPr algn="just">
              <a:lnSpc>
                <a:spcPct val="100000"/>
              </a:lnSpc>
            </a:pPr>
            <a:r>
              <a:rPr lang="pt-BR" sz="3600">
                <a:solidFill>
                  <a:srgbClr val="385623"/>
                </a:solidFill>
                <a:latin typeface="Calibri"/>
              </a:rPr>
              <a:t>- Os entes devem </a:t>
            </a:r>
            <a:r>
              <a:rPr lang="pt-BR" sz="3600" u="sng">
                <a:solidFill>
                  <a:srgbClr val="385623"/>
                </a:solidFill>
                <a:latin typeface="Calibri"/>
              </a:rPr>
              <a:t>comunicar</a:t>
            </a:r>
            <a:r>
              <a:rPr lang="pt-BR" sz="3600">
                <a:solidFill>
                  <a:srgbClr val="385623"/>
                </a:solidFill>
                <a:latin typeface="Calibri"/>
              </a:rPr>
              <a:t> à RFB a existência de pendências cadastrais e débitos fiscais.</a:t>
            </a:r>
            <a:endParaRPr/>
          </a:p>
          <a:p>
            <a:pPr algn="just">
              <a:lnSpc>
                <a:spcPct val="100000"/>
              </a:lnSpc>
            </a:pPr>
            <a:endParaRPr/>
          </a:p>
          <a:p>
            <a:pPr algn="just">
              <a:lnSpc>
                <a:spcPct val="100000"/>
              </a:lnSpc>
              <a:buFont typeface="Arial"/>
              <a:buChar char="-"/>
            </a:pPr>
            <a:r>
              <a:rPr lang="pt-BR" sz="3600">
                <a:solidFill>
                  <a:srgbClr val="385623"/>
                </a:solidFill>
                <a:latin typeface="Calibri"/>
              </a:rPr>
              <a:t>   </a:t>
            </a:r>
            <a:r>
              <a:rPr lang="pt-BR" sz="3600">
                <a:solidFill>
                  <a:srgbClr val="385623"/>
                </a:solidFill>
                <a:latin typeface="Calibri"/>
              </a:rPr>
              <a:t>Objetivo: impedir o ingresso.</a:t>
            </a:r>
            <a:endParaRPr/>
          </a:p>
          <a:p>
            <a:pPr>
              <a:lnSpc>
                <a:spcPct val="100000"/>
              </a:lnSpc>
            </a:pPr>
            <a:endParaRPr/>
          </a:p>
        </p:txBody>
      </p:sp>
      <p:pic>
        <p:nvPicPr>
          <p:cNvPr descr="" id="312" name="Imagem 4"/>
          <p:cNvPicPr/>
          <p:nvPr/>
        </p:nvPicPr>
        <p:blipFill>
          <a:blip r:embed="rId1"/>
          <a:stretch>
            <a:fillRect/>
          </a:stretch>
        </p:blipFill>
        <p:spPr>
          <a:xfrm>
            <a:off x="10501560" y="589680"/>
            <a:ext cx="772560" cy="716400"/>
          </a:xfrm>
          <a:prstGeom prst="rect">
            <a:avLst/>
          </a:prstGeom>
        </p:spPr>
      </p:pic>
      <p:sp>
        <p:nvSpPr>
          <p:cNvPr id="313" name="CustomShape 3"/>
          <p:cNvSpPr/>
          <p:nvPr/>
        </p:nvSpPr>
        <p:spPr>
          <a:xfrm>
            <a:off x="940320" y="5344560"/>
            <a:ext cx="334440" cy="321480"/>
          </a:xfrm>
          <a:prstGeom prst="star5">
            <a:avLst>
              <a:gd fmla="val 19098" name="adj"/>
              <a:gd fmla="val 105146" name="hf"/>
              <a:gd fmla="val 110557" name="vf"/>
            </a:avLst>
          </a:prstGeom>
          <a:solidFill>
            <a:srgbClr val="1f4e79"/>
          </a:solidFill>
          <a:ln w="12600">
            <a:solidFill>
              <a:srgbClr val="43729d"/>
            </a:solidFill>
            <a:miter/>
          </a:ln>
        </p:spPr>
      </p:sp>
    </p:spTree>
  </p:cSld>
</p:sld>
</file>

<file path=ppt/slides/slide2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14" name="CustomShape 1"/>
          <p:cNvSpPr/>
          <p:nvPr/>
        </p:nvSpPr>
        <p:spPr>
          <a:xfrm>
            <a:off x="5044320" y="1998000"/>
            <a:ext cx="6309000" cy="3764520"/>
          </a:xfrm>
          <a:prstGeom prst="rightArrow">
            <a:avLst>
              <a:gd fmla="val 75000" name="adj1"/>
              <a:gd fmla="val 50000" name="adj2"/>
            </a:avLst>
          </a:prstGeom>
          <a:solidFill>
            <a:srgbClr val="d1deef"/>
          </a:solidFill>
          <a:ln w="12600">
            <a:solidFill>
              <a:srgbClr val="d1deef"/>
            </a:solidFill>
            <a:miter/>
          </a:ln>
        </p:spPr>
        <p:txBody>
          <a:bodyPr bIns="15120" lIns="15120" rIns="15120" tIns="15120"/>
          <a:p>
            <a:pPr>
              <a:lnSpc>
                <a:spcPct val="90000"/>
              </a:lnSpc>
            </a:pPr>
            <a:endParaRPr/>
          </a:p>
          <a:p>
            <a:pPr>
              <a:lnSpc>
                <a:spcPct val="90000"/>
              </a:lnSpc>
            </a:pPr>
            <a:endParaRPr/>
          </a:p>
          <a:p>
            <a:pPr lvl="1">
              <a:lnSpc>
                <a:spcPct val="90000"/>
              </a:lnSpc>
              <a:buSzPct val="25000"/>
              <a:buFont typeface="StarSymbol"/>
              <a:buChar char=""/>
            </a:pPr>
            <a:r>
              <a:rPr lang="pt-BR" sz="2400">
                <a:solidFill>
                  <a:srgbClr val="000000"/>
                </a:solidFill>
                <a:latin typeface="Calibri"/>
              </a:rPr>
              <a:t>Dia 05 – solicitações entre 20 e 31 </a:t>
            </a:r>
            <a:endParaRPr/>
          </a:p>
          <a:p>
            <a:pPr lvl="1">
              <a:lnSpc>
                <a:spcPct val="90000"/>
              </a:lnSpc>
              <a:buSzPct val="25000"/>
              <a:buFont typeface="StarSymbol"/>
              <a:buChar char=""/>
            </a:pPr>
            <a:r>
              <a:rPr lang="pt-BR" sz="2400">
                <a:solidFill>
                  <a:srgbClr val="000000"/>
                </a:solidFill>
                <a:latin typeface="Calibri"/>
              </a:rPr>
              <a:t>Dia 15 - solicitações entre 1º e 09 </a:t>
            </a:r>
            <a:endParaRPr/>
          </a:p>
          <a:p>
            <a:pPr lvl="1">
              <a:lnSpc>
                <a:spcPct val="90000"/>
              </a:lnSpc>
              <a:buSzPct val="25000"/>
              <a:buFont typeface="StarSymbol"/>
              <a:buChar char=""/>
            </a:pPr>
            <a:r>
              <a:rPr lang="pt-BR" sz="2400">
                <a:solidFill>
                  <a:srgbClr val="000000"/>
                </a:solidFill>
                <a:latin typeface="Calibri"/>
              </a:rPr>
              <a:t>Dia 25 – solicitações entre 10 e 19</a:t>
            </a:r>
            <a:endParaRPr/>
          </a:p>
          <a:p>
            <a:pPr>
              <a:lnSpc>
                <a:spcPct val="90000"/>
              </a:lnSpc>
            </a:pPr>
            <a:endParaRPr/>
          </a:p>
          <a:p>
            <a:pPr lvl="1">
              <a:lnSpc>
                <a:spcPct val="90000"/>
              </a:lnSpc>
              <a:buSzPct val="25000"/>
              <a:buFont typeface="StarSymbol"/>
              <a:buChar char=""/>
            </a:pPr>
            <a:r>
              <a:rPr lang="pt-BR">
                <a:solidFill>
                  <a:srgbClr val="000000"/>
                </a:solidFill>
                <a:latin typeface="Calibri"/>
              </a:rPr>
              <a:t>Datas não sujeitas à prorrogação</a:t>
            </a:r>
            <a:endParaRPr/>
          </a:p>
          <a:p>
            <a:pPr>
              <a:lnSpc>
                <a:spcPct val="90000"/>
              </a:lnSpc>
            </a:pPr>
            <a:endParaRPr/>
          </a:p>
        </p:txBody>
      </p:sp>
      <p:sp>
        <p:nvSpPr>
          <p:cNvPr id="315" name="CustomShape 2"/>
          <p:cNvSpPr/>
          <p:nvPr/>
        </p:nvSpPr>
        <p:spPr>
          <a:xfrm>
            <a:off x="838080" y="1998000"/>
            <a:ext cx="4205880" cy="3764520"/>
          </a:xfrm>
          <a:prstGeom prst="roundRect">
            <a:avLst>
              <a:gd fmla="val 16667" name="adj"/>
            </a:avLst>
          </a:prstGeom>
          <a:solidFill>
            <a:srgbClr val="5b9bd5"/>
          </a:solidFill>
          <a:ln w="12600">
            <a:solidFill>
              <a:srgbClr val="ffffff"/>
            </a:solidFill>
            <a:miter/>
          </a:ln>
        </p:spPr>
        <p:txBody>
          <a:bodyPr anchor="ctr" bIns="93240" lIns="186840" rIns="186840" tIns="93240"/>
          <a:p>
            <a:pPr algn="ctr">
              <a:lnSpc>
                <a:spcPct val="90000"/>
              </a:lnSpc>
            </a:pPr>
            <a:r>
              <a:rPr lang="pt-BR" sz="4900">
                <a:solidFill>
                  <a:srgbClr val="000000"/>
                </a:solidFill>
                <a:latin typeface="Calibri"/>
              </a:rPr>
              <a:t>Comunicação</a:t>
            </a:r>
            <a:endParaRPr/>
          </a:p>
          <a:p>
            <a:pPr algn="ctr">
              <a:lnSpc>
                <a:spcPct val="90000"/>
              </a:lnSpc>
            </a:pPr>
            <a:r>
              <a:rPr lang="pt-BR" sz="4900">
                <a:solidFill>
                  <a:srgbClr val="000000"/>
                </a:solidFill>
                <a:latin typeface="Calibri"/>
              </a:rPr>
              <a:t>até:</a:t>
            </a:r>
            <a:endParaRPr/>
          </a:p>
        </p:txBody>
      </p:sp>
      <p:sp>
        <p:nvSpPr>
          <p:cNvPr id="316" name="TextShape 3"/>
          <p:cNvSpPr txBox="1"/>
          <p:nvPr/>
        </p:nvSpPr>
        <p:spPr>
          <a:xfrm>
            <a:off x="352440" y="365040"/>
            <a:ext cx="11000880" cy="1180080"/>
          </a:xfrm>
          <a:prstGeom prst="rect">
            <a:avLst/>
          </a:prstGeom>
        </p:spPr>
        <p:txBody>
          <a:bodyPr anchor="ctr"/>
          <a:p>
            <a:pPr algn="ctr">
              <a:lnSpc>
                <a:spcPct val="100000"/>
              </a:lnSpc>
            </a:pPr>
            <a:r>
              <a:rPr b="1" lang="pt-BR" sz="4400">
                <a:solidFill>
                  <a:srgbClr val="000000"/>
                </a:solidFill>
                <a:latin typeface="Calibri"/>
              </a:rPr>
              <a:t> </a:t>
            </a:r>
            <a:r>
              <a:rPr b="1" lang="pt-BR" sz="4400">
                <a:solidFill>
                  <a:srgbClr val="000000"/>
                </a:solidFill>
                <a:latin typeface="Calibri"/>
              </a:rPr>
              <a:t>Opção - Empresas em início de atividade</a:t>
            </a:r>
            <a:endParaRPr/>
          </a:p>
        </p:txBody>
      </p:sp>
      <p:pic>
        <p:nvPicPr>
          <p:cNvPr descr="" id="317" name="Imagem 4"/>
          <p:cNvPicPr/>
          <p:nvPr/>
        </p:nvPicPr>
        <p:blipFill>
          <a:blip r:embed="rId1"/>
          <a:stretch>
            <a:fillRect/>
          </a:stretch>
        </p:blipFill>
        <p:spPr>
          <a:xfrm>
            <a:off x="10887120" y="567720"/>
            <a:ext cx="772560" cy="716400"/>
          </a:xfrm>
          <a:prstGeom prst="rect">
            <a:avLst/>
          </a:prstGeom>
        </p:spPr>
      </p:pic>
      <p:sp>
        <p:nvSpPr>
          <p:cNvPr id="318" name="CustomShape 4"/>
          <p:cNvSpPr/>
          <p:nvPr/>
        </p:nvSpPr>
        <p:spPr>
          <a:xfrm>
            <a:off x="979920" y="5988600"/>
            <a:ext cx="10515240" cy="456120"/>
          </a:xfrm>
          <a:prstGeom prst="rect">
            <a:avLst/>
          </a:prstGeom>
        </p:spPr>
        <p:txBody>
          <a:bodyPr bIns="45000" lIns="90000" rIns="90000" tIns="45000"/>
          <a:p>
            <a:pPr>
              <a:lnSpc>
                <a:spcPct val="100000"/>
              </a:lnSpc>
            </a:pPr>
            <a:r>
              <a:rPr lang="pt-BR" sz="2400">
                <a:solidFill>
                  <a:srgbClr val="000000"/>
                </a:solidFill>
                <a:latin typeface="Calibri"/>
              </a:rPr>
              <a:t>            </a:t>
            </a:r>
            <a:r>
              <a:rPr lang="pt-BR" sz="2400">
                <a:solidFill>
                  <a:srgbClr val="000000"/>
                </a:solidFill>
                <a:latin typeface="Calibri"/>
              </a:rPr>
              <a:t>Solicitação da opção em análise (pendente) até o resultado da opção</a:t>
            </a:r>
            <a:endParaRPr/>
          </a:p>
        </p:txBody>
      </p:sp>
      <p:sp>
        <p:nvSpPr>
          <p:cNvPr id="319" name="CustomShape 5"/>
          <p:cNvSpPr/>
          <p:nvPr/>
        </p:nvSpPr>
        <p:spPr>
          <a:xfrm>
            <a:off x="1403640" y="6104520"/>
            <a:ext cx="282960" cy="244440"/>
          </a:xfrm>
          <a:prstGeom prst="star5">
            <a:avLst>
              <a:gd fmla="val 19098" name="adj"/>
              <a:gd fmla="val 105146" name="hf"/>
              <a:gd fmla="val 110557" name="vf"/>
            </a:avLst>
          </a:prstGeom>
          <a:solidFill>
            <a:srgbClr val="1f4e79"/>
          </a:solidFill>
          <a:ln w="12600">
            <a:solidFill>
              <a:srgbClr val="43729d"/>
            </a:solidFill>
            <a:miter/>
          </a:ln>
        </p:spPr>
      </p:sp>
    </p:spTree>
  </p:cSld>
</p:sld>
</file>

<file path=ppt/slides/slide2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20" name="TextShape 1"/>
          <p:cNvSpPr txBox="1"/>
          <p:nvPr/>
        </p:nvSpPr>
        <p:spPr>
          <a:xfrm>
            <a:off x="462600" y="365040"/>
            <a:ext cx="10890720" cy="1180080"/>
          </a:xfrm>
          <a:prstGeom prst="rect">
            <a:avLst/>
          </a:prstGeom>
        </p:spPr>
        <p:txBody>
          <a:bodyPr anchor="ctr"/>
          <a:p>
            <a:pPr algn="ctr">
              <a:lnSpc>
                <a:spcPct val="100000"/>
              </a:lnSpc>
            </a:pPr>
            <a:r>
              <a:rPr b="1" lang="pt-BR" sz="4400">
                <a:solidFill>
                  <a:srgbClr val="000000"/>
                </a:solidFill>
                <a:latin typeface="Calibri"/>
              </a:rPr>
              <a:t>Opção - Empresas em início de atividade</a:t>
            </a:r>
            <a:endParaRPr/>
          </a:p>
        </p:txBody>
      </p:sp>
      <p:sp>
        <p:nvSpPr>
          <p:cNvPr id="321" name="TextShape 2"/>
          <p:cNvSpPr txBox="1"/>
          <p:nvPr/>
        </p:nvSpPr>
        <p:spPr>
          <a:xfrm>
            <a:off x="838080" y="1891800"/>
            <a:ext cx="10515240" cy="4350960"/>
          </a:xfrm>
          <a:prstGeom prst="rect">
            <a:avLst/>
          </a:prstGeom>
        </p:spPr>
        <p:txBody>
          <a:bodyPr/>
          <a:p>
            <a:pPr>
              <a:lnSpc>
                <a:spcPct val="100000"/>
              </a:lnSpc>
            </a:pPr>
            <a:endParaRPr/>
          </a:p>
          <a:p>
            <a:pPr>
              <a:lnSpc>
                <a:spcPct val="100000"/>
              </a:lnSpc>
            </a:pPr>
            <a:r>
              <a:rPr lang="pt-BR" sz="2800">
                <a:solidFill>
                  <a:srgbClr val="000000"/>
                </a:solidFill>
                <a:latin typeface="Calibri"/>
              </a:rPr>
              <a:t>            </a:t>
            </a:r>
            <a:endParaRPr/>
          </a:p>
          <a:p>
            <a:pPr algn="just">
              <a:lnSpc>
                <a:spcPct val="120000"/>
              </a:lnSpc>
            </a:pPr>
            <a:endParaRPr/>
          </a:p>
          <a:p>
            <a:pPr algn="just">
              <a:lnSpc>
                <a:spcPct val="120000"/>
              </a:lnSpc>
              <a:buFont typeface="Arial"/>
              <a:buChar char="-"/>
            </a:pPr>
            <a:r>
              <a:rPr lang="pt-BR" sz="3500">
                <a:solidFill>
                  <a:srgbClr val="1f4e79"/>
                </a:solidFill>
                <a:latin typeface="Calibri"/>
              </a:rPr>
              <a:t>Indeferimento: </a:t>
            </a:r>
            <a:r>
              <a:rPr lang="pt-BR" sz="3500">
                <a:solidFill>
                  <a:srgbClr val="000000"/>
                </a:solidFill>
                <a:latin typeface="Calibri"/>
              </a:rPr>
              <a:t>empresa pode registrar nova solicitação, se dentro do prazo de opção (30 + 180) – nova verificação.</a:t>
            </a:r>
            <a:endParaRPr/>
          </a:p>
          <a:p>
            <a:pPr algn="just">
              <a:lnSpc>
                <a:spcPct val="100000"/>
              </a:lnSpc>
            </a:pPr>
            <a:endParaRPr/>
          </a:p>
        </p:txBody>
      </p:sp>
      <p:pic>
        <p:nvPicPr>
          <p:cNvPr descr="" id="322" name="Imagem 4"/>
          <p:cNvPicPr/>
          <p:nvPr/>
        </p:nvPicPr>
        <p:blipFill>
          <a:blip r:embed="rId1"/>
          <a:stretch>
            <a:fillRect/>
          </a:stretch>
        </p:blipFill>
        <p:spPr>
          <a:xfrm>
            <a:off x="10633680" y="622800"/>
            <a:ext cx="772560" cy="716400"/>
          </a:xfrm>
          <a:prstGeom prst="rect">
            <a:avLst/>
          </a:prstGeom>
        </p:spPr>
      </p:pic>
      <p:sp>
        <p:nvSpPr>
          <p:cNvPr id="323" name="CustomShape 3"/>
          <p:cNvSpPr/>
          <p:nvPr/>
        </p:nvSpPr>
        <p:spPr>
          <a:xfrm>
            <a:off x="1727280" y="2509200"/>
            <a:ext cx="2472480" cy="639000"/>
          </a:xfrm>
          <a:prstGeom prst="rect">
            <a:avLst/>
          </a:prstGeom>
        </p:spPr>
        <p:txBody>
          <a:bodyPr bIns="45000" lIns="90000" rIns="90000" tIns="45000"/>
          <a:p>
            <a:pPr>
              <a:lnSpc>
                <a:spcPct val="100000"/>
              </a:lnSpc>
            </a:pPr>
            <a:r>
              <a:rPr b="1" lang="pt-BR" sz="3600">
                <a:solidFill>
                  <a:srgbClr val="000000"/>
                </a:solidFill>
                <a:latin typeface="Calibri"/>
              </a:rPr>
              <a:t>ATENÇÃO!</a:t>
            </a:r>
            <a:endParaRPr/>
          </a:p>
        </p:txBody>
      </p:sp>
    </p:spTree>
  </p:cSld>
</p:sld>
</file>

<file path=ppt/slides/slide2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24" name="TextShape 1"/>
          <p:cNvSpPr txBox="1"/>
          <p:nvPr/>
        </p:nvSpPr>
        <p:spPr>
          <a:xfrm>
            <a:off x="838080" y="365040"/>
            <a:ext cx="10515240" cy="1180080"/>
          </a:xfrm>
          <a:prstGeom prst="rect">
            <a:avLst/>
          </a:prstGeom>
        </p:spPr>
        <p:txBody>
          <a:bodyPr anchor="ctr"/>
          <a:p>
            <a:pPr algn="ctr">
              <a:lnSpc>
                <a:spcPct val="100000"/>
              </a:lnSpc>
            </a:pPr>
            <a:r>
              <a:rPr b="1" lang="pt-BR" sz="4400">
                <a:solidFill>
                  <a:srgbClr val="000000"/>
                </a:solidFill>
                <a:latin typeface="Calibri"/>
              </a:rPr>
              <a:t>Opção - Empresas já constituídas</a:t>
            </a:r>
            <a:endParaRPr/>
          </a:p>
        </p:txBody>
      </p:sp>
      <p:sp>
        <p:nvSpPr>
          <p:cNvPr id="325" name="TextShape 2"/>
          <p:cNvSpPr txBox="1"/>
          <p:nvPr/>
        </p:nvSpPr>
        <p:spPr>
          <a:xfrm>
            <a:off x="838080" y="1968840"/>
            <a:ext cx="10515240" cy="4350960"/>
          </a:xfrm>
          <a:prstGeom prst="rect">
            <a:avLst/>
          </a:prstGeom>
        </p:spPr>
        <p:txBody>
          <a:bodyPr/>
          <a:p>
            <a:pPr>
              <a:lnSpc>
                <a:spcPct val="100000"/>
              </a:lnSpc>
            </a:pPr>
            <a:r>
              <a:rPr b="1" lang="pt-BR" sz="3600">
                <a:solidFill>
                  <a:srgbClr val="1f4e79"/>
                </a:solidFill>
                <a:latin typeface="Calibri"/>
              </a:rPr>
              <a:t>Solicitação da opção:</a:t>
            </a:r>
            <a:endParaRPr/>
          </a:p>
          <a:p>
            <a:pPr>
              <a:lnSpc>
                <a:spcPct val="100000"/>
              </a:lnSpc>
            </a:pPr>
            <a:r>
              <a:rPr lang="pt-BR" sz="3300">
                <a:solidFill>
                  <a:srgbClr val="000000"/>
                </a:solidFill>
                <a:latin typeface="Calibri"/>
              </a:rPr>
              <a:t>No mês de janeiro, até seu último dia útil.</a:t>
            </a:r>
            <a:endParaRPr/>
          </a:p>
          <a:p>
            <a:pPr>
              <a:lnSpc>
                <a:spcPct val="100000"/>
              </a:lnSpc>
            </a:pPr>
            <a:endParaRPr/>
          </a:p>
          <a:p>
            <a:pPr>
              <a:lnSpc>
                <a:spcPct val="100000"/>
              </a:lnSpc>
            </a:pPr>
            <a:r>
              <a:rPr b="1" lang="pt-BR" sz="3600">
                <a:solidFill>
                  <a:srgbClr val="1f4e79"/>
                </a:solidFill>
                <a:latin typeface="Calibri"/>
              </a:rPr>
              <a:t>Data efeito da opção:</a:t>
            </a:r>
            <a:endParaRPr/>
          </a:p>
          <a:p>
            <a:pPr>
              <a:lnSpc>
                <a:spcPct val="100000"/>
              </a:lnSpc>
            </a:pPr>
            <a:r>
              <a:rPr lang="pt-BR" sz="3300">
                <a:solidFill>
                  <a:srgbClr val="000000"/>
                </a:solidFill>
                <a:latin typeface="Calibri"/>
              </a:rPr>
              <a:t>1º de janeiro do ano da opção.</a:t>
            </a:r>
            <a:endParaRPr/>
          </a:p>
          <a:p>
            <a:pPr>
              <a:lnSpc>
                <a:spcPct val="100000"/>
              </a:lnSpc>
            </a:pPr>
            <a:endParaRPr/>
          </a:p>
          <a:p>
            <a:pPr>
              <a:lnSpc>
                <a:spcPct val="100000"/>
              </a:lnSpc>
            </a:pPr>
            <a:r>
              <a:rPr lang="pt-BR" sz="3300">
                <a:solidFill>
                  <a:srgbClr val="000000"/>
                </a:solidFill>
                <a:latin typeface="Calibri"/>
              </a:rPr>
              <a:t>OBS: Permitido o agendamento a partir de novembro.</a:t>
            </a:r>
            <a:endParaRPr/>
          </a:p>
          <a:p>
            <a:pPr>
              <a:lnSpc>
                <a:spcPct val="90000"/>
              </a:lnSpc>
            </a:pPr>
            <a:endParaRPr/>
          </a:p>
        </p:txBody>
      </p:sp>
      <p:pic>
        <p:nvPicPr>
          <p:cNvPr descr="" id="326" name="Imagem 4"/>
          <p:cNvPicPr/>
          <p:nvPr/>
        </p:nvPicPr>
        <p:blipFill>
          <a:blip r:embed="rId1"/>
          <a:stretch>
            <a:fillRect/>
          </a:stretch>
        </p:blipFill>
        <p:spPr>
          <a:xfrm>
            <a:off x="10380240" y="490680"/>
            <a:ext cx="772560" cy="716400"/>
          </a:xfrm>
          <a:prstGeom prst="rect">
            <a:avLst/>
          </a:prstGeom>
        </p:spPr>
      </p:pic>
    </p:spTree>
  </p:cSld>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4" name="TextShape 1"/>
          <p:cNvSpPr txBox="1"/>
          <p:nvPr/>
        </p:nvSpPr>
        <p:spPr>
          <a:xfrm>
            <a:off x="838080" y="284400"/>
            <a:ext cx="10515240" cy="1128600"/>
          </a:xfrm>
          <a:prstGeom prst="rect">
            <a:avLst/>
          </a:prstGeom>
        </p:spPr>
        <p:txBody>
          <a:bodyPr anchor="ctr"/>
          <a:p>
            <a:pPr algn="ctr">
              <a:lnSpc>
                <a:spcPct val="100000"/>
              </a:lnSpc>
            </a:pPr>
            <a:r>
              <a:rPr lang="pt-BR" sz="4400">
                <a:solidFill>
                  <a:srgbClr val="000000"/>
                </a:solidFill>
                <a:latin typeface="Calibri"/>
              </a:rPr>
              <a:t>Introdução LC 123/06</a:t>
            </a:r>
            <a:endParaRPr/>
          </a:p>
        </p:txBody>
      </p:sp>
      <p:pic>
        <p:nvPicPr>
          <p:cNvPr descr="" id="125" name="Imagem 4"/>
          <p:cNvPicPr/>
          <p:nvPr/>
        </p:nvPicPr>
        <p:blipFill>
          <a:blip r:embed="rId1"/>
          <a:stretch>
            <a:fillRect/>
          </a:stretch>
        </p:blipFill>
        <p:spPr>
          <a:xfrm>
            <a:off x="10380240" y="490680"/>
            <a:ext cx="772560" cy="716400"/>
          </a:xfrm>
          <a:prstGeom prst="rect">
            <a:avLst/>
          </a:prstGeom>
        </p:spPr>
      </p:pic>
    </p:spTree>
  </p:cSld>
</p:sld>
</file>

<file path=ppt/slides/slide3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27" name="CustomShape 1"/>
          <p:cNvSpPr/>
          <p:nvPr/>
        </p:nvSpPr>
        <p:spPr>
          <a:xfrm>
            <a:off x="4052520" y="2497680"/>
            <a:ext cx="6905520" cy="3593880"/>
          </a:xfrm>
          <a:prstGeom prst="rect">
            <a:avLst/>
          </a:prstGeom>
          <a:solidFill>
            <a:srgbClr val="d1deef"/>
          </a:solidFill>
          <a:ln w="12600">
            <a:solidFill>
              <a:srgbClr val="d1deef"/>
            </a:solidFill>
            <a:miter/>
          </a:ln>
        </p:spPr>
        <p:txBody>
          <a:bodyPr anchor="ctr" bIns="199080" lIns="1104840" rIns="199080" tIns="199080"/>
          <a:p>
            <a:pPr algn="just">
              <a:lnSpc>
                <a:spcPct val="90000"/>
              </a:lnSpc>
            </a:pPr>
            <a:r>
              <a:rPr lang="pt-BR" sz="2800">
                <a:solidFill>
                  <a:srgbClr val="000000"/>
                </a:solidFill>
                <a:latin typeface="Calibri"/>
              </a:rPr>
              <a:t>- </a:t>
            </a:r>
            <a:r>
              <a:rPr lang="pt-BR" sz="2800">
                <a:solidFill>
                  <a:srgbClr val="385623"/>
                </a:solidFill>
                <a:latin typeface="Calibri"/>
              </a:rPr>
              <a:t>Aplicativo específico</a:t>
            </a:r>
            <a:endParaRPr/>
          </a:p>
          <a:p>
            <a:pPr>
              <a:lnSpc>
                <a:spcPct val="90000"/>
              </a:lnSpc>
            </a:pPr>
            <a:r>
              <a:rPr lang="pt-BR" sz="2800">
                <a:solidFill>
                  <a:srgbClr val="385623"/>
                </a:solidFill>
                <a:latin typeface="Calibri"/>
              </a:rPr>
              <a:t>- Disponível entre 1º dia útil de novembro e penúltimo dia útil de dezembro</a:t>
            </a:r>
            <a:endParaRPr/>
          </a:p>
          <a:p>
            <a:pPr algn="just">
              <a:lnSpc>
                <a:spcPct val="90000"/>
              </a:lnSpc>
            </a:pPr>
            <a:r>
              <a:rPr lang="pt-BR" sz="2800">
                <a:solidFill>
                  <a:srgbClr val="385623"/>
                </a:solidFill>
                <a:latin typeface="Calibri"/>
              </a:rPr>
              <a:t>- Antecipa a verificação de pendências</a:t>
            </a:r>
            <a:endParaRPr/>
          </a:p>
          <a:p>
            <a:pPr algn="just">
              <a:lnSpc>
                <a:spcPct val="90000"/>
              </a:lnSpc>
            </a:pPr>
            <a:r>
              <a:rPr lang="pt-BR" sz="2800">
                <a:solidFill>
                  <a:srgbClr val="385623"/>
                </a:solidFill>
                <a:latin typeface="Calibri"/>
              </a:rPr>
              <a:t>- Não é obrigatório</a:t>
            </a:r>
            <a:endParaRPr/>
          </a:p>
        </p:txBody>
      </p:sp>
      <p:sp>
        <p:nvSpPr>
          <p:cNvPr id="328" name="CustomShape 2"/>
          <p:cNvSpPr/>
          <p:nvPr/>
        </p:nvSpPr>
        <p:spPr>
          <a:xfrm>
            <a:off x="1425240" y="1756440"/>
            <a:ext cx="3233880" cy="2746440"/>
          </a:xfrm>
          <a:prstGeom prst="ellipse">
            <a:avLst/>
          </a:prstGeom>
          <a:solidFill>
            <a:srgbClr val="5b9bd5"/>
          </a:solidFill>
          <a:ln w="12600">
            <a:solidFill>
              <a:srgbClr val="ffffff"/>
            </a:solidFill>
            <a:miter/>
          </a:ln>
        </p:spPr>
        <p:txBody>
          <a:bodyPr anchor="ctr" bIns="0" lIns="0" rIns="0" tIns="0"/>
          <a:p>
            <a:pPr algn="ctr">
              <a:lnSpc>
                <a:spcPct val="90000"/>
              </a:lnSpc>
            </a:pPr>
            <a:r>
              <a:rPr b="1" lang="pt-BR" sz="2800">
                <a:solidFill>
                  <a:srgbClr val="000000"/>
                </a:solidFill>
                <a:latin typeface="Calibri"/>
              </a:rPr>
              <a:t>Agendamento</a:t>
            </a:r>
            <a:endParaRPr/>
          </a:p>
        </p:txBody>
      </p:sp>
      <p:sp>
        <p:nvSpPr>
          <p:cNvPr id="329" name="TextShape 3"/>
          <p:cNvSpPr txBox="1"/>
          <p:nvPr/>
        </p:nvSpPr>
        <p:spPr>
          <a:xfrm>
            <a:off x="894600" y="365040"/>
            <a:ext cx="10515240" cy="1180080"/>
          </a:xfrm>
          <a:prstGeom prst="rect">
            <a:avLst/>
          </a:prstGeom>
        </p:spPr>
        <p:txBody>
          <a:bodyPr anchor="ctr"/>
          <a:p>
            <a:pPr algn="ctr">
              <a:lnSpc>
                <a:spcPct val="100000"/>
              </a:lnSpc>
            </a:pPr>
            <a:r>
              <a:rPr b="1" lang="pt-BR" sz="4400">
                <a:solidFill>
                  <a:srgbClr val="385623"/>
                </a:solidFill>
                <a:latin typeface="Calibri Light"/>
              </a:rPr>
              <a:t>Empresas já constituídas</a:t>
            </a:r>
            <a:endParaRPr/>
          </a:p>
        </p:txBody>
      </p:sp>
      <p:pic>
        <p:nvPicPr>
          <p:cNvPr descr="" id="330" name="Imagem 4"/>
          <p:cNvPicPr/>
          <p:nvPr/>
        </p:nvPicPr>
        <p:blipFill>
          <a:blip r:embed="rId1"/>
          <a:stretch>
            <a:fillRect/>
          </a:stretch>
        </p:blipFill>
        <p:spPr>
          <a:xfrm>
            <a:off x="10380240" y="490680"/>
            <a:ext cx="772560" cy="716400"/>
          </a:xfrm>
          <a:prstGeom prst="rect">
            <a:avLst/>
          </a:prstGeom>
        </p:spPr>
      </p:pic>
    </p:spTree>
  </p:cSld>
</p:sld>
</file>

<file path=ppt/slides/slide3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31" name="CustomShape 1"/>
          <p:cNvSpPr/>
          <p:nvPr/>
        </p:nvSpPr>
        <p:spPr>
          <a:xfrm>
            <a:off x="3811320" y="2076120"/>
            <a:ext cx="7341480" cy="3992760"/>
          </a:xfrm>
          <a:prstGeom prst="rect">
            <a:avLst/>
          </a:prstGeom>
          <a:solidFill>
            <a:srgbClr val="d1deef"/>
          </a:solidFill>
          <a:ln w="12600">
            <a:solidFill>
              <a:srgbClr val="d1deef"/>
            </a:solidFill>
            <a:miter/>
          </a:ln>
        </p:spPr>
        <p:txBody>
          <a:bodyPr anchor="ctr" bIns="170640" lIns="1174680" rIns="170640" tIns="170640"/>
          <a:p>
            <a:pPr>
              <a:lnSpc>
                <a:spcPct val="90000"/>
              </a:lnSpc>
            </a:pPr>
            <a:r>
              <a:rPr lang="pt-BR" sz="2400">
                <a:solidFill>
                  <a:srgbClr val="000000"/>
                </a:solidFill>
                <a:latin typeface="Calibri"/>
              </a:rPr>
              <a:t>- </a:t>
            </a:r>
            <a:r>
              <a:rPr lang="pt-BR" sz="2600">
                <a:solidFill>
                  <a:srgbClr val="385623"/>
                </a:solidFill>
                <a:latin typeface="Calibri"/>
              </a:rPr>
              <a:t>Se pendência &gt; rejeitado &gt; novo agendamento ou opção</a:t>
            </a:r>
            <a:endParaRPr/>
          </a:p>
          <a:p>
            <a:pPr>
              <a:lnSpc>
                <a:spcPct val="90000"/>
              </a:lnSpc>
            </a:pPr>
            <a:r>
              <a:rPr lang="pt-BR" sz="2600">
                <a:solidFill>
                  <a:srgbClr val="385623"/>
                </a:solidFill>
                <a:latin typeface="Calibri"/>
              </a:rPr>
              <a:t>- Se não pendência &gt; confirmado &gt; opção válida a partir de 1º de janeiro</a:t>
            </a:r>
            <a:endParaRPr/>
          </a:p>
          <a:p>
            <a:pPr>
              <a:lnSpc>
                <a:spcPct val="90000"/>
              </a:lnSpc>
            </a:pPr>
            <a:r>
              <a:rPr lang="pt-BR" sz="2600">
                <a:solidFill>
                  <a:srgbClr val="385623"/>
                </a:solidFill>
                <a:latin typeface="Calibri"/>
              </a:rPr>
              <a:t>- Pode ser cancelado até o penúltimo dia útil de dezembro</a:t>
            </a:r>
            <a:endParaRPr/>
          </a:p>
          <a:p>
            <a:pPr>
              <a:lnSpc>
                <a:spcPct val="90000"/>
              </a:lnSpc>
            </a:pPr>
            <a:r>
              <a:rPr lang="pt-BR" sz="2600">
                <a:solidFill>
                  <a:srgbClr val="385623"/>
                </a:solidFill>
                <a:latin typeface="Calibri"/>
              </a:rPr>
              <a:t>- Não se aplica para empresas em início de atividade</a:t>
            </a:r>
            <a:endParaRPr/>
          </a:p>
          <a:p>
            <a:pPr>
              <a:lnSpc>
                <a:spcPct val="90000"/>
              </a:lnSpc>
            </a:pPr>
            <a:r>
              <a:rPr lang="pt-BR" sz="2600">
                <a:solidFill>
                  <a:srgbClr val="385623"/>
                </a:solidFill>
                <a:latin typeface="Calibri"/>
              </a:rPr>
              <a:t>- Não se aplica para opção pelo SIMEI</a:t>
            </a:r>
            <a:endParaRPr/>
          </a:p>
        </p:txBody>
      </p:sp>
      <p:sp>
        <p:nvSpPr>
          <p:cNvPr id="332" name="CustomShape 2"/>
          <p:cNvSpPr/>
          <p:nvPr/>
        </p:nvSpPr>
        <p:spPr>
          <a:xfrm>
            <a:off x="1167120" y="1871640"/>
            <a:ext cx="3223800" cy="2842200"/>
          </a:xfrm>
          <a:prstGeom prst="ellipse">
            <a:avLst/>
          </a:prstGeom>
          <a:solidFill>
            <a:srgbClr val="5b9bd5"/>
          </a:solidFill>
          <a:ln w="12600">
            <a:solidFill>
              <a:srgbClr val="ffffff"/>
            </a:solidFill>
            <a:miter/>
          </a:ln>
        </p:spPr>
        <p:txBody>
          <a:bodyPr anchor="ctr" bIns="0" lIns="0" rIns="0" tIns="0"/>
          <a:p>
            <a:pPr algn="ctr">
              <a:lnSpc>
                <a:spcPct val="90000"/>
              </a:lnSpc>
            </a:pPr>
            <a:r>
              <a:rPr b="1" lang="pt-BR" sz="2800">
                <a:solidFill>
                  <a:srgbClr val="000000"/>
                </a:solidFill>
                <a:latin typeface="Calibri"/>
              </a:rPr>
              <a:t>Agendamento</a:t>
            </a:r>
            <a:endParaRPr/>
          </a:p>
        </p:txBody>
      </p:sp>
      <p:sp>
        <p:nvSpPr>
          <p:cNvPr id="333" name="TextShape 3"/>
          <p:cNvSpPr txBox="1"/>
          <p:nvPr/>
        </p:nvSpPr>
        <p:spPr>
          <a:xfrm>
            <a:off x="838080" y="365040"/>
            <a:ext cx="10515240" cy="1180080"/>
          </a:xfrm>
          <a:prstGeom prst="rect">
            <a:avLst/>
          </a:prstGeom>
        </p:spPr>
        <p:txBody>
          <a:bodyPr anchor="ctr"/>
          <a:p>
            <a:pPr algn="ctr">
              <a:lnSpc>
                <a:spcPct val="100000"/>
              </a:lnSpc>
            </a:pPr>
            <a:r>
              <a:rPr b="1" lang="pt-BR" sz="4400">
                <a:solidFill>
                  <a:srgbClr val="000000"/>
                </a:solidFill>
                <a:latin typeface="Calibri Light"/>
              </a:rPr>
              <a:t>Empresas já constituídas</a:t>
            </a:r>
            <a:endParaRPr/>
          </a:p>
        </p:txBody>
      </p:sp>
      <p:pic>
        <p:nvPicPr>
          <p:cNvPr descr="" id="334" name="Imagem 4"/>
          <p:cNvPicPr/>
          <p:nvPr/>
        </p:nvPicPr>
        <p:blipFill>
          <a:blip r:embed="rId1"/>
          <a:stretch>
            <a:fillRect/>
          </a:stretch>
        </p:blipFill>
        <p:spPr>
          <a:xfrm>
            <a:off x="10380240" y="490680"/>
            <a:ext cx="772560" cy="716400"/>
          </a:xfrm>
          <a:prstGeom prst="rect">
            <a:avLst/>
          </a:prstGeom>
        </p:spPr>
      </p:pic>
    </p:spTree>
  </p:cSld>
</p:sld>
</file>

<file path=ppt/slides/slide3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35" name="CustomShape 1"/>
          <p:cNvSpPr/>
          <p:nvPr/>
        </p:nvSpPr>
        <p:spPr>
          <a:xfrm>
            <a:off x="838080" y="2157480"/>
            <a:ext cx="8938080" cy="1305000"/>
          </a:xfrm>
          <a:prstGeom prst="roundRect">
            <a:avLst>
              <a:gd fmla="val 10000" name="adj"/>
            </a:avLst>
          </a:prstGeom>
          <a:solidFill>
            <a:srgbClr val="deebf7"/>
          </a:solidFill>
          <a:ln w="12600">
            <a:solidFill>
              <a:srgbClr val="ffffff"/>
            </a:solidFill>
            <a:miter/>
          </a:ln>
        </p:spPr>
        <p:txBody>
          <a:bodyPr anchor="ctr" bIns="106560" lIns="106560" rIns="106560" tIns="106560"/>
          <a:p>
            <a:pPr>
              <a:lnSpc>
                <a:spcPct val="90000"/>
              </a:lnSpc>
            </a:pPr>
            <a:r>
              <a:rPr lang="pt-BR" sz="2800">
                <a:solidFill>
                  <a:srgbClr val="385623"/>
                </a:solidFill>
                <a:latin typeface="Calibri"/>
              </a:rPr>
              <a:t>Empresa solicita a opção no Portal</a:t>
            </a:r>
            <a:endParaRPr/>
          </a:p>
        </p:txBody>
      </p:sp>
      <p:sp>
        <p:nvSpPr>
          <p:cNvPr id="336" name="CustomShape 2"/>
          <p:cNvSpPr/>
          <p:nvPr/>
        </p:nvSpPr>
        <p:spPr>
          <a:xfrm>
            <a:off x="1278000" y="3680280"/>
            <a:ext cx="9636120" cy="1305000"/>
          </a:xfrm>
          <a:prstGeom prst="roundRect">
            <a:avLst>
              <a:gd fmla="val 10000" name="adj"/>
            </a:avLst>
          </a:prstGeom>
          <a:solidFill>
            <a:srgbClr val="deebf7"/>
          </a:solidFill>
          <a:ln w="12600">
            <a:solidFill>
              <a:srgbClr val="ffffff"/>
            </a:solidFill>
            <a:miter/>
          </a:ln>
        </p:spPr>
        <p:txBody>
          <a:bodyPr anchor="ctr" bIns="106560" lIns="106560" rIns="106560" tIns="106560"/>
          <a:p>
            <a:pPr>
              <a:lnSpc>
                <a:spcPct val="90000"/>
              </a:lnSpc>
            </a:pPr>
            <a:r>
              <a:rPr lang="pt-BR" sz="2800">
                <a:solidFill>
                  <a:srgbClr val="385623"/>
                </a:solidFill>
                <a:latin typeface="Calibri"/>
              </a:rPr>
              <a:t>-  Termo de Deferimento (se não pendência); ou </a:t>
            </a:r>
            <a:endParaRPr/>
          </a:p>
          <a:p>
            <a:pPr>
              <a:lnSpc>
                <a:spcPct val="90000"/>
              </a:lnSpc>
            </a:pPr>
            <a:r>
              <a:rPr lang="pt-BR" sz="2800">
                <a:solidFill>
                  <a:srgbClr val="385623"/>
                </a:solidFill>
                <a:latin typeface="Calibri"/>
              </a:rPr>
              <a:t>-  Relatório de Acompanhamento (se pendência)</a:t>
            </a:r>
            <a:endParaRPr/>
          </a:p>
        </p:txBody>
      </p:sp>
      <p:sp>
        <p:nvSpPr>
          <p:cNvPr id="337" name="CustomShape 3"/>
          <p:cNvSpPr/>
          <p:nvPr/>
        </p:nvSpPr>
        <p:spPr>
          <a:xfrm>
            <a:off x="2415600" y="5203440"/>
            <a:ext cx="8938080" cy="1305000"/>
          </a:xfrm>
          <a:prstGeom prst="roundRect">
            <a:avLst>
              <a:gd fmla="val 10000" name="adj"/>
            </a:avLst>
          </a:prstGeom>
          <a:solidFill>
            <a:srgbClr val="deebf7"/>
          </a:solidFill>
          <a:ln w="12600">
            <a:solidFill>
              <a:srgbClr val="ffffff"/>
            </a:solidFill>
            <a:miter/>
          </a:ln>
        </p:spPr>
        <p:txBody>
          <a:bodyPr anchor="ctr" bIns="106560" lIns="106560" rIns="106560" tIns="106560"/>
          <a:p>
            <a:pPr>
              <a:lnSpc>
                <a:spcPct val="90000"/>
              </a:lnSpc>
            </a:pPr>
            <a:r>
              <a:rPr lang="pt-BR" sz="2800">
                <a:solidFill>
                  <a:srgbClr val="385623"/>
                </a:solidFill>
                <a:latin typeface="Calibri"/>
              </a:rPr>
              <a:t>Regularização até o último dia útil de janeiro</a:t>
            </a:r>
            <a:endParaRPr/>
          </a:p>
        </p:txBody>
      </p:sp>
      <p:sp>
        <p:nvSpPr>
          <p:cNvPr id="338" name="CustomShape 4"/>
          <p:cNvSpPr/>
          <p:nvPr/>
        </p:nvSpPr>
        <p:spPr>
          <a:xfrm>
            <a:off x="8928000" y="3147480"/>
            <a:ext cx="848160" cy="848160"/>
          </a:xfrm>
          <a:prstGeom prst="downArrow">
            <a:avLst>
              <a:gd fmla="val 55000" name="adj1"/>
              <a:gd fmla="val 45000" name="adj2"/>
            </a:avLst>
          </a:prstGeom>
          <a:solidFill>
            <a:srgbClr val="1f4e79"/>
          </a:solidFill>
          <a:ln w="12600">
            <a:solidFill>
              <a:srgbClr val="d1deef"/>
            </a:solidFill>
            <a:miter/>
          </a:ln>
        </p:spPr>
      </p:sp>
      <p:sp>
        <p:nvSpPr>
          <p:cNvPr id="339" name="CustomShape 5"/>
          <p:cNvSpPr/>
          <p:nvPr/>
        </p:nvSpPr>
        <p:spPr>
          <a:xfrm>
            <a:off x="9716760" y="4661640"/>
            <a:ext cx="848160" cy="848160"/>
          </a:xfrm>
          <a:prstGeom prst="downArrow">
            <a:avLst>
              <a:gd fmla="val 55000" name="adj1"/>
              <a:gd fmla="val 45000" name="adj2"/>
            </a:avLst>
          </a:prstGeom>
          <a:solidFill>
            <a:srgbClr val="1f4e79"/>
          </a:solidFill>
          <a:ln w="12600">
            <a:solidFill>
              <a:srgbClr val="d1deef"/>
            </a:solidFill>
            <a:miter/>
          </a:ln>
        </p:spPr>
      </p:sp>
      <p:sp>
        <p:nvSpPr>
          <p:cNvPr id="340" name="TextShape 6"/>
          <p:cNvSpPr txBox="1"/>
          <p:nvPr/>
        </p:nvSpPr>
        <p:spPr>
          <a:xfrm>
            <a:off x="838080" y="365040"/>
            <a:ext cx="10515240" cy="1180080"/>
          </a:xfrm>
          <a:prstGeom prst="rect">
            <a:avLst/>
          </a:prstGeom>
        </p:spPr>
        <p:txBody>
          <a:bodyPr anchor="ctr"/>
          <a:p>
            <a:pPr algn="ctr">
              <a:lnSpc>
                <a:spcPct val="100000"/>
              </a:lnSpc>
            </a:pPr>
            <a:r>
              <a:rPr b="1" lang="pt-BR" sz="4400">
                <a:solidFill>
                  <a:srgbClr val="000000"/>
                </a:solidFill>
                <a:latin typeface="Calibri Light"/>
              </a:rPr>
              <a:t>Opção - Empresas já constituídas</a:t>
            </a:r>
            <a:endParaRPr/>
          </a:p>
        </p:txBody>
      </p:sp>
      <p:pic>
        <p:nvPicPr>
          <p:cNvPr descr="" id="341" name="Imagem 4"/>
          <p:cNvPicPr/>
          <p:nvPr/>
        </p:nvPicPr>
        <p:blipFill>
          <a:blip r:embed="rId1"/>
          <a:stretch>
            <a:fillRect/>
          </a:stretch>
        </p:blipFill>
        <p:spPr>
          <a:xfrm>
            <a:off x="10380240" y="490680"/>
            <a:ext cx="772560" cy="716400"/>
          </a:xfrm>
          <a:prstGeom prst="rect">
            <a:avLst/>
          </a:prstGeom>
        </p:spPr>
      </p:pic>
    </p:spTree>
  </p:cSld>
</p:sld>
</file>

<file path=ppt/slides/slide3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42" name="CustomShape 1"/>
          <p:cNvSpPr/>
          <p:nvPr/>
        </p:nvSpPr>
        <p:spPr>
          <a:xfrm>
            <a:off x="1120680" y="2377800"/>
            <a:ext cx="2715120" cy="3984120"/>
          </a:xfrm>
          <a:prstGeom prst="roundRect">
            <a:avLst>
              <a:gd fmla="val 10000" name="adj"/>
            </a:avLst>
          </a:prstGeom>
          <a:solidFill>
            <a:srgbClr val="deebf7"/>
          </a:solidFill>
          <a:ln w="12600">
            <a:solidFill>
              <a:srgbClr val="ffffff"/>
            </a:solidFill>
            <a:miter/>
          </a:ln>
        </p:spPr>
        <p:txBody>
          <a:bodyPr anchor="ctr" bIns="106560" lIns="106560" rIns="106560" tIns="106560"/>
          <a:p>
            <a:pPr algn="ctr">
              <a:lnSpc>
                <a:spcPct val="90000"/>
              </a:lnSpc>
            </a:pPr>
            <a:r>
              <a:rPr b="1" lang="pt-BR" sz="2800">
                <a:solidFill>
                  <a:srgbClr val="000000"/>
                </a:solidFill>
                <a:latin typeface="Calibri"/>
              </a:rPr>
              <a:t>1º de janeiro: </a:t>
            </a:r>
            <a:endParaRPr/>
          </a:p>
          <a:p>
            <a:pPr algn="ctr">
              <a:lnSpc>
                <a:spcPct val="90000"/>
              </a:lnSpc>
            </a:pPr>
            <a:r>
              <a:rPr lang="pt-BR" sz="2400">
                <a:solidFill>
                  <a:srgbClr val="000000"/>
                </a:solidFill>
                <a:latin typeface="Calibri"/>
              </a:rPr>
              <a:t>RFB converte os agendamentos confirmados em opção</a:t>
            </a:r>
            <a:endParaRPr/>
          </a:p>
          <a:p>
            <a:pPr algn="ctr">
              <a:lnSpc>
                <a:spcPct val="90000"/>
              </a:lnSpc>
            </a:pPr>
            <a:endParaRPr/>
          </a:p>
        </p:txBody>
      </p:sp>
      <p:sp>
        <p:nvSpPr>
          <p:cNvPr id="343" name="CustomShape 2"/>
          <p:cNvSpPr/>
          <p:nvPr/>
        </p:nvSpPr>
        <p:spPr>
          <a:xfrm>
            <a:off x="4089600" y="4055760"/>
            <a:ext cx="537120" cy="628200"/>
          </a:xfrm>
          <a:prstGeom prst="rightArrow">
            <a:avLst>
              <a:gd fmla="val 60000" name="adj1"/>
              <a:gd fmla="val 50000" name="adj2"/>
            </a:avLst>
          </a:prstGeom>
          <a:solidFill>
            <a:srgbClr val="1f4e79"/>
          </a:solidFill>
        </p:spPr>
      </p:sp>
      <p:sp>
        <p:nvSpPr>
          <p:cNvPr id="344" name="CustomShape 3"/>
          <p:cNvSpPr/>
          <p:nvPr/>
        </p:nvSpPr>
        <p:spPr>
          <a:xfrm>
            <a:off x="4850280" y="2377800"/>
            <a:ext cx="2534400" cy="3984120"/>
          </a:xfrm>
          <a:prstGeom prst="roundRect">
            <a:avLst>
              <a:gd fmla="val 10000" name="adj"/>
            </a:avLst>
          </a:prstGeom>
          <a:solidFill>
            <a:srgbClr val="deebf7"/>
          </a:solidFill>
          <a:ln w="12600">
            <a:solidFill>
              <a:srgbClr val="ffffff"/>
            </a:solidFill>
            <a:miter/>
          </a:ln>
        </p:spPr>
        <p:txBody>
          <a:bodyPr anchor="ctr" bIns="106560" lIns="106560" rIns="106560" tIns="106560"/>
          <a:p>
            <a:pPr algn="ctr">
              <a:lnSpc>
                <a:spcPct val="90000"/>
              </a:lnSpc>
            </a:pPr>
            <a:r>
              <a:rPr b="1" lang="pt-BR" sz="2800">
                <a:solidFill>
                  <a:srgbClr val="000000"/>
                </a:solidFill>
                <a:latin typeface="Calibri"/>
              </a:rPr>
              <a:t>1º dia útil de janeiro:</a:t>
            </a:r>
            <a:endParaRPr/>
          </a:p>
          <a:p>
            <a:pPr algn="ctr">
              <a:lnSpc>
                <a:spcPct val="90000"/>
              </a:lnSpc>
            </a:pPr>
            <a:r>
              <a:rPr lang="pt-BR" sz="2300">
                <a:solidFill>
                  <a:srgbClr val="000000"/>
                </a:solidFill>
                <a:latin typeface="Calibri"/>
              </a:rPr>
              <a:t>RFB emite os Termos de Deferimento</a:t>
            </a:r>
            <a:endParaRPr/>
          </a:p>
          <a:p>
            <a:pPr algn="ctr">
              <a:lnSpc>
                <a:spcPct val="90000"/>
              </a:lnSpc>
            </a:pPr>
            <a:r>
              <a:rPr lang="pt-BR" sz="2300">
                <a:solidFill>
                  <a:srgbClr val="000000"/>
                </a:solidFill>
                <a:latin typeface="Calibri"/>
              </a:rPr>
              <a:t>Início do período de opção</a:t>
            </a:r>
            <a:endParaRPr/>
          </a:p>
        </p:txBody>
      </p:sp>
      <p:sp>
        <p:nvSpPr>
          <p:cNvPr id="345" name="CustomShape 4"/>
          <p:cNvSpPr/>
          <p:nvPr/>
        </p:nvSpPr>
        <p:spPr>
          <a:xfrm>
            <a:off x="7638480" y="4055760"/>
            <a:ext cx="537120" cy="628200"/>
          </a:xfrm>
          <a:prstGeom prst="rightArrow">
            <a:avLst>
              <a:gd fmla="val 60000" name="adj1"/>
              <a:gd fmla="val 50000" name="adj2"/>
            </a:avLst>
          </a:prstGeom>
          <a:solidFill>
            <a:srgbClr val="1f4e79"/>
          </a:solidFill>
        </p:spPr>
      </p:sp>
      <p:sp>
        <p:nvSpPr>
          <p:cNvPr id="346" name="CustomShape 5"/>
          <p:cNvSpPr/>
          <p:nvPr/>
        </p:nvSpPr>
        <p:spPr>
          <a:xfrm>
            <a:off x="8399160" y="2403000"/>
            <a:ext cx="2534400" cy="3933360"/>
          </a:xfrm>
          <a:prstGeom prst="roundRect">
            <a:avLst>
              <a:gd fmla="val 10000" name="adj"/>
            </a:avLst>
          </a:prstGeom>
          <a:solidFill>
            <a:srgbClr val="deebf7"/>
          </a:solidFill>
          <a:ln w="12600">
            <a:solidFill>
              <a:srgbClr val="ffffff"/>
            </a:solidFill>
            <a:miter/>
          </a:ln>
        </p:spPr>
        <p:txBody>
          <a:bodyPr anchor="ctr" bIns="106560" lIns="106560" rIns="106560" tIns="106560"/>
          <a:p>
            <a:pPr algn="ctr">
              <a:lnSpc>
                <a:spcPct val="90000"/>
              </a:lnSpc>
            </a:pPr>
            <a:r>
              <a:rPr b="1" lang="pt-BR" sz="2800">
                <a:solidFill>
                  <a:srgbClr val="000000"/>
                </a:solidFill>
                <a:latin typeface="Calibri"/>
              </a:rPr>
              <a:t>Janeiro:</a:t>
            </a:r>
            <a:endParaRPr/>
          </a:p>
          <a:p>
            <a:pPr algn="ctr">
              <a:lnSpc>
                <a:spcPct val="90000"/>
              </a:lnSpc>
            </a:pPr>
            <a:r>
              <a:rPr lang="pt-BR" sz="2500">
                <a:solidFill>
                  <a:srgbClr val="000000"/>
                </a:solidFill>
                <a:latin typeface="Calibri"/>
              </a:rPr>
              <a:t>RFB efetua processamentos parciais (em regra três)   </a:t>
            </a:r>
            <a:endParaRPr/>
          </a:p>
          <a:p>
            <a:pPr algn="ctr">
              <a:lnSpc>
                <a:spcPct val="90000"/>
              </a:lnSpc>
            </a:pPr>
            <a:r>
              <a:rPr lang="pt-BR" sz="2400">
                <a:solidFill>
                  <a:srgbClr val="000000"/>
                </a:solidFill>
                <a:latin typeface="Calibri"/>
              </a:rPr>
              <a:t>TO 2016 - 09/01, 16/01 e 23/01             </a:t>
            </a:r>
            <a:endParaRPr/>
          </a:p>
          <a:p>
            <a:pPr algn="ctr">
              <a:lnSpc>
                <a:spcPct val="90000"/>
              </a:lnSpc>
            </a:pPr>
            <a:endParaRPr/>
          </a:p>
        </p:txBody>
      </p:sp>
      <p:sp>
        <p:nvSpPr>
          <p:cNvPr id="347" name="TextShape 6"/>
          <p:cNvSpPr txBox="1"/>
          <p:nvPr/>
        </p:nvSpPr>
        <p:spPr>
          <a:xfrm>
            <a:off x="838080" y="365040"/>
            <a:ext cx="10515240" cy="1180080"/>
          </a:xfrm>
          <a:prstGeom prst="rect">
            <a:avLst/>
          </a:prstGeom>
        </p:spPr>
        <p:txBody>
          <a:bodyPr anchor="ctr"/>
          <a:p>
            <a:pPr algn="ctr">
              <a:lnSpc>
                <a:spcPct val="100000"/>
              </a:lnSpc>
            </a:pPr>
            <a:r>
              <a:rPr b="1" lang="pt-BR" sz="4400">
                <a:solidFill>
                  <a:srgbClr val="000000"/>
                </a:solidFill>
                <a:latin typeface="Calibri Light"/>
              </a:rPr>
              <a:t>Opção - Empresas já constituídas</a:t>
            </a:r>
            <a:endParaRPr/>
          </a:p>
        </p:txBody>
      </p:sp>
      <p:pic>
        <p:nvPicPr>
          <p:cNvPr descr="" id="348" name="Imagem 4"/>
          <p:cNvPicPr/>
          <p:nvPr/>
        </p:nvPicPr>
        <p:blipFill>
          <a:blip r:embed="rId1"/>
          <a:stretch>
            <a:fillRect/>
          </a:stretch>
        </p:blipFill>
        <p:spPr>
          <a:xfrm>
            <a:off x="10380240" y="490680"/>
            <a:ext cx="772560" cy="716400"/>
          </a:xfrm>
          <a:prstGeom prst="rect">
            <a:avLst/>
          </a:prstGeom>
        </p:spPr>
      </p:pic>
      <p:sp>
        <p:nvSpPr>
          <p:cNvPr id="349" name="CustomShape 7"/>
          <p:cNvSpPr/>
          <p:nvPr/>
        </p:nvSpPr>
        <p:spPr>
          <a:xfrm>
            <a:off x="838080" y="1699920"/>
            <a:ext cx="6709680" cy="516960"/>
          </a:xfrm>
          <a:prstGeom prst="rect">
            <a:avLst/>
          </a:prstGeom>
        </p:spPr>
        <p:txBody>
          <a:bodyPr bIns="45000" lIns="90000" rIns="90000" tIns="45000"/>
          <a:p>
            <a:pPr>
              <a:lnSpc>
                <a:spcPct val="100000"/>
              </a:lnSpc>
            </a:pPr>
            <a:r>
              <a:rPr b="1" lang="pt-BR" sz="2800">
                <a:solidFill>
                  <a:srgbClr val="000000"/>
                </a:solidFill>
                <a:latin typeface="Calibri"/>
              </a:rPr>
              <a:t>CRONOGRAMA</a:t>
            </a:r>
            <a:endParaRPr/>
          </a:p>
        </p:txBody>
      </p:sp>
      <p:sp>
        <p:nvSpPr>
          <p:cNvPr id="350" name="CustomShape 8"/>
          <p:cNvSpPr/>
          <p:nvPr/>
        </p:nvSpPr>
        <p:spPr>
          <a:xfrm>
            <a:off x="4932720" y="5048640"/>
            <a:ext cx="141480" cy="141480"/>
          </a:xfrm>
          <a:prstGeom prst="star5">
            <a:avLst>
              <a:gd fmla="val 19098" name="adj"/>
              <a:gd fmla="val 105146" name="hf"/>
              <a:gd fmla="val 110557" name="vf"/>
            </a:avLst>
          </a:prstGeom>
          <a:solidFill>
            <a:srgbClr val="1f4e79"/>
          </a:solidFill>
          <a:ln w="12600">
            <a:solidFill>
              <a:srgbClr val="43729d"/>
            </a:solidFill>
            <a:miter/>
          </a:ln>
        </p:spPr>
      </p:sp>
    </p:spTree>
  </p:cSld>
</p:sld>
</file>

<file path=ppt/slides/slide3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51" name="CustomShape 1"/>
          <p:cNvSpPr/>
          <p:nvPr/>
        </p:nvSpPr>
        <p:spPr>
          <a:xfrm>
            <a:off x="0" y="0"/>
            <a:ext cx="12191760" cy="826560"/>
          </a:xfrm>
          <a:prstGeom prst="rect">
            <a:avLst/>
          </a:prstGeom>
          <a:solidFill>
            <a:srgbClr val="0000ff"/>
          </a:solidFill>
        </p:spPr>
      </p:sp>
      <p:sp>
        <p:nvSpPr>
          <p:cNvPr id="352" name="CustomShape 2"/>
          <p:cNvSpPr/>
          <p:nvPr/>
        </p:nvSpPr>
        <p:spPr>
          <a:xfrm>
            <a:off x="609480" y="1219320"/>
            <a:ext cx="10870920" cy="4205520"/>
          </a:xfrm>
          <a:prstGeom prst="rect">
            <a:avLst/>
          </a:prstGeom>
        </p:spPr>
        <p:txBody>
          <a:bodyPr bIns="45000" lIns="90000" rIns="90000" tIns="45000"/>
          <a:p>
            <a:pPr>
              <a:lnSpc>
                <a:spcPct val="100000"/>
              </a:lnSpc>
              <a:buSzPct val="25000"/>
              <a:buFont typeface="StarSymbol"/>
              <a:buChar char=""/>
            </a:pPr>
            <a:r>
              <a:rPr lang="pt-BR" sz="3200">
                <a:solidFill>
                  <a:srgbClr val="ed7d31"/>
                </a:solidFill>
                <a:latin typeface="Verdana"/>
                <a:ea typeface="Arial Unicode MS"/>
              </a:rPr>
              <a:t> </a:t>
            </a:r>
            <a:r>
              <a:rPr lang="pt-BR" sz="2400">
                <a:solidFill>
                  <a:srgbClr val="385623"/>
                </a:solidFill>
                <a:latin typeface="Verdana"/>
                <a:ea typeface="Arial Unicode MS"/>
              </a:rPr>
              <a:t>O deferimento do pedido de opção é emitido de imediato e em caráter definitivo, caso não constem pendências. </a:t>
            </a:r>
            <a:endParaRPr/>
          </a:p>
          <a:p>
            <a:pPr>
              <a:lnSpc>
                <a:spcPct val="100000"/>
              </a:lnSpc>
            </a:pPr>
            <a:endParaRPr/>
          </a:p>
          <a:p>
            <a:pPr>
              <a:lnSpc>
                <a:spcPct val="100000"/>
              </a:lnSpc>
              <a:buSzPct val="25000"/>
              <a:buFont typeface="StarSymbol"/>
              <a:buChar char=""/>
            </a:pPr>
            <a:r>
              <a:rPr lang="pt-BR" sz="2400">
                <a:solidFill>
                  <a:srgbClr val="385623"/>
                </a:solidFill>
                <a:latin typeface="Verdana"/>
                <a:ea typeface="Arial Unicode MS"/>
              </a:rPr>
              <a:t> </a:t>
            </a:r>
            <a:r>
              <a:rPr lang="pt-BR" sz="2400">
                <a:solidFill>
                  <a:srgbClr val="385623"/>
                </a:solidFill>
                <a:latin typeface="Verdana"/>
                <a:ea typeface="Arial Unicode MS"/>
              </a:rPr>
              <a:t>Caso conste pendência, o pedido ficará na situação de “em análise”, até a divulgação do resultado final, podendo ser deferido em um dos processamentos parciais, caso não constem mais pendências com os entes.</a:t>
            </a:r>
            <a:endParaRPr/>
          </a:p>
          <a:p>
            <a:pPr>
              <a:lnSpc>
                <a:spcPct val="100000"/>
              </a:lnSpc>
            </a:pPr>
            <a:endParaRPr/>
          </a:p>
          <a:p>
            <a:pPr>
              <a:lnSpc>
                <a:spcPct val="100000"/>
              </a:lnSpc>
            </a:pPr>
            <a:endParaRPr/>
          </a:p>
        </p:txBody>
      </p:sp>
      <p:sp>
        <p:nvSpPr>
          <p:cNvPr id="353" name="CustomShape 3"/>
          <p:cNvSpPr/>
          <p:nvPr/>
        </p:nvSpPr>
        <p:spPr>
          <a:xfrm>
            <a:off x="0" y="0"/>
            <a:ext cx="12191760" cy="826560"/>
          </a:xfrm>
          <a:prstGeom prst="rect">
            <a:avLst/>
          </a:prstGeom>
          <a:solidFill>
            <a:srgbClr val="ffffff"/>
          </a:solidFill>
          <a:ln w="57240">
            <a:solidFill>
              <a:srgbClr val="0000ff"/>
            </a:solidFill>
            <a:miter/>
          </a:ln>
        </p:spPr>
        <p:txBody>
          <a:bodyPr bIns="45000" lIns="90000" rIns="90000" tIns="45000"/>
          <a:p>
            <a:pPr algn="ctr">
              <a:lnSpc>
                <a:spcPct val="100000"/>
              </a:lnSpc>
            </a:pPr>
            <a:endParaRPr/>
          </a:p>
          <a:p>
            <a:pPr algn="ctr">
              <a:lnSpc>
                <a:spcPct val="100000"/>
              </a:lnSpc>
            </a:pPr>
            <a:r>
              <a:rPr lang="pt-BR" sz="2400">
                <a:solidFill>
                  <a:srgbClr val="385623"/>
                </a:solidFill>
                <a:latin typeface="Verdana"/>
              </a:rPr>
              <a:t>REGULARIZAÇÃO DE PENDÊNCIAS</a:t>
            </a:r>
            <a:endParaRPr/>
          </a:p>
          <a:p>
            <a:pPr algn="ctr">
              <a:lnSpc>
                <a:spcPct val="100000"/>
              </a:lnSpc>
            </a:pPr>
            <a:endParaRPr/>
          </a:p>
        </p:txBody>
      </p:sp>
      <p:pic>
        <p:nvPicPr>
          <p:cNvPr descr="" id="354" name="Picture 3"/>
          <p:cNvPicPr/>
          <p:nvPr/>
        </p:nvPicPr>
        <p:blipFill>
          <a:blip r:embed="rId1"/>
          <a:stretch>
            <a:fillRect/>
          </a:stretch>
        </p:blipFill>
        <p:spPr>
          <a:xfrm>
            <a:off x="9211680" y="0"/>
            <a:ext cx="2691360" cy="769680"/>
          </a:xfrm>
          <a:prstGeom prst="rect">
            <a:avLst/>
          </a:prstGeom>
        </p:spPr>
      </p:pic>
    </p:spTree>
  </p:cSld>
</p:sld>
</file>

<file path=ppt/slides/slide3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55" name="TextShape 1"/>
          <p:cNvSpPr txBox="1"/>
          <p:nvPr/>
        </p:nvSpPr>
        <p:spPr>
          <a:xfrm>
            <a:off x="838080" y="365040"/>
            <a:ext cx="10515240" cy="1180080"/>
          </a:xfrm>
          <a:prstGeom prst="rect">
            <a:avLst/>
          </a:prstGeom>
        </p:spPr>
        <p:txBody>
          <a:bodyPr anchor="ctr"/>
          <a:p>
            <a:pPr algn="ctr">
              <a:lnSpc>
                <a:spcPct val="100000"/>
              </a:lnSpc>
            </a:pPr>
            <a:r>
              <a:rPr b="1" lang="pt-BR" sz="4400">
                <a:solidFill>
                  <a:srgbClr val="000000"/>
                </a:solidFill>
                <a:latin typeface="Calibri Light"/>
              </a:rPr>
              <a:t>Opção - Empresas já constituídas</a:t>
            </a:r>
            <a:endParaRPr/>
          </a:p>
        </p:txBody>
      </p:sp>
      <p:pic>
        <p:nvPicPr>
          <p:cNvPr descr="" id="356" name="Imagem 4"/>
          <p:cNvPicPr/>
          <p:nvPr/>
        </p:nvPicPr>
        <p:blipFill>
          <a:blip r:embed="rId1"/>
          <a:stretch>
            <a:fillRect/>
          </a:stretch>
        </p:blipFill>
        <p:spPr>
          <a:xfrm>
            <a:off x="10380240" y="490680"/>
            <a:ext cx="772560" cy="716400"/>
          </a:xfrm>
          <a:prstGeom prst="rect">
            <a:avLst/>
          </a:prstGeom>
        </p:spPr>
      </p:pic>
      <p:sp>
        <p:nvSpPr>
          <p:cNvPr id="357" name="CustomShape 2"/>
          <p:cNvSpPr/>
          <p:nvPr/>
        </p:nvSpPr>
        <p:spPr>
          <a:xfrm>
            <a:off x="838080" y="1774800"/>
            <a:ext cx="10314720" cy="4466160"/>
          </a:xfrm>
          <a:prstGeom prst="rect">
            <a:avLst/>
          </a:prstGeom>
        </p:spPr>
        <p:txBody>
          <a:bodyPr/>
          <a:p>
            <a:pPr>
              <a:lnSpc>
                <a:spcPct val="100000"/>
              </a:lnSpc>
            </a:pPr>
            <a:endParaRPr/>
          </a:p>
          <a:p>
            <a:pPr>
              <a:lnSpc>
                <a:spcPct val="100000"/>
              </a:lnSpc>
            </a:pPr>
            <a:r>
              <a:rPr lang="pt-BR" sz="2800">
                <a:solidFill>
                  <a:srgbClr val="000000"/>
                </a:solidFill>
                <a:latin typeface="Calibri"/>
              </a:rPr>
              <a:t>Os entes devem enviar arquivos de pendências antes dos processamentos parciais.</a:t>
            </a:r>
            <a:endParaRPr/>
          </a:p>
          <a:p>
            <a:pPr>
              <a:lnSpc>
                <a:spcPct val="100000"/>
              </a:lnSpc>
            </a:pPr>
            <a:endParaRPr/>
          </a:p>
          <a:p>
            <a:pPr>
              <a:lnSpc>
                <a:spcPct val="100000"/>
              </a:lnSpc>
            </a:pPr>
            <a:r>
              <a:rPr lang="pt-BR" sz="2800">
                <a:solidFill>
                  <a:srgbClr val="000000"/>
                </a:solidFill>
                <a:latin typeface="Calibri"/>
              </a:rPr>
              <a:t>Todas as pendências resolvidas (RFB, PGFN e entes) = opção deferida.</a:t>
            </a:r>
            <a:endParaRPr/>
          </a:p>
          <a:p>
            <a:pPr>
              <a:lnSpc>
                <a:spcPct val="100000"/>
              </a:lnSpc>
            </a:pPr>
            <a:endParaRPr/>
          </a:p>
          <a:p>
            <a:pPr>
              <a:lnSpc>
                <a:spcPct val="100000"/>
              </a:lnSpc>
            </a:pPr>
            <a:r>
              <a:rPr lang="pt-BR" sz="2800">
                <a:solidFill>
                  <a:srgbClr val="000000"/>
                </a:solidFill>
                <a:latin typeface="Calibri"/>
              </a:rPr>
              <a:t>Pendências não resolvidas = opção continua em análise (“Pendente”).</a:t>
            </a:r>
            <a:endParaRPr/>
          </a:p>
          <a:p>
            <a:pPr>
              <a:lnSpc>
                <a:spcPct val="90000"/>
              </a:lnSpc>
            </a:pPr>
            <a:endParaRPr/>
          </a:p>
        </p:txBody>
      </p:sp>
    </p:spTree>
  </p:cSld>
</p:sld>
</file>

<file path=ppt/slides/slide3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58" name="CustomShape 1"/>
          <p:cNvSpPr/>
          <p:nvPr/>
        </p:nvSpPr>
        <p:spPr>
          <a:xfrm>
            <a:off x="624240" y="2133720"/>
            <a:ext cx="10870920" cy="2193480"/>
          </a:xfrm>
          <a:prstGeom prst="rect">
            <a:avLst/>
          </a:prstGeom>
          <a:solidFill>
            <a:srgbClr val="ffffff"/>
          </a:solidFill>
        </p:spPr>
        <p:txBody>
          <a:bodyPr bIns="45000" lIns="90000" rIns="90000" tIns="45000"/>
          <a:p>
            <a:pPr algn="just">
              <a:lnSpc>
                <a:spcPct val="100000"/>
              </a:lnSpc>
            </a:pPr>
            <a:r>
              <a:rPr lang="pt-BR">
                <a:solidFill>
                  <a:srgbClr val="385623"/>
                </a:solidFill>
                <a:latin typeface="Verdana"/>
              </a:rPr>
              <a:t>É a possibilidade de o contribuinte manifestar o interesse inclusão no Simples Nacional para o ano subseqüente, antecipando as verificações de pendências impeditivas ao ingresso no regime.</a:t>
            </a:r>
            <a:endParaRPr/>
          </a:p>
          <a:p>
            <a:pPr algn="just">
              <a:lnSpc>
                <a:spcPct val="100000"/>
              </a:lnSpc>
            </a:pPr>
            <a:r>
              <a:rPr lang="pt-BR">
                <a:solidFill>
                  <a:srgbClr val="385623"/>
                </a:solidFill>
                <a:latin typeface="Verdana"/>
              </a:rPr>
              <a:t> </a:t>
            </a:r>
            <a:endParaRPr/>
          </a:p>
          <a:p>
            <a:pPr algn="just">
              <a:lnSpc>
                <a:spcPct val="100000"/>
              </a:lnSpc>
            </a:pPr>
            <a:r>
              <a:rPr lang="pt-BR">
                <a:solidFill>
                  <a:srgbClr val="385623"/>
                </a:solidFill>
                <a:latin typeface="Verdana"/>
              </a:rPr>
              <a:t>Não é obrigatório para ingresso no Simples Nacional. </a:t>
            </a:r>
            <a:endParaRPr/>
          </a:p>
          <a:p>
            <a:pPr algn="just">
              <a:lnSpc>
                <a:spcPct val="100000"/>
              </a:lnSpc>
            </a:pPr>
            <a:r>
              <a:rPr lang="pt-BR">
                <a:solidFill>
                  <a:srgbClr val="385623"/>
                </a:solidFill>
                <a:latin typeface="Verdana"/>
              </a:rPr>
              <a:t> </a:t>
            </a:r>
            <a:endParaRPr/>
          </a:p>
          <a:p>
            <a:pPr algn="just">
              <a:lnSpc>
                <a:spcPct val="100000"/>
              </a:lnSpc>
            </a:pPr>
            <a:r>
              <a:rPr lang="pt-BR">
                <a:solidFill>
                  <a:srgbClr val="385623"/>
                </a:solidFill>
                <a:latin typeface="Verdana"/>
              </a:rPr>
              <a:t>Visa facilitar o processo de ingresso no Regime.</a:t>
            </a:r>
            <a:endParaRPr/>
          </a:p>
        </p:txBody>
      </p:sp>
      <p:pic>
        <p:nvPicPr>
          <p:cNvPr descr="" id="359" name="Picture 3"/>
          <p:cNvPicPr/>
          <p:nvPr/>
        </p:nvPicPr>
        <p:blipFill>
          <a:blip r:embed="rId1"/>
          <a:stretch>
            <a:fillRect/>
          </a:stretch>
        </p:blipFill>
        <p:spPr>
          <a:xfrm>
            <a:off x="9651960" y="152280"/>
            <a:ext cx="2378880" cy="469440"/>
          </a:xfrm>
          <a:prstGeom prst="rect">
            <a:avLst/>
          </a:prstGeom>
        </p:spPr>
      </p:pic>
      <p:sp>
        <p:nvSpPr>
          <p:cNvPr id="360" name="CustomShape 2"/>
          <p:cNvSpPr/>
          <p:nvPr/>
        </p:nvSpPr>
        <p:spPr>
          <a:xfrm>
            <a:off x="0" y="0"/>
            <a:ext cx="12191760" cy="970560"/>
          </a:xfrm>
          <a:prstGeom prst="rect">
            <a:avLst/>
          </a:prstGeom>
          <a:solidFill>
            <a:srgbClr val="ffffff"/>
          </a:solidFill>
          <a:ln w="57240">
            <a:solidFill>
              <a:srgbClr val="0000ff"/>
            </a:solidFill>
            <a:miter/>
          </a:ln>
        </p:spPr>
        <p:txBody>
          <a:bodyPr bIns="45000" lIns="90000" rIns="90000" tIns="45000"/>
          <a:p>
            <a:pPr algn="ctr">
              <a:lnSpc>
                <a:spcPct val="120000"/>
              </a:lnSpc>
            </a:pPr>
            <a:r>
              <a:rPr b="1" lang="pt-BR" sz="2200">
                <a:solidFill>
                  <a:srgbClr val="385623"/>
                </a:solidFill>
                <a:latin typeface="Verdana"/>
              </a:rPr>
              <a:t>AGENDAMENTO</a:t>
            </a:r>
            <a:endParaRPr/>
          </a:p>
        </p:txBody>
      </p:sp>
      <p:pic>
        <p:nvPicPr>
          <p:cNvPr descr="" id="361" name="Picture 3"/>
          <p:cNvPicPr/>
          <p:nvPr/>
        </p:nvPicPr>
        <p:blipFill>
          <a:blip r:embed="rId2"/>
          <a:stretch>
            <a:fillRect/>
          </a:stretch>
        </p:blipFill>
        <p:spPr>
          <a:xfrm>
            <a:off x="9076320" y="0"/>
            <a:ext cx="2691360" cy="769680"/>
          </a:xfrm>
          <a:prstGeom prst="rect">
            <a:avLst/>
          </a:prstGeom>
        </p:spPr>
      </p:pic>
    </p:spTree>
  </p:cSld>
</p:sld>
</file>

<file path=ppt/slides/slide3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62" name="TextShape 1"/>
          <p:cNvSpPr txBox="1"/>
          <p:nvPr/>
        </p:nvSpPr>
        <p:spPr>
          <a:xfrm>
            <a:off x="838080" y="365040"/>
            <a:ext cx="10515240" cy="1325160"/>
          </a:xfrm>
          <a:prstGeom prst="rect">
            <a:avLst/>
          </a:prstGeom>
        </p:spPr>
        <p:txBody>
          <a:bodyPr anchor="ctr"/>
          <a:p>
            <a:pPr>
              <a:lnSpc>
                <a:spcPct val="90000"/>
              </a:lnSpc>
            </a:pPr>
            <a:r>
              <a:rPr lang="pt-BR" sz="2400" u="sng">
                <a:solidFill>
                  <a:srgbClr val="385623"/>
                </a:solidFill>
                <a:latin typeface="Verdana"/>
              </a:rPr>
              <a:t>Verificação de pendências junto a Estados/DF/Municípios</a:t>
            </a:r>
            <a:endParaRPr/>
          </a:p>
        </p:txBody>
      </p:sp>
      <p:sp>
        <p:nvSpPr>
          <p:cNvPr id="363" name="TextShape 2"/>
          <p:cNvSpPr txBox="1"/>
          <p:nvPr/>
        </p:nvSpPr>
        <p:spPr>
          <a:xfrm>
            <a:off x="431640" y="1773360"/>
            <a:ext cx="11300400" cy="5084280"/>
          </a:xfrm>
          <a:prstGeom prst="rect">
            <a:avLst/>
          </a:prstGeom>
        </p:spPr>
        <p:txBody>
          <a:bodyPr anchor="ctr" lIns="288000"/>
          <a:p>
            <a:pPr algn="just">
              <a:lnSpc>
                <a:spcPct val="100000"/>
              </a:lnSpc>
            </a:pPr>
            <a:r>
              <a:rPr lang="pt-BR" sz="2400">
                <a:solidFill>
                  <a:srgbClr val="000000"/>
                </a:solidFill>
                <a:latin typeface="Calibri"/>
              </a:rPr>
              <a:t>     </a:t>
            </a:r>
            <a:r>
              <a:rPr lang="pt-BR">
                <a:solidFill>
                  <a:srgbClr val="70ad47"/>
                </a:solidFill>
                <a:latin typeface="Verdana"/>
                <a:ea typeface="Verdana"/>
              </a:rPr>
              <a:t>Estados, DF, Municípios poderão enviar arquivos contendo os CNPJ com pendências. </a:t>
            </a:r>
            <a:endParaRPr/>
          </a:p>
          <a:p>
            <a:pPr algn="just">
              <a:lnSpc>
                <a:spcPct val="100000"/>
              </a:lnSpc>
            </a:pPr>
            <a:endParaRPr/>
          </a:p>
          <a:p>
            <a:pPr algn="just">
              <a:lnSpc>
                <a:spcPct val="100000"/>
              </a:lnSpc>
            </a:pPr>
            <a:r>
              <a:rPr lang="pt-BR">
                <a:solidFill>
                  <a:srgbClr val="70ad47"/>
                </a:solidFill>
                <a:latin typeface="Verdana"/>
                <a:ea typeface="Verdana"/>
              </a:rPr>
              <a:t>     </a:t>
            </a:r>
            <a:r>
              <a:rPr lang="pt-BR">
                <a:solidFill>
                  <a:srgbClr val="70ad47"/>
                </a:solidFill>
                <a:latin typeface="Verdana"/>
                <a:ea typeface="Verdana"/>
              </a:rPr>
              <a:t>O arquivo gerado pelo Estado/DF/Município deve conter </a:t>
            </a:r>
            <a:r>
              <a:rPr b="1" lang="pt-BR">
                <a:solidFill>
                  <a:srgbClr val="70ad47"/>
                </a:solidFill>
                <a:latin typeface="Verdana"/>
                <a:ea typeface="Verdana"/>
              </a:rPr>
              <a:t>apenas os números de CNPJ dos estabelecimentos</a:t>
            </a:r>
            <a:r>
              <a:rPr lang="pt-BR">
                <a:solidFill>
                  <a:srgbClr val="70ad47"/>
                </a:solidFill>
                <a:latin typeface="Verdana"/>
                <a:ea typeface="Verdana"/>
              </a:rPr>
              <a:t> </a:t>
            </a:r>
            <a:r>
              <a:rPr b="1" lang="pt-BR">
                <a:solidFill>
                  <a:srgbClr val="70ad47"/>
                </a:solidFill>
                <a:latin typeface="Verdana"/>
                <a:ea typeface="Verdana"/>
              </a:rPr>
              <a:t>com pendências impeditivas</a:t>
            </a:r>
            <a:r>
              <a:rPr lang="pt-BR">
                <a:solidFill>
                  <a:srgbClr val="70ad47"/>
                </a:solidFill>
                <a:latin typeface="Verdana"/>
                <a:ea typeface="Verdana"/>
              </a:rPr>
              <a:t> ao enquadramento no Simples Nacional:</a:t>
            </a:r>
            <a:endParaRPr/>
          </a:p>
          <a:p>
            <a:pPr algn="just">
              <a:lnSpc>
                <a:spcPct val="100000"/>
              </a:lnSpc>
            </a:pPr>
            <a:endParaRPr/>
          </a:p>
          <a:p>
            <a:pPr algn="just">
              <a:lnSpc>
                <a:spcPct val="100000"/>
              </a:lnSpc>
              <a:buFont typeface="Arial"/>
              <a:buChar char="•"/>
            </a:pPr>
            <a:r>
              <a:rPr lang="pt-BR">
                <a:solidFill>
                  <a:srgbClr val="70ad47"/>
                </a:solidFill>
                <a:latin typeface="Verdana"/>
                <a:ea typeface="Verdana"/>
              </a:rPr>
              <a:t>ausência de inscrição, </a:t>
            </a:r>
            <a:endParaRPr/>
          </a:p>
          <a:p>
            <a:pPr algn="just">
              <a:lnSpc>
                <a:spcPct val="100000"/>
              </a:lnSpc>
              <a:buFont typeface="Arial"/>
              <a:buChar char="•"/>
            </a:pPr>
            <a:r>
              <a:rPr lang="pt-BR">
                <a:solidFill>
                  <a:srgbClr val="70ad47"/>
                </a:solidFill>
                <a:latin typeface="Verdana"/>
                <a:ea typeface="Verdana"/>
              </a:rPr>
              <a:t>irregularidade na inscrição </a:t>
            </a:r>
            <a:endParaRPr/>
          </a:p>
          <a:p>
            <a:pPr algn="just">
              <a:lnSpc>
                <a:spcPct val="100000"/>
              </a:lnSpc>
              <a:buFont typeface="Arial"/>
              <a:buChar char="•"/>
            </a:pPr>
            <a:r>
              <a:rPr lang="pt-BR">
                <a:solidFill>
                  <a:srgbClr val="70ad47"/>
                </a:solidFill>
                <a:latin typeface="Verdana"/>
                <a:ea typeface="Verdana"/>
              </a:rPr>
              <a:t>ou débitos.</a:t>
            </a:r>
            <a:endParaRPr/>
          </a:p>
          <a:p>
            <a:pPr algn="just">
              <a:lnSpc>
                <a:spcPct val="100000"/>
              </a:lnSpc>
            </a:pPr>
            <a:endParaRPr/>
          </a:p>
          <a:p>
            <a:pPr algn="just">
              <a:lnSpc>
                <a:spcPct val="100000"/>
              </a:lnSpc>
            </a:pPr>
            <a:r>
              <a:rPr lang="pt-BR">
                <a:solidFill>
                  <a:srgbClr val="000000"/>
                </a:solidFill>
                <a:latin typeface="Verdana"/>
                <a:ea typeface="Verdana"/>
              </a:rPr>
              <a:t> </a:t>
            </a:r>
            <a:r>
              <a:rPr lang="pt-BR">
                <a:solidFill>
                  <a:srgbClr val="000000"/>
                </a:solidFill>
                <a:latin typeface="Verdana"/>
                <a:ea typeface="Verdana"/>
              </a:rPr>
              <a:t>O arquivo poderá conter CNPJ de outra UF/Município e CNPJ baixados/nulos, pois pode haver estabelecimentos nessas condições e que possuam débitos com o ente transmitente</a:t>
            </a:r>
            <a:r>
              <a:rPr lang="pt-BR" sz="2400">
                <a:solidFill>
                  <a:srgbClr val="000000"/>
                </a:solidFill>
                <a:latin typeface="Calibri"/>
                <a:ea typeface="Verdana"/>
              </a:rPr>
              <a:t>.</a:t>
            </a:r>
            <a:endParaRPr/>
          </a:p>
          <a:p>
            <a:pPr algn="just">
              <a:lnSpc>
                <a:spcPct val="100000"/>
              </a:lnSpc>
            </a:pPr>
            <a:r>
              <a:rPr b="1" lang="pt-BR" sz="2400">
                <a:solidFill>
                  <a:srgbClr val="000000"/>
                </a:solidFill>
                <a:latin typeface="Calibri"/>
                <a:ea typeface="Verdana"/>
              </a:rPr>
              <a:t> </a:t>
            </a:r>
            <a:endParaRPr/>
          </a:p>
        </p:txBody>
      </p:sp>
      <p:pic>
        <p:nvPicPr>
          <p:cNvPr descr="" id="364" name="Picture 3"/>
          <p:cNvPicPr/>
          <p:nvPr/>
        </p:nvPicPr>
        <p:blipFill>
          <a:blip r:embed="rId1"/>
          <a:stretch>
            <a:fillRect/>
          </a:stretch>
        </p:blipFill>
        <p:spPr>
          <a:xfrm>
            <a:off x="9110160" y="180720"/>
            <a:ext cx="2691360" cy="769680"/>
          </a:xfrm>
          <a:prstGeom prst="rect">
            <a:avLst/>
          </a:prstGeom>
        </p:spPr>
      </p:pic>
    </p:spTree>
  </p:cSld>
</p:sld>
</file>

<file path=ppt/slides/slide3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65" name="TextShape 1"/>
          <p:cNvSpPr txBox="1"/>
          <p:nvPr/>
        </p:nvSpPr>
        <p:spPr>
          <a:xfrm>
            <a:off x="641520" y="66600"/>
            <a:ext cx="10362960" cy="1142640"/>
          </a:xfrm>
          <a:prstGeom prst="rect">
            <a:avLst/>
          </a:prstGeom>
        </p:spPr>
        <p:txBody>
          <a:bodyPr anchor="ctr"/>
          <a:p>
            <a:pPr>
              <a:lnSpc>
                <a:spcPct val="90000"/>
              </a:lnSpc>
            </a:pPr>
            <a:r>
              <a:rPr lang="pt-BR" sz="2800">
                <a:solidFill>
                  <a:srgbClr val="385623"/>
                </a:solidFill>
                <a:latin typeface="Verdana"/>
              </a:rPr>
              <a:t>Agendamento com pendências</a:t>
            </a:r>
            <a:endParaRPr/>
          </a:p>
        </p:txBody>
      </p:sp>
      <p:sp>
        <p:nvSpPr>
          <p:cNvPr id="366" name="TextShape 2"/>
          <p:cNvSpPr txBox="1"/>
          <p:nvPr/>
        </p:nvSpPr>
        <p:spPr>
          <a:xfrm>
            <a:off x="641520" y="1434960"/>
            <a:ext cx="10362960" cy="5252760"/>
          </a:xfrm>
          <a:prstGeom prst="rect">
            <a:avLst/>
          </a:prstGeom>
        </p:spPr>
        <p:txBody>
          <a:bodyPr/>
          <a:p>
            <a:pPr algn="just">
              <a:lnSpc>
                <a:spcPct val="140000"/>
              </a:lnSpc>
              <a:buFont typeface="Arial"/>
              <a:buChar char="•"/>
            </a:pPr>
            <a:r>
              <a:rPr lang="pt-BR" sz="2000">
                <a:solidFill>
                  <a:srgbClr val="385623"/>
                </a:solidFill>
                <a:latin typeface="Verdana"/>
              </a:rPr>
              <a:t>O agendamento não será aceito e nada será gravado .</a:t>
            </a:r>
            <a:endParaRPr/>
          </a:p>
          <a:p>
            <a:pPr algn="just">
              <a:lnSpc>
                <a:spcPct val="140000"/>
              </a:lnSpc>
            </a:pPr>
            <a:endParaRPr/>
          </a:p>
          <a:p>
            <a:pPr algn="just">
              <a:lnSpc>
                <a:spcPct val="140000"/>
              </a:lnSpc>
              <a:buFont typeface="Arial"/>
              <a:buChar char="•"/>
            </a:pPr>
            <a:r>
              <a:rPr lang="pt-BR" sz="2000">
                <a:solidFill>
                  <a:srgbClr val="385623"/>
                </a:solidFill>
                <a:latin typeface="Verdana"/>
              </a:rPr>
              <a:t>Se a empresa regularizar as pendências, poderá efetuar um novo agendamento até 30/12, ou solicitar a opção no mês de janeiro.</a:t>
            </a:r>
            <a:endParaRPr/>
          </a:p>
          <a:p>
            <a:pPr algn="just">
              <a:lnSpc>
                <a:spcPct val="140000"/>
              </a:lnSpc>
            </a:pPr>
            <a:endParaRPr/>
          </a:p>
          <a:p>
            <a:pPr algn="just">
              <a:lnSpc>
                <a:spcPct val="140000"/>
              </a:lnSpc>
              <a:buFont typeface="Arial"/>
              <a:buChar char="•"/>
            </a:pPr>
            <a:r>
              <a:rPr lang="pt-BR" sz="2000">
                <a:solidFill>
                  <a:srgbClr val="385623"/>
                </a:solidFill>
                <a:latin typeface="Verdana"/>
              </a:rPr>
              <a:t>Não haverá contencioso administrativo, não será gerado Termo de Indeferimento.</a:t>
            </a:r>
            <a:endParaRPr/>
          </a:p>
          <a:p>
            <a:pPr>
              <a:lnSpc>
                <a:spcPct val="100000"/>
              </a:lnSpc>
            </a:pPr>
            <a:r>
              <a:rPr lang="pt-BR" sz="3600">
                <a:solidFill>
                  <a:srgbClr val="385623"/>
                </a:solidFill>
                <a:latin typeface="Calibri"/>
              </a:rPr>
              <a:t>	</a:t>
            </a:r>
            <a:endParaRPr/>
          </a:p>
        </p:txBody>
      </p:sp>
      <p:pic>
        <p:nvPicPr>
          <p:cNvPr descr="" id="367" name="Picture 3"/>
          <p:cNvPicPr/>
          <p:nvPr/>
        </p:nvPicPr>
        <p:blipFill>
          <a:blip r:embed="rId1"/>
          <a:stretch>
            <a:fillRect/>
          </a:stretch>
        </p:blipFill>
        <p:spPr>
          <a:xfrm>
            <a:off x="8128080" y="259560"/>
            <a:ext cx="2691360" cy="769680"/>
          </a:xfrm>
          <a:prstGeom prst="rect">
            <a:avLst/>
          </a:prstGeom>
        </p:spPr>
      </p:pic>
    </p:spTree>
  </p:cSld>
</p:sld>
</file>

<file path=ppt/slides/slide3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68" name="TextShape 1"/>
          <p:cNvSpPr txBox="1"/>
          <p:nvPr/>
        </p:nvSpPr>
        <p:spPr>
          <a:xfrm>
            <a:off x="851040" y="1954440"/>
            <a:ext cx="10515240" cy="2333880"/>
          </a:xfrm>
          <a:prstGeom prst="rect">
            <a:avLst/>
          </a:prstGeom>
        </p:spPr>
        <p:txBody>
          <a:bodyPr/>
          <a:p>
            <a:pPr algn="ctr">
              <a:lnSpc>
                <a:spcPct val="100000"/>
              </a:lnSpc>
            </a:pPr>
            <a:r>
              <a:rPr lang="pt-BR" sz="7200">
                <a:solidFill>
                  <a:srgbClr val="385623"/>
                </a:solidFill>
                <a:latin typeface="Calibri"/>
              </a:rPr>
              <a:t>CÁLCULO</a:t>
            </a:r>
            <a:endParaRPr/>
          </a:p>
          <a:p>
            <a:pPr algn="ctr">
              <a:lnSpc>
                <a:spcPct val="100000"/>
              </a:lnSpc>
            </a:pPr>
            <a:r>
              <a:rPr lang="pt-BR" sz="7200">
                <a:solidFill>
                  <a:srgbClr val="385623"/>
                </a:solidFill>
                <a:latin typeface="Calibri"/>
              </a:rPr>
              <a:t>SIMPLES NACIONAL</a:t>
            </a:r>
            <a:endParaRPr/>
          </a:p>
          <a:p>
            <a:pPr algn="ctr">
              <a:lnSpc>
                <a:spcPct val="100000"/>
              </a:lnSpc>
            </a:pPr>
            <a:endParaRPr/>
          </a:p>
        </p:txBody>
      </p:sp>
      <p:pic>
        <p:nvPicPr>
          <p:cNvPr descr="" id="369" name="Imagem 4"/>
          <p:cNvPicPr/>
          <p:nvPr/>
        </p:nvPicPr>
        <p:blipFill>
          <a:blip r:embed="rId1"/>
          <a:stretch>
            <a:fillRect/>
          </a:stretch>
        </p:blipFill>
        <p:spPr>
          <a:xfrm>
            <a:off x="8731800" y="380880"/>
            <a:ext cx="2410560" cy="769680"/>
          </a:xfrm>
          <a:prstGeom prst="rect">
            <a:avLst/>
          </a:prstGeom>
        </p:spPr>
      </p:pic>
    </p:spTree>
  </p:cSld>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6" name="TextShape 1"/>
          <p:cNvSpPr txBox="1"/>
          <p:nvPr/>
        </p:nvSpPr>
        <p:spPr>
          <a:xfrm>
            <a:off x="838080" y="284400"/>
            <a:ext cx="10515240" cy="1128600"/>
          </a:xfrm>
          <a:prstGeom prst="rect">
            <a:avLst/>
          </a:prstGeom>
        </p:spPr>
        <p:txBody>
          <a:bodyPr anchor="ctr"/>
          <a:p>
            <a:pPr algn="ctr">
              <a:lnSpc>
                <a:spcPct val="100000"/>
              </a:lnSpc>
            </a:pPr>
            <a:r>
              <a:rPr lang="pt-BR" sz="4400">
                <a:solidFill>
                  <a:srgbClr val="000000"/>
                </a:solidFill>
                <a:latin typeface="Calibri"/>
              </a:rPr>
              <a:t>LC 123/06</a:t>
            </a:r>
            <a:endParaRPr/>
          </a:p>
        </p:txBody>
      </p:sp>
      <p:sp>
        <p:nvSpPr>
          <p:cNvPr id="127" name="TextShape 2"/>
          <p:cNvSpPr txBox="1"/>
          <p:nvPr/>
        </p:nvSpPr>
        <p:spPr>
          <a:xfrm>
            <a:off x="838080" y="1967400"/>
            <a:ext cx="10515240" cy="4350960"/>
          </a:xfrm>
          <a:prstGeom prst="rect">
            <a:avLst/>
          </a:prstGeom>
        </p:spPr>
        <p:txBody>
          <a:bodyPr/>
          <a:p>
            <a:pPr algn="just">
              <a:lnSpc>
                <a:spcPct val="100000"/>
              </a:lnSpc>
            </a:pPr>
            <a:r>
              <a:rPr b="1" lang="pt-BR" sz="3800">
                <a:solidFill>
                  <a:srgbClr val="385623"/>
                </a:solidFill>
                <a:latin typeface="Calibri"/>
              </a:rPr>
              <a:t>Estatuto Nacional da ME e da EPP:</a:t>
            </a:r>
            <a:endParaRPr/>
          </a:p>
          <a:p>
            <a:pPr algn="just">
              <a:lnSpc>
                <a:spcPct val="20000"/>
              </a:lnSpc>
            </a:pPr>
            <a:endParaRPr/>
          </a:p>
          <a:p>
            <a:pPr algn="just">
              <a:lnSpc>
                <a:spcPct val="100000"/>
              </a:lnSpc>
            </a:pPr>
            <a:r>
              <a:rPr lang="pt-BR" sz="3400">
                <a:solidFill>
                  <a:srgbClr val="385623"/>
                </a:solidFill>
                <a:latin typeface="Calibri"/>
              </a:rPr>
              <a:t>Estabelece normas gerais (tributárias e não tributárias) relativas ao tratamento diferenciado e favorecido a ser dispensado às ME / EPP.</a:t>
            </a:r>
            <a:endParaRPr/>
          </a:p>
          <a:p>
            <a:pPr algn="just">
              <a:lnSpc>
                <a:spcPct val="100000"/>
              </a:lnSpc>
            </a:pPr>
            <a:endParaRPr/>
          </a:p>
          <a:p>
            <a:pPr algn="just">
              <a:lnSpc>
                <a:spcPct val="100000"/>
              </a:lnSpc>
            </a:pPr>
            <a:r>
              <a:rPr lang="pt-BR" sz="3400">
                <a:solidFill>
                  <a:srgbClr val="385623"/>
                </a:solidFill>
                <a:latin typeface="Calibri"/>
              </a:rPr>
              <a:t>Institui o Simples Nacional.</a:t>
            </a:r>
            <a:endParaRPr/>
          </a:p>
          <a:p>
            <a:pPr>
              <a:lnSpc>
                <a:spcPct val="100000"/>
              </a:lnSpc>
            </a:pPr>
            <a:endParaRPr/>
          </a:p>
        </p:txBody>
      </p:sp>
      <p:pic>
        <p:nvPicPr>
          <p:cNvPr descr="" id="128" name="Imagem 4"/>
          <p:cNvPicPr/>
          <p:nvPr/>
        </p:nvPicPr>
        <p:blipFill>
          <a:blip r:embed="rId1"/>
          <a:stretch>
            <a:fillRect/>
          </a:stretch>
        </p:blipFill>
        <p:spPr>
          <a:xfrm>
            <a:off x="10380240" y="490680"/>
            <a:ext cx="772560" cy="716400"/>
          </a:xfrm>
          <a:prstGeom prst="rect">
            <a:avLst/>
          </a:prstGeom>
        </p:spPr>
      </p:pic>
    </p:spTree>
  </p:cSld>
</p:sld>
</file>

<file path=ppt/slides/slide4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70" name="CustomShape 1"/>
          <p:cNvSpPr/>
          <p:nvPr/>
        </p:nvSpPr>
        <p:spPr>
          <a:xfrm>
            <a:off x="5079600" y="1862280"/>
            <a:ext cx="1472760" cy="1472760"/>
          </a:xfrm>
          <a:prstGeom prst="ellipse">
            <a:avLst/>
          </a:prstGeom>
          <a:solidFill>
            <a:srgbClr val="78b883"/>
          </a:solidFill>
        </p:spPr>
        <p:txBody>
          <a:bodyPr anchor="ctr" lIns="45720" rIns="45720"/>
          <a:p>
            <a:pPr algn="ctr">
              <a:lnSpc>
                <a:spcPct val="90000"/>
              </a:lnSpc>
            </a:pPr>
            <a:r>
              <a:rPr lang="pt-BR" sz="3600">
                <a:solidFill>
                  <a:srgbClr val="ffffff"/>
                </a:solidFill>
                <a:latin typeface="Calibri"/>
              </a:rPr>
              <a:t>BC</a:t>
            </a:r>
            <a:endParaRPr/>
          </a:p>
        </p:txBody>
      </p:sp>
      <p:sp>
        <p:nvSpPr>
          <p:cNvPr id="371" name="CustomShape 2"/>
          <p:cNvSpPr/>
          <p:nvPr/>
        </p:nvSpPr>
        <p:spPr>
          <a:xfrm rot="2659200">
            <a:off x="5346360" y="3340080"/>
            <a:ext cx="869400" cy="872280"/>
          </a:xfrm>
          <a:prstGeom prst="mathPlus">
            <a:avLst>
              <a:gd fmla="val 23520" name="adj1"/>
            </a:avLst>
          </a:prstGeom>
          <a:solidFill>
            <a:srgbClr val="c5e0b4"/>
          </a:solidFill>
        </p:spPr>
      </p:sp>
      <p:sp>
        <p:nvSpPr>
          <p:cNvPr id="372" name="CustomShape 3"/>
          <p:cNvSpPr/>
          <p:nvPr/>
        </p:nvSpPr>
        <p:spPr>
          <a:xfrm>
            <a:off x="4971240" y="4285440"/>
            <a:ext cx="1690200" cy="1632960"/>
          </a:xfrm>
          <a:prstGeom prst="ellipse">
            <a:avLst/>
          </a:prstGeom>
          <a:solidFill>
            <a:srgbClr val="78b883"/>
          </a:solidFill>
        </p:spPr>
        <p:txBody>
          <a:bodyPr anchor="ctr" bIns="30600" lIns="30600" rIns="30600" tIns="30600"/>
          <a:p>
            <a:pPr algn="ctr">
              <a:lnSpc>
                <a:spcPct val="90000"/>
              </a:lnSpc>
            </a:pPr>
            <a:r>
              <a:rPr lang="pt-BR" sz="2400">
                <a:solidFill>
                  <a:srgbClr val="ffffff"/>
                </a:solidFill>
                <a:latin typeface="Calibri"/>
              </a:rPr>
              <a:t>Alíquota</a:t>
            </a:r>
            <a:endParaRPr/>
          </a:p>
        </p:txBody>
      </p:sp>
      <p:sp>
        <p:nvSpPr>
          <p:cNvPr id="373" name="CustomShape 4"/>
          <p:cNvSpPr/>
          <p:nvPr/>
        </p:nvSpPr>
        <p:spPr>
          <a:xfrm rot="21571200">
            <a:off x="7352280" y="3632040"/>
            <a:ext cx="599400" cy="412560"/>
          </a:xfrm>
          <a:prstGeom prst="rightArrow">
            <a:avLst>
              <a:gd fmla="val 60000" name="adj1"/>
              <a:gd fmla="val 50000" name="adj2"/>
            </a:avLst>
          </a:prstGeom>
          <a:solidFill>
            <a:srgbClr val="c5e0b4"/>
          </a:solidFill>
        </p:spPr>
      </p:sp>
      <p:sp>
        <p:nvSpPr>
          <p:cNvPr id="374" name="CustomShape 5"/>
          <p:cNvSpPr/>
          <p:nvPr/>
        </p:nvSpPr>
        <p:spPr>
          <a:xfrm>
            <a:off x="8450280" y="2694960"/>
            <a:ext cx="2465280" cy="2323440"/>
          </a:xfrm>
          <a:prstGeom prst="ellipse">
            <a:avLst/>
          </a:prstGeom>
          <a:solidFill>
            <a:srgbClr val="78b883"/>
          </a:solidFill>
        </p:spPr>
        <p:txBody>
          <a:bodyPr anchor="ctr" bIns="57240" lIns="57240" rIns="57240" tIns="57240"/>
          <a:p>
            <a:pPr algn="ctr">
              <a:lnSpc>
                <a:spcPct val="90000"/>
              </a:lnSpc>
            </a:pPr>
            <a:r>
              <a:rPr lang="pt-BR" sz="4500">
                <a:solidFill>
                  <a:srgbClr val="ffffff"/>
                </a:solidFill>
                <a:latin typeface="Calibri"/>
              </a:rPr>
              <a:t>Valor Devido</a:t>
            </a:r>
            <a:endParaRPr/>
          </a:p>
        </p:txBody>
      </p:sp>
      <p:sp>
        <p:nvSpPr>
          <p:cNvPr id="375" name="TextShape 6"/>
          <p:cNvSpPr txBox="1"/>
          <p:nvPr/>
        </p:nvSpPr>
        <p:spPr>
          <a:xfrm>
            <a:off x="838080" y="146880"/>
            <a:ext cx="10515240" cy="1180080"/>
          </a:xfrm>
          <a:prstGeom prst="rect">
            <a:avLst/>
          </a:prstGeom>
        </p:spPr>
        <p:txBody>
          <a:bodyPr anchor="ctr"/>
          <a:p>
            <a:pPr algn="ctr">
              <a:lnSpc>
                <a:spcPct val="100000"/>
              </a:lnSpc>
            </a:pPr>
            <a:r>
              <a:rPr lang="pt-BR" sz="4400">
                <a:solidFill>
                  <a:srgbClr val="000000"/>
                </a:solidFill>
                <a:latin typeface="Calibri"/>
              </a:rPr>
              <a:t>Cálculo Simples Nacional</a:t>
            </a:r>
            <a:endParaRPr/>
          </a:p>
        </p:txBody>
      </p:sp>
      <p:pic>
        <p:nvPicPr>
          <p:cNvPr descr="" id="376" name="Imagem 4"/>
          <p:cNvPicPr/>
          <p:nvPr/>
        </p:nvPicPr>
        <p:blipFill>
          <a:blip r:embed="rId1"/>
          <a:stretch>
            <a:fillRect/>
          </a:stretch>
        </p:blipFill>
        <p:spPr>
          <a:xfrm>
            <a:off x="10380240" y="490680"/>
            <a:ext cx="772560" cy="716400"/>
          </a:xfrm>
          <a:prstGeom prst="rect">
            <a:avLst/>
          </a:prstGeom>
        </p:spPr>
      </p:pic>
      <p:sp>
        <p:nvSpPr>
          <p:cNvPr id="377" name="CustomShape 7"/>
          <p:cNvSpPr/>
          <p:nvPr/>
        </p:nvSpPr>
        <p:spPr>
          <a:xfrm>
            <a:off x="7334640" y="6040080"/>
            <a:ext cx="4829400" cy="639000"/>
          </a:xfrm>
          <a:prstGeom prst="rect">
            <a:avLst/>
          </a:prstGeom>
        </p:spPr>
        <p:txBody>
          <a:bodyPr bIns="45000" lIns="90000" rIns="90000" tIns="45000" wrap="none"/>
          <a:p>
            <a:pPr>
              <a:lnSpc>
                <a:spcPct val="100000"/>
              </a:lnSpc>
            </a:pPr>
            <a:r>
              <a:rPr lang="pt-BR">
                <a:solidFill>
                  <a:srgbClr val="000000"/>
                </a:solidFill>
                <a:latin typeface="Calibri"/>
              </a:rPr>
              <a:t>Art.18 da LC 123/06</a:t>
            </a:r>
            <a:endParaRPr/>
          </a:p>
          <a:p>
            <a:pPr>
              <a:lnSpc>
                <a:spcPct val="100000"/>
              </a:lnSpc>
            </a:pPr>
            <a:r>
              <a:rPr lang="pt-BR">
                <a:solidFill>
                  <a:srgbClr val="000000"/>
                </a:solidFill>
                <a:latin typeface="Calibri"/>
              </a:rPr>
              <a:t>Art. 16 a 19 e 70 a 71 da Resolução CGSN 94/2011</a:t>
            </a:r>
            <a:endParaRPr/>
          </a:p>
        </p:txBody>
      </p:sp>
      <p:sp>
        <p:nvSpPr>
          <p:cNvPr id="378" name="CustomShape 8"/>
          <p:cNvSpPr/>
          <p:nvPr/>
        </p:nvSpPr>
        <p:spPr>
          <a:xfrm>
            <a:off x="799560" y="2017080"/>
            <a:ext cx="4119120" cy="456120"/>
          </a:xfrm>
          <a:prstGeom prst="rect">
            <a:avLst/>
          </a:prstGeom>
        </p:spPr>
        <p:txBody>
          <a:bodyPr bIns="45000" lIns="90000" rIns="90000" tIns="45000" wrap="none"/>
          <a:p>
            <a:pPr>
              <a:lnSpc>
                <a:spcPct val="100000"/>
              </a:lnSpc>
            </a:pPr>
            <a:r>
              <a:rPr lang="pt-BR" sz="2400">
                <a:solidFill>
                  <a:srgbClr val="262626"/>
                </a:solidFill>
                <a:latin typeface="Calibri"/>
              </a:rPr>
              <a:t>Receita bruta mensal segregada</a:t>
            </a:r>
            <a:endParaRPr/>
          </a:p>
        </p:txBody>
      </p:sp>
      <p:sp>
        <p:nvSpPr>
          <p:cNvPr id="379" name="CustomShape 9"/>
          <p:cNvSpPr/>
          <p:nvPr/>
        </p:nvSpPr>
        <p:spPr>
          <a:xfrm>
            <a:off x="736920" y="4879080"/>
            <a:ext cx="4350600" cy="821880"/>
          </a:xfrm>
          <a:prstGeom prst="rect">
            <a:avLst/>
          </a:prstGeom>
        </p:spPr>
        <p:txBody>
          <a:bodyPr bIns="45000" lIns="90000" rIns="90000" tIns="45000" wrap="none"/>
          <a:p>
            <a:pPr>
              <a:lnSpc>
                <a:spcPct val="100000"/>
              </a:lnSpc>
            </a:pPr>
            <a:r>
              <a:rPr lang="pt-BR" sz="2400">
                <a:solidFill>
                  <a:srgbClr val="262626"/>
                </a:solidFill>
                <a:latin typeface="Calibri"/>
              </a:rPr>
              <a:t>Anexos I a VI da LC 123/06</a:t>
            </a:r>
            <a:endParaRPr/>
          </a:p>
          <a:p>
            <a:pPr>
              <a:lnSpc>
                <a:spcPct val="100000"/>
              </a:lnSpc>
            </a:pPr>
            <a:r>
              <a:rPr lang="pt-BR" sz="2400">
                <a:solidFill>
                  <a:srgbClr val="262626"/>
                </a:solidFill>
                <a:latin typeface="Calibri"/>
              </a:rPr>
              <a:t>Receita últimos 12 meses (RBT12)</a:t>
            </a:r>
            <a:endParaRPr/>
          </a:p>
        </p:txBody>
      </p:sp>
      <p:sp>
        <p:nvSpPr>
          <p:cNvPr id="380" name="CustomShape 10"/>
          <p:cNvSpPr/>
          <p:nvPr/>
        </p:nvSpPr>
        <p:spPr>
          <a:xfrm>
            <a:off x="789840" y="2519640"/>
            <a:ext cx="4224240" cy="456120"/>
          </a:xfrm>
          <a:prstGeom prst="rect">
            <a:avLst/>
          </a:prstGeom>
        </p:spPr>
        <p:txBody>
          <a:bodyPr bIns="45000" lIns="90000" rIns="90000" tIns="45000" wrap="none"/>
          <a:p>
            <a:pPr>
              <a:lnSpc>
                <a:spcPct val="100000"/>
              </a:lnSpc>
            </a:pPr>
            <a:r>
              <a:rPr lang="pt-BR" sz="2400">
                <a:solidFill>
                  <a:srgbClr val="262626"/>
                </a:solidFill>
                <a:latin typeface="Calibri"/>
              </a:rPr>
              <a:t>Regime de caixa ou competência</a:t>
            </a:r>
            <a:endParaRPr/>
          </a:p>
        </p:txBody>
      </p:sp>
    </p:spTree>
  </p:cSld>
</p:sld>
</file>

<file path=ppt/slides/slide4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81" name="CustomShape 1"/>
          <p:cNvSpPr/>
          <p:nvPr/>
        </p:nvSpPr>
        <p:spPr>
          <a:xfrm rot="21300000">
            <a:off x="847440" y="3868560"/>
            <a:ext cx="9984960" cy="873360"/>
          </a:xfrm>
          <a:prstGeom prst="mathMinus">
            <a:avLst>
              <a:gd fmla="val 23520" name="adj1"/>
            </a:avLst>
          </a:prstGeom>
          <a:solidFill>
            <a:srgbClr val="b5cae6"/>
          </a:solidFill>
          <a:ln w="12600">
            <a:solidFill>
              <a:srgbClr val="ffffff"/>
            </a:solidFill>
            <a:miter/>
          </a:ln>
        </p:spPr>
      </p:sp>
      <p:sp>
        <p:nvSpPr>
          <p:cNvPr id="382" name="CustomShape 2"/>
          <p:cNvSpPr/>
          <p:nvPr/>
        </p:nvSpPr>
        <p:spPr>
          <a:xfrm>
            <a:off x="1725840" y="2351880"/>
            <a:ext cx="2855880" cy="1521720"/>
          </a:xfrm>
          <a:prstGeom prst="downArrow">
            <a:avLst>
              <a:gd fmla="val 50000" name="adj1"/>
              <a:gd fmla="val 50000" name="adj2"/>
            </a:avLst>
          </a:prstGeom>
          <a:solidFill>
            <a:srgbClr val="5b9bd5"/>
          </a:solidFill>
          <a:ln w="12600">
            <a:solidFill>
              <a:srgbClr val="ffffff"/>
            </a:solidFill>
            <a:miter/>
          </a:ln>
        </p:spPr>
      </p:sp>
      <p:sp>
        <p:nvSpPr>
          <p:cNvPr id="383" name="CustomShape 3"/>
          <p:cNvSpPr/>
          <p:nvPr/>
        </p:nvSpPr>
        <p:spPr>
          <a:xfrm>
            <a:off x="6681600" y="2211120"/>
            <a:ext cx="4984560" cy="1827360"/>
          </a:xfrm>
          <a:prstGeom prst="rect">
            <a:avLst/>
          </a:prstGeom>
        </p:spPr>
        <p:txBody>
          <a:bodyPr anchor="ctr" bIns="199080" lIns="199080" rIns="199080" tIns="199080"/>
          <a:p>
            <a:pPr>
              <a:lnSpc>
                <a:spcPct val="90000"/>
              </a:lnSpc>
            </a:pPr>
            <a:r>
              <a:rPr lang="pt-BR" sz="2800">
                <a:solidFill>
                  <a:srgbClr val="000000"/>
                </a:solidFill>
                <a:latin typeface="Calibri"/>
              </a:rPr>
              <a:t>- vendas canceladas;</a:t>
            </a:r>
            <a:endParaRPr/>
          </a:p>
          <a:p>
            <a:pPr>
              <a:lnSpc>
                <a:spcPct val="90000"/>
              </a:lnSpc>
            </a:pPr>
            <a:r>
              <a:rPr lang="pt-BR" sz="2800">
                <a:solidFill>
                  <a:srgbClr val="000000"/>
                </a:solidFill>
                <a:latin typeface="Calibri"/>
              </a:rPr>
              <a:t>- descontos incondicionais concedidos</a:t>
            </a:r>
            <a:endParaRPr/>
          </a:p>
          <a:p>
            <a:pPr>
              <a:lnSpc>
                <a:spcPct val="90000"/>
              </a:lnSpc>
            </a:pPr>
            <a:r>
              <a:rPr lang="pt-BR" sz="2800">
                <a:solidFill>
                  <a:srgbClr val="000000"/>
                </a:solidFill>
                <a:latin typeface="Calibri"/>
              </a:rPr>
              <a:t>- ICMS “retido” por ST</a:t>
            </a:r>
            <a:endParaRPr/>
          </a:p>
        </p:txBody>
      </p:sp>
      <p:sp>
        <p:nvSpPr>
          <p:cNvPr id="384" name="CustomShape 4"/>
          <p:cNvSpPr/>
          <p:nvPr/>
        </p:nvSpPr>
        <p:spPr>
          <a:xfrm>
            <a:off x="7164720" y="4740480"/>
            <a:ext cx="2752920" cy="1726200"/>
          </a:xfrm>
          <a:prstGeom prst="rect">
            <a:avLst/>
          </a:prstGeom>
          <a:solidFill>
            <a:srgbClr val="5b9bd5"/>
          </a:solidFill>
          <a:ln w="12600">
            <a:solidFill>
              <a:srgbClr val="ffffff"/>
            </a:solidFill>
            <a:miter/>
          </a:ln>
        </p:spPr>
      </p:sp>
      <p:sp>
        <p:nvSpPr>
          <p:cNvPr id="385" name="CustomShape 5"/>
          <p:cNvSpPr/>
          <p:nvPr/>
        </p:nvSpPr>
        <p:spPr>
          <a:xfrm>
            <a:off x="0" y="4630680"/>
            <a:ext cx="6950520" cy="1827360"/>
          </a:xfrm>
          <a:prstGeom prst="rect">
            <a:avLst/>
          </a:prstGeom>
        </p:spPr>
        <p:txBody>
          <a:bodyPr anchor="ctr" bIns="199080" lIns="199080" rIns="199080" tIns="199080"/>
          <a:p>
            <a:pPr>
              <a:lnSpc>
                <a:spcPct val="90000"/>
              </a:lnSpc>
            </a:pPr>
            <a:r>
              <a:rPr lang="pt-BR" sz="2800">
                <a:solidFill>
                  <a:srgbClr val="000000"/>
                </a:solidFill>
                <a:latin typeface="Calibri"/>
              </a:rPr>
              <a:t>- produto da venda de bens e serviços nas operações de conta própria;</a:t>
            </a:r>
            <a:endParaRPr/>
          </a:p>
          <a:p>
            <a:pPr>
              <a:lnSpc>
                <a:spcPct val="90000"/>
              </a:lnSpc>
            </a:pPr>
            <a:r>
              <a:rPr lang="pt-BR" sz="2800">
                <a:solidFill>
                  <a:srgbClr val="000000"/>
                </a:solidFill>
                <a:latin typeface="Calibri"/>
              </a:rPr>
              <a:t>- preço dos serviços prestados;</a:t>
            </a:r>
            <a:endParaRPr/>
          </a:p>
          <a:p>
            <a:pPr>
              <a:lnSpc>
                <a:spcPct val="90000"/>
              </a:lnSpc>
            </a:pPr>
            <a:r>
              <a:rPr lang="pt-BR" sz="2800">
                <a:solidFill>
                  <a:srgbClr val="000000"/>
                </a:solidFill>
                <a:latin typeface="Calibri"/>
              </a:rPr>
              <a:t>- resultado nas operações em conta alheia </a:t>
            </a:r>
            <a:endParaRPr/>
          </a:p>
        </p:txBody>
      </p:sp>
      <p:sp>
        <p:nvSpPr>
          <p:cNvPr id="386" name="TextShape 6"/>
          <p:cNvSpPr txBox="1"/>
          <p:nvPr/>
        </p:nvSpPr>
        <p:spPr>
          <a:xfrm>
            <a:off x="852840" y="165600"/>
            <a:ext cx="10515240" cy="1041120"/>
          </a:xfrm>
          <a:prstGeom prst="rect">
            <a:avLst/>
          </a:prstGeom>
        </p:spPr>
        <p:txBody>
          <a:bodyPr anchor="ctr"/>
          <a:p>
            <a:pPr algn="ctr">
              <a:lnSpc>
                <a:spcPct val="100000"/>
              </a:lnSpc>
            </a:pPr>
            <a:r>
              <a:rPr lang="pt-BR" sz="4400">
                <a:solidFill>
                  <a:srgbClr val="000000"/>
                </a:solidFill>
                <a:latin typeface="Calibri"/>
              </a:rPr>
              <a:t>Cálculo Simples Nacional</a:t>
            </a:r>
            <a:endParaRPr/>
          </a:p>
        </p:txBody>
      </p:sp>
      <p:pic>
        <p:nvPicPr>
          <p:cNvPr descr="" id="387" name="Imagem 4"/>
          <p:cNvPicPr/>
          <p:nvPr/>
        </p:nvPicPr>
        <p:blipFill>
          <a:blip r:embed="rId1"/>
          <a:stretch>
            <a:fillRect/>
          </a:stretch>
        </p:blipFill>
        <p:spPr>
          <a:xfrm>
            <a:off x="10409400" y="327960"/>
            <a:ext cx="772560" cy="716400"/>
          </a:xfrm>
          <a:prstGeom prst="rect">
            <a:avLst/>
          </a:prstGeom>
        </p:spPr>
      </p:pic>
      <p:sp>
        <p:nvSpPr>
          <p:cNvPr id="388" name="CustomShape 7"/>
          <p:cNvSpPr/>
          <p:nvPr/>
        </p:nvSpPr>
        <p:spPr>
          <a:xfrm>
            <a:off x="678600" y="1420920"/>
            <a:ext cx="6697800" cy="516960"/>
          </a:xfrm>
          <a:prstGeom prst="rect">
            <a:avLst/>
          </a:prstGeom>
        </p:spPr>
        <p:txBody>
          <a:bodyPr bIns="45000" lIns="90000" rIns="90000" tIns="45000" wrap="none"/>
          <a:p>
            <a:pPr>
              <a:lnSpc>
                <a:spcPct val="100000"/>
              </a:lnSpc>
            </a:pPr>
            <a:r>
              <a:rPr b="1" lang="pt-BR" sz="2800">
                <a:solidFill>
                  <a:srgbClr val="385623"/>
                </a:solidFill>
                <a:latin typeface="Calibri"/>
              </a:rPr>
              <a:t>Base de Cálculo</a:t>
            </a:r>
            <a:r>
              <a:rPr lang="pt-BR" sz="2800">
                <a:solidFill>
                  <a:srgbClr val="385623"/>
                </a:solidFill>
                <a:latin typeface="Calibri"/>
              </a:rPr>
              <a:t> = Receita bruta mensal (RBT)</a:t>
            </a:r>
            <a:endParaRPr/>
          </a:p>
        </p:txBody>
      </p:sp>
    </p:spTree>
  </p:cSld>
</p:sld>
</file>

<file path=ppt/slides/slide4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89" name="CustomShape 1"/>
          <p:cNvSpPr/>
          <p:nvPr/>
        </p:nvSpPr>
        <p:spPr>
          <a:xfrm>
            <a:off x="838080" y="2528640"/>
            <a:ext cx="10515240" cy="1402920"/>
          </a:xfrm>
          <a:prstGeom prst="rect">
            <a:avLst/>
          </a:prstGeom>
          <a:ln w="12600">
            <a:solidFill>
              <a:srgbClr val="ed7d31"/>
            </a:solidFill>
            <a:miter/>
          </a:ln>
        </p:spPr>
        <p:txBody>
          <a:bodyPr bIns="234720" lIns="816120" rIns="816120" tIns="687240"/>
          <a:p>
            <a:pPr lvl="1">
              <a:lnSpc>
                <a:spcPct val="90000"/>
              </a:lnSpc>
              <a:buSzPct val="25000"/>
              <a:buFont typeface="StarSymbol"/>
              <a:buChar char=""/>
            </a:pPr>
            <a:r>
              <a:rPr lang="pt-BR" sz="3300">
                <a:solidFill>
                  <a:srgbClr val="000000"/>
                </a:solidFill>
                <a:latin typeface="Calibri"/>
              </a:rPr>
              <a:t>Comércio – revenda de mercadorias </a:t>
            </a:r>
            <a:endParaRPr/>
          </a:p>
        </p:txBody>
      </p:sp>
      <p:sp>
        <p:nvSpPr>
          <p:cNvPr id="390" name="CustomShape 2"/>
          <p:cNvSpPr/>
          <p:nvPr/>
        </p:nvSpPr>
        <p:spPr>
          <a:xfrm>
            <a:off x="1364040" y="2408400"/>
            <a:ext cx="7360560" cy="606960"/>
          </a:xfrm>
          <a:prstGeom prst="roundRect">
            <a:avLst>
              <a:gd fmla="val 16667" name="adj"/>
            </a:avLst>
          </a:prstGeom>
          <a:solidFill>
            <a:srgbClr val="ed7d31"/>
          </a:solidFill>
          <a:ln w="12600">
            <a:solidFill>
              <a:srgbClr val="ffffff"/>
            </a:solidFill>
            <a:miter/>
          </a:ln>
        </p:spPr>
        <p:txBody>
          <a:bodyPr anchor="ctr" bIns="0" lIns="278280" rIns="278280" tIns="0"/>
          <a:p>
            <a:pPr>
              <a:lnSpc>
                <a:spcPct val="90000"/>
              </a:lnSpc>
            </a:pPr>
            <a:r>
              <a:rPr lang="pt-BR" sz="3300">
                <a:solidFill>
                  <a:srgbClr val="ffffff"/>
                </a:solidFill>
                <a:latin typeface="Calibri"/>
              </a:rPr>
              <a:t>ANEXO I </a:t>
            </a:r>
            <a:endParaRPr/>
          </a:p>
        </p:txBody>
      </p:sp>
      <p:sp>
        <p:nvSpPr>
          <p:cNvPr id="391" name="CustomShape 3"/>
          <p:cNvSpPr/>
          <p:nvPr/>
        </p:nvSpPr>
        <p:spPr>
          <a:xfrm>
            <a:off x="838080" y="4334760"/>
            <a:ext cx="10515240" cy="1922760"/>
          </a:xfrm>
          <a:prstGeom prst="rect">
            <a:avLst/>
          </a:prstGeom>
          <a:solidFill>
            <a:srgbClr val="ffffff"/>
          </a:solidFill>
          <a:ln w="12600">
            <a:solidFill>
              <a:srgbClr val="a5a5a5"/>
            </a:solidFill>
            <a:miter/>
          </a:ln>
        </p:spPr>
        <p:txBody>
          <a:bodyPr bIns="234720" lIns="816120" rIns="816120" tIns="687240"/>
          <a:p>
            <a:pPr lvl="1">
              <a:lnSpc>
                <a:spcPct val="90000"/>
              </a:lnSpc>
              <a:buSzPct val="25000"/>
              <a:buFont typeface="StarSymbol"/>
              <a:buChar char=""/>
            </a:pPr>
            <a:r>
              <a:rPr lang="pt-BR" sz="3300">
                <a:solidFill>
                  <a:srgbClr val="000000"/>
                </a:solidFill>
                <a:latin typeface="Calibri"/>
              </a:rPr>
              <a:t>Indústria – venda de mercadorias industrializadas</a:t>
            </a:r>
            <a:endParaRPr/>
          </a:p>
          <a:p>
            <a:pPr>
              <a:lnSpc>
                <a:spcPct val="90000"/>
              </a:lnSpc>
            </a:pPr>
            <a:endParaRPr/>
          </a:p>
        </p:txBody>
      </p:sp>
      <p:sp>
        <p:nvSpPr>
          <p:cNvPr id="392" name="CustomShape 4"/>
          <p:cNvSpPr/>
          <p:nvPr/>
        </p:nvSpPr>
        <p:spPr>
          <a:xfrm>
            <a:off x="1364040" y="4110120"/>
            <a:ext cx="7360560" cy="711000"/>
          </a:xfrm>
          <a:prstGeom prst="roundRect">
            <a:avLst>
              <a:gd fmla="val 16667" name="adj"/>
            </a:avLst>
          </a:prstGeom>
          <a:solidFill>
            <a:srgbClr val="a5a5a5"/>
          </a:solidFill>
          <a:ln w="12600">
            <a:solidFill>
              <a:srgbClr val="ffffff"/>
            </a:solidFill>
            <a:miter/>
          </a:ln>
        </p:spPr>
        <p:txBody>
          <a:bodyPr anchor="ctr" bIns="0" lIns="278280" rIns="278280" tIns="0"/>
          <a:p>
            <a:pPr>
              <a:lnSpc>
                <a:spcPct val="90000"/>
              </a:lnSpc>
            </a:pPr>
            <a:r>
              <a:rPr lang="pt-BR" sz="3300">
                <a:solidFill>
                  <a:srgbClr val="ffffff"/>
                </a:solidFill>
                <a:latin typeface="Calibri"/>
              </a:rPr>
              <a:t>ANEXO II</a:t>
            </a:r>
            <a:endParaRPr/>
          </a:p>
        </p:txBody>
      </p:sp>
      <p:sp>
        <p:nvSpPr>
          <p:cNvPr id="393" name="TextShape 5"/>
          <p:cNvSpPr txBox="1"/>
          <p:nvPr/>
        </p:nvSpPr>
        <p:spPr>
          <a:xfrm>
            <a:off x="838080" y="365040"/>
            <a:ext cx="10515240" cy="1180080"/>
          </a:xfrm>
          <a:prstGeom prst="rect">
            <a:avLst/>
          </a:prstGeom>
        </p:spPr>
        <p:txBody>
          <a:bodyPr anchor="ctr"/>
          <a:p>
            <a:pPr algn="ctr">
              <a:lnSpc>
                <a:spcPct val="100000"/>
              </a:lnSpc>
            </a:pPr>
            <a:r>
              <a:rPr b="1" lang="pt-BR" sz="4400">
                <a:solidFill>
                  <a:srgbClr val="000000"/>
                </a:solidFill>
                <a:latin typeface="Calibri Light"/>
              </a:rPr>
              <a:t>Cálculo Simples Nacional</a:t>
            </a:r>
            <a:endParaRPr/>
          </a:p>
        </p:txBody>
      </p:sp>
      <p:pic>
        <p:nvPicPr>
          <p:cNvPr descr="" id="394" name="Imagem 4"/>
          <p:cNvPicPr/>
          <p:nvPr/>
        </p:nvPicPr>
        <p:blipFill>
          <a:blip r:embed="rId1"/>
          <a:stretch>
            <a:fillRect/>
          </a:stretch>
        </p:blipFill>
        <p:spPr>
          <a:xfrm>
            <a:off x="10380240" y="490680"/>
            <a:ext cx="772560" cy="716400"/>
          </a:xfrm>
          <a:prstGeom prst="rect">
            <a:avLst/>
          </a:prstGeom>
        </p:spPr>
      </p:pic>
      <p:sp>
        <p:nvSpPr>
          <p:cNvPr id="395" name="CustomShape 6"/>
          <p:cNvSpPr/>
          <p:nvPr/>
        </p:nvSpPr>
        <p:spPr>
          <a:xfrm>
            <a:off x="7968600" y="6324120"/>
            <a:ext cx="3340440" cy="364680"/>
          </a:xfrm>
          <a:prstGeom prst="rect">
            <a:avLst/>
          </a:prstGeom>
        </p:spPr>
        <p:txBody>
          <a:bodyPr bIns="45000" lIns="90000" rIns="90000" tIns="45000" wrap="none"/>
          <a:p>
            <a:pPr>
              <a:lnSpc>
                <a:spcPct val="100000"/>
              </a:lnSpc>
            </a:pPr>
            <a:r>
              <a:rPr lang="pt-BR">
                <a:solidFill>
                  <a:srgbClr val="000000"/>
                </a:solidFill>
                <a:latin typeface="Calibri"/>
              </a:rPr>
              <a:t>Art. 25A Resolução CGSN 94/2011</a:t>
            </a:r>
            <a:endParaRPr/>
          </a:p>
        </p:txBody>
      </p:sp>
    </p:spTree>
  </p:cSld>
</p:sld>
</file>

<file path=ppt/slides/slide4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96" name="CustomShape 1"/>
          <p:cNvSpPr/>
          <p:nvPr/>
        </p:nvSpPr>
        <p:spPr>
          <a:xfrm>
            <a:off x="621720" y="180360"/>
            <a:ext cx="1640520" cy="1266480"/>
          </a:xfrm>
          <a:prstGeom prst="roundRect">
            <a:avLst>
              <a:gd fmla="val 10000" name="adj"/>
            </a:avLst>
          </a:prstGeom>
          <a:solidFill>
            <a:srgbClr val="4472c4"/>
          </a:solidFill>
          <a:ln w="12600">
            <a:solidFill>
              <a:srgbClr val="ffffff"/>
            </a:solidFill>
            <a:miter/>
          </a:ln>
        </p:spPr>
        <p:txBody>
          <a:bodyPr anchor="ctr" bIns="87480" lIns="87480" rIns="87480" tIns="87480"/>
          <a:p>
            <a:pPr algn="ctr">
              <a:lnSpc>
                <a:spcPct val="90000"/>
              </a:lnSpc>
            </a:pPr>
            <a:r>
              <a:rPr lang="pt-BR" sz="2300">
                <a:solidFill>
                  <a:srgbClr val="ffffff"/>
                </a:solidFill>
                <a:latin typeface="Calibri"/>
              </a:rPr>
              <a:t>Alíquota</a:t>
            </a:r>
            <a:endParaRPr/>
          </a:p>
          <a:p>
            <a:pPr algn="ctr">
              <a:lnSpc>
                <a:spcPct val="90000"/>
              </a:lnSpc>
            </a:pPr>
            <a:r>
              <a:rPr lang="pt-BR" sz="2300">
                <a:solidFill>
                  <a:srgbClr val="ffffff"/>
                </a:solidFill>
                <a:latin typeface="Calibri"/>
              </a:rPr>
              <a:t>Int e Ext</a:t>
            </a:r>
            <a:endParaRPr/>
          </a:p>
        </p:txBody>
      </p:sp>
      <p:sp>
        <p:nvSpPr>
          <p:cNvPr id="397" name="CustomShape 2"/>
          <p:cNvSpPr/>
          <p:nvPr/>
        </p:nvSpPr>
        <p:spPr>
          <a:xfrm rot="5400">
            <a:off x="2654280" y="545400"/>
            <a:ext cx="433080" cy="547560"/>
          </a:xfrm>
          <a:prstGeom prst="rightArrow">
            <a:avLst>
              <a:gd fmla="val 60000" name="adj1"/>
              <a:gd fmla="val 50000" name="adj2"/>
            </a:avLst>
          </a:prstGeom>
          <a:solidFill>
            <a:srgbClr val="4472c4"/>
          </a:solidFill>
        </p:spPr>
      </p:sp>
      <p:sp>
        <p:nvSpPr>
          <p:cNvPr id="398" name="CustomShape 3"/>
          <p:cNvSpPr/>
          <p:nvPr/>
        </p:nvSpPr>
        <p:spPr>
          <a:xfrm>
            <a:off x="3291480" y="180360"/>
            <a:ext cx="8441640" cy="1286640"/>
          </a:xfrm>
          <a:prstGeom prst="roundRect">
            <a:avLst>
              <a:gd fmla="val 10000" name="adj"/>
            </a:avLst>
          </a:prstGeom>
          <a:solidFill>
            <a:srgbClr val="70ad47"/>
          </a:solidFill>
          <a:ln w="12600">
            <a:solidFill>
              <a:srgbClr val="ffffff"/>
            </a:solidFill>
            <a:miter/>
          </a:ln>
        </p:spPr>
        <p:txBody>
          <a:bodyPr anchor="ctr" bIns="87480" lIns="87480" rIns="87480" tIns="87480"/>
          <a:p>
            <a:pPr algn="ctr">
              <a:lnSpc>
                <a:spcPct val="90000"/>
              </a:lnSpc>
            </a:pPr>
            <a:r>
              <a:rPr lang="pt-BR" sz="2300">
                <a:solidFill>
                  <a:srgbClr val="ffffff"/>
                </a:solidFill>
                <a:latin typeface="Arial"/>
              </a:rPr>
              <a:t>Determinada pela RBT12 int e ext. Somatório dos percentuais dos tributos constantes dos Anexos I a V da LC 123/06</a:t>
            </a:r>
            <a:endParaRPr/>
          </a:p>
        </p:txBody>
      </p:sp>
      <p:pic>
        <p:nvPicPr>
          <p:cNvPr descr="" id="399" name="Imagem 56"/>
          <p:cNvPicPr/>
          <p:nvPr/>
        </p:nvPicPr>
        <p:blipFill>
          <a:blip r:embed="rId1"/>
          <a:stretch>
            <a:fillRect/>
          </a:stretch>
        </p:blipFill>
        <p:spPr>
          <a:xfrm>
            <a:off x="1732320" y="1719360"/>
            <a:ext cx="8874360" cy="5138280"/>
          </a:xfrm>
          <a:prstGeom prst="rect">
            <a:avLst/>
          </a:prstGeom>
        </p:spPr>
      </p:pic>
      <p:sp>
        <p:nvSpPr>
          <p:cNvPr id="400" name="CustomShape 4"/>
          <p:cNvSpPr/>
          <p:nvPr/>
        </p:nvSpPr>
        <p:spPr>
          <a:xfrm>
            <a:off x="586800" y="3335760"/>
            <a:ext cx="1246320" cy="516960"/>
          </a:xfrm>
          <a:prstGeom prst="rect">
            <a:avLst/>
          </a:prstGeom>
        </p:spPr>
        <p:txBody>
          <a:bodyPr bIns="45000" lIns="90000" rIns="90000" tIns="45000" wrap="none"/>
          <a:p>
            <a:pPr>
              <a:lnSpc>
                <a:spcPct val="100000"/>
              </a:lnSpc>
            </a:pPr>
            <a:r>
              <a:rPr lang="pt-BR" sz="2800">
                <a:solidFill>
                  <a:srgbClr val="c55a11"/>
                </a:solidFill>
                <a:latin typeface="Calibri"/>
              </a:rPr>
              <a:t>Anexo I</a:t>
            </a:r>
            <a:endParaRPr/>
          </a:p>
        </p:txBody>
      </p:sp>
    </p:spTree>
  </p:cSld>
</p:sld>
</file>

<file path=ppt/slides/slide4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01" name="CustomShape 1"/>
          <p:cNvSpPr/>
          <p:nvPr/>
        </p:nvSpPr>
        <p:spPr>
          <a:xfrm>
            <a:off x="368640" y="2354760"/>
            <a:ext cx="11253240" cy="3855240"/>
          </a:xfrm>
          <a:prstGeom prst="rect">
            <a:avLst/>
          </a:prstGeom>
          <a:solidFill>
            <a:srgbClr val="ffffff"/>
          </a:solidFill>
          <a:ln w="12600">
            <a:solidFill>
              <a:srgbClr val="a5a5a5"/>
            </a:solidFill>
            <a:miter/>
          </a:ln>
        </p:spPr>
        <p:txBody>
          <a:bodyPr bIns="156600" lIns="873360" rIns="873360" tIns="124920"/>
          <a:p>
            <a:pPr>
              <a:lnSpc>
                <a:spcPct val="90000"/>
              </a:lnSpc>
            </a:pPr>
            <a:endParaRPr/>
          </a:p>
          <a:p>
            <a:pPr lvl="1">
              <a:lnSpc>
                <a:spcPct val="90000"/>
              </a:lnSpc>
              <a:buSzPct val="25000"/>
              <a:buFont typeface="StarSymbol"/>
              <a:buChar char=""/>
            </a:pPr>
            <a:r>
              <a:rPr b="1" lang="pt-BR" sz="2200">
                <a:solidFill>
                  <a:srgbClr val="000000"/>
                </a:solidFill>
                <a:latin typeface="Calibri"/>
              </a:rPr>
              <a:t>Serviços</a:t>
            </a:r>
            <a:endParaRPr/>
          </a:p>
          <a:p>
            <a:pPr lvl="2">
              <a:lnSpc>
                <a:spcPct val="90000"/>
              </a:lnSpc>
              <a:buSzPct val="25000"/>
              <a:buFont typeface="StarSymbol"/>
              <a:buChar char=""/>
            </a:pPr>
            <a:r>
              <a:rPr lang="pt-BR" sz="2200">
                <a:solidFill>
                  <a:srgbClr val="000000"/>
                </a:solidFill>
                <a:latin typeface="Calibri"/>
              </a:rPr>
              <a:t>Em geral (art. 25A, §1º, inciso IIII da Resolução CGSN 94/2011)</a:t>
            </a:r>
            <a:endParaRPr/>
          </a:p>
          <a:p>
            <a:pPr lvl="2">
              <a:lnSpc>
                <a:spcPct val="90000"/>
              </a:lnSpc>
              <a:buSzPct val="25000"/>
              <a:buFont typeface="StarSymbol"/>
              <a:buChar char=""/>
            </a:pPr>
            <a:r>
              <a:rPr lang="pt-BR" sz="2200">
                <a:solidFill>
                  <a:srgbClr val="000000"/>
                </a:solidFill>
                <a:latin typeface="Calibri"/>
              </a:rPr>
              <a:t> </a:t>
            </a:r>
            <a:r>
              <a:rPr lang="pt-BR" sz="2200" u="sng">
                <a:solidFill>
                  <a:srgbClr val="000000"/>
                </a:solidFill>
                <a:latin typeface="Calibri"/>
              </a:rPr>
              <a:t>outros</a:t>
            </a:r>
            <a:r>
              <a:rPr lang="pt-BR" sz="2200">
                <a:solidFill>
                  <a:srgbClr val="000000"/>
                </a:solidFill>
                <a:latin typeface="Calibri"/>
              </a:rPr>
              <a:t> serviços que, cumulativamente: </a:t>
            </a:r>
            <a:r>
              <a:rPr lang="pt-BR" sz="2200" u="sng">
                <a:solidFill>
                  <a:srgbClr val="000000"/>
                </a:solidFill>
                <a:latin typeface="Calibri"/>
              </a:rPr>
              <a:t>não</a:t>
            </a:r>
            <a:r>
              <a:rPr lang="pt-BR" sz="2200">
                <a:solidFill>
                  <a:srgbClr val="000000"/>
                </a:solidFill>
                <a:latin typeface="Calibri"/>
              </a:rPr>
              <a:t> tenham por finalidade a prestação de serviços decorrentes do exercício de </a:t>
            </a:r>
            <a:r>
              <a:rPr lang="pt-BR" sz="2200" u="sng">
                <a:solidFill>
                  <a:srgbClr val="000000"/>
                </a:solidFill>
                <a:latin typeface="Calibri"/>
              </a:rPr>
              <a:t>atividade intelectual</a:t>
            </a:r>
            <a:r>
              <a:rPr lang="pt-BR" sz="2200">
                <a:solidFill>
                  <a:srgbClr val="000000"/>
                </a:solidFill>
                <a:latin typeface="Calibri"/>
              </a:rPr>
              <a:t>, de natureza técnica, científica, desportiva, artística ou cultural, que constitua profissão regulamentada ou não; não estejam sujeitos aos Anexos IV, V ou VI</a:t>
            </a:r>
            <a:endParaRPr/>
          </a:p>
          <a:p>
            <a:pPr lvl="2">
              <a:lnSpc>
                <a:spcPct val="90000"/>
              </a:lnSpc>
              <a:buSzPct val="25000"/>
              <a:buFont typeface="StarSymbol"/>
              <a:buChar char=""/>
            </a:pPr>
            <a:r>
              <a:rPr lang="pt-BR" sz="2200">
                <a:solidFill>
                  <a:srgbClr val="000000"/>
                </a:solidFill>
                <a:latin typeface="Calibri"/>
              </a:rPr>
              <a:t> </a:t>
            </a:r>
            <a:r>
              <a:rPr lang="pt-BR" sz="2200">
                <a:solidFill>
                  <a:srgbClr val="000000"/>
                </a:solidFill>
                <a:latin typeface="Calibri"/>
              </a:rPr>
              <a:t>creche, pré-escola, estabelecimento de ensino fundamental, escolas técnicas, profissionais e de ensino médio, de línguas estrangeiras, escolas livres ...</a:t>
            </a:r>
            <a:endParaRPr/>
          </a:p>
          <a:p>
            <a:pPr lvl="2">
              <a:lnSpc>
                <a:spcPct val="90000"/>
              </a:lnSpc>
              <a:buSzPct val="25000"/>
              <a:buFont typeface="StarSymbol"/>
              <a:buChar char=""/>
            </a:pPr>
            <a:r>
              <a:rPr lang="pt-BR" sz="2200">
                <a:solidFill>
                  <a:srgbClr val="000000"/>
                </a:solidFill>
                <a:latin typeface="Calibri"/>
              </a:rPr>
              <a:t> </a:t>
            </a:r>
            <a:r>
              <a:rPr lang="pt-BR" sz="2200">
                <a:solidFill>
                  <a:srgbClr val="000000"/>
                </a:solidFill>
                <a:latin typeface="Calibri"/>
              </a:rPr>
              <a:t>agência de viagem e turismo, agência terceirizada de correios, agência lotérica, centro de formação de condutores;</a:t>
            </a:r>
            <a:endParaRPr/>
          </a:p>
        </p:txBody>
      </p:sp>
      <p:sp>
        <p:nvSpPr>
          <p:cNvPr id="402" name="CustomShape 2"/>
          <p:cNvSpPr/>
          <p:nvPr/>
        </p:nvSpPr>
        <p:spPr>
          <a:xfrm>
            <a:off x="930960" y="1764000"/>
            <a:ext cx="7869600" cy="678960"/>
          </a:xfrm>
          <a:prstGeom prst="roundRect">
            <a:avLst>
              <a:gd fmla="val 16667" name="adj"/>
            </a:avLst>
          </a:prstGeom>
          <a:solidFill>
            <a:srgbClr val="a5a5a5"/>
          </a:solidFill>
          <a:ln w="12600">
            <a:solidFill>
              <a:srgbClr val="ffffff"/>
            </a:solidFill>
            <a:miter/>
          </a:ln>
        </p:spPr>
        <p:txBody>
          <a:bodyPr anchor="ctr" bIns="0" lIns="297720" rIns="297720" tIns="0"/>
          <a:p>
            <a:pPr>
              <a:lnSpc>
                <a:spcPct val="90000"/>
              </a:lnSpc>
            </a:pPr>
            <a:r>
              <a:rPr lang="pt-BR" sz="3200">
                <a:solidFill>
                  <a:srgbClr val="ffffff"/>
                </a:solidFill>
                <a:latin typeface="Calibri"/>
              </a:rPr>
              <a:t>ANEXO III </a:t>
            </a:r>
            <a:endParaRPr/>
          </a:p>
        </p:txBody>
      </p:sp>
      <p:sp>
        <p:nvSpPr>
          <p:cNvPr id="403" name="TextShape 3"/>
          <p:cNvSpPr txBox="1"/>
          <p:nvPr/>
        </p:nvSpPr>
        <p:spPr>
          <a:xfrm>
            <a:off x="838080" y="365040"/>
            <a:ext cx="10515240" cy="990000"/>
          </a:xfrm>
          <a:prstGeom prst="rect">
            <a:avLst/>
          </a:prstGeom>
        </p:spPr>
        <p:txBody>
          <a:bodyPr anchor="ctr"/>
          <a:p>
            <a:pPr algn="ctr">
              <a:lnSpc>
                <a:spcPct val="100000"/>
              </a:lnSpc>
            </a:pPr>
            <a:r>
              <a:rPr b="1" lang="pt-BR" sz="4400">
                <a:solidFill>
                  <a:srgbClr val="000000"/>
                </a:solidFill>
                <a:latin typeface="Calibri Light"/>
              </a:rPr>
              <a:t>Cálculo Simples Nacional</a:t>
            </a:r>
            <a:endParaRPr/>
          </a:p>
        </p:txBody>
      </p:sp>
      <p:pic>
        <p:nvPicPr>
          <p:cNvPr descr="" id="404" name="Imagem 4"/>
          <p:cNvPicPr/>
          <p:nvPr/>
        </p:nvPicPr>
        <p:blipFill>
          <a:blip r:embed="rId1"/>
          <a:stretch>
            <a:fillRect/>
          </a:stretch>
        </p:blipFill>
        <p:spPr>
          <a:xfrm>
            <a:off x="10380240" y="490680"/>
            <a:ext cx="772560" cy="716400"/>
          </a:xfrm>
          <a:prstGeom prst="rect">
            <a:avLst/>
          </a:prstGeom>
        </p:spPr>
      </p:pic>
      <p:sp>
        <p:nvSpPr>
          <p:cNvPr id="405" name="CustomShape 4"/>
          <p:cNvSpPr/>
          <p:nvPr/>
        </p:nvSpPr>
        <p:spPr>
          <a:xfrm>
            <a:off x="6990840" y="6249600"/>
            <a:ext cx="4692240" cy="364680"/>
          </a:xfrm>
          <a:prstGeom prst="rect">
            <a:avLst/>
          </a:prstGeom>
        </p:spPr>
        <p:txBody>
          <a:bodyPr bIns="45000" lIns="90000" rIns="90000" tIns="45000" wrap="none"/>
          <a:p>
            <a:pPr>
              <a:lnSpc>
                <a:spcPct val="100000"/>
              </a:lnSpc>
            </a:pPr>
            <a:r>
              <a:rPr lang="pt-BR">
                <a:solidFill>
                  <a:srgbClr val="000000"/>
                </a:solidFill>
                <a:latin typeface="Calibri"/>
              </a:rPr>
              <a:t>Art. 25A, §1º, inciso III  Resolução CGSN 94/2011</a:t>
            </a:r>
            <a:endParaRPr/>
          </a:p>
        </p:txBody>
      </p:sp>
    </p:spTree>
  </p:cSld>
</p:sld>
</file>

<file path=ppt/slides/slide4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06" name="CustomShape 1"/>
          <p:cNvSpPr/>
          <p:nvPr/>
        </p:nvSpPr>
        <p:spPr>
          <a:xfrm>
            <a:off x="595440" y="2441880"/>
            <a:ext cx="11277360" cy="3448440"/>
          </a:xfrm>
          <a:prstGeom prst="rect">
            <a:avLst/>
          </a:prstGeom>
          <a:solidFill>
            <a:srgbClr val="ffffff"/>
          </a:solidFill>
          <a:ln w="12600">
            <a:solidFill>
              <a:srgbClr val="a5a5a5"/>
            </a:solidFill>
            <a:miter/>
          </a:ln>
        </p:spPr>
        <p:txBody>
          <a:bodyPr bIns="156600" lIns="875160" rIns="875160" tIns="270720"/>
          <a:p>
            <a:pPr lvl="1">
              <a:lnSpc>
                <a:spcPct val="90000"/>
              </a:lnSpc>
              <a:buSzPct val="25000"/>
              <a:buFont typeface="StarSymbol"/>
              <a:buChar char=""/>
            </a:pPr>
            <a:r>
              <a:rPr b="1" lang="pt-BR" sz="2200">
                <a:solidFill>
                  <a:srgbClr val="000000"/>
                </a:solidFill>
                <a:latin typeface="Calibri"/>
              </a:rPr>
              <a:t>Serviços</a:t>
            </a:r>
            <a:endParaRPr/>
          </a:p>
          <a:p>
            <a:pPr lvl="2">
              <a:lnSpc>
                <a:spcPct val="90000"/>
              </a:lnSpc>
              <a:buSzPct val="25000"/>
              <a:buFont typeface="StarSymbol"/>
              <a:buChar char=""/>
            </a:pPr>
            <a:r>
              <a:rPr lang="pt-BR" sz="2200">
                <a:solidFill>
                  <a:srgbClr val="000000"/>
                </a:solidFill>
                <a:latin typeface="Calibri"/>
              </a:rPr>
              <a:t> </a:t>
            </a:r>
            <a:r>
              <a:rPr lang="pt-BR" sz="2200">
                <a:solidFill>
                  <a:srgbClr val="000000"/>
                </a:solidFill>
                <a:latin typeface="Calibri"/>
              </a:rPr>
              <a:t>instalação, reparos e manutenção em geral; </a:t>
            </a:r>
            <a:endParaRPr/>
          </a:p>
          <a:p>
            <a:pPr lvl="2">
              <a:lnSpc>
                <a:spcPct val="90000"/>
              </a:lnSpc>
              <a:buSzPct val="25000"/>
              <a:buFont typeface="StarSymbol"/>
              <a:buChar char=""/>
            </a:pPr>
            <a:r>
              <a:rPr lang="pt-BR" sz="2200">
                <a:solidFill>
                  <a:srgbClr val="000000"/>
                </a:solidFill>
                <a:latin typeface="Calibri"/>
              </a:rPr>
              <a:t> </a:t>
            </a:r>
            <a:r>
              <a:rPr lang="pt-BR" sz="2200">
                <a:solidFill>
                  <a:srgbClr val="000000"/>
                </a:solidFill>
                <a:latin typeface="Calibri"/>
              </a:rPr>
              <a:t>produções cinematográficas, audiovisuais, artísticas e culturais, sua exibição ou apresentação, inclusive no caso de música, literatura, artes cênicas, artes visuais, cinematográficas e audiovisuais;</a:t>
            </a:r>
            <a:endParaRPr/>
          </a:p>
          <a:p>
            <a:pPr lvl="2">
              <a:lnSpc>
                <a:spcPct val="90000"/>
              </a:lnSpc>
              <a:buSzPct val="25000"/>
              <a:buFont typeface="StarSymbol"/>
              <a:buChar char=""/>
            </a:pPr>
            <a:r>
              <a:rPr lang="pt-BR" sz="2200">
                <a:solidFill>
                  <a:srgbClr val="000000"/>
                </a:solidFill>
                <a:latin typeface="Calibri"/>
              </a:rPr>
              <a:t>Fisioterapia (01/2015...)</a:t>
            </a:r>
            <a:endParaRPr/>
          </a:p>
          <a:p>
            <a:pPr lvl="2">
              <a:lnSpc>
                <a:spcPct val="90000"/>
              </a:lnSpc>
              <a:buSzPct val="25000"/>
              <a:buFont typeface="StarSymbol"/>
              <a:buChar char=""/>
            </a:pPr>
            <a:r>
              <a:rPr lang="pt-BR" sz="2200">
                <a:solidFill>
                  <a:srgbClr val="000000"/>
                </a:solidFill>
                <a:latin typeface="Calibri"/>
              </a:rPr>
              <a:t>Corretagem de seguros (01/2015...)</a:t>
            </a:r>
            <a:endParaRPr/>
          </a:p>
          <a:p>
            <a:pPr lvl="2">
              <a:lnSpc>
                <a:spcPct val="90000"/>
              </a:lnSpc>
              <a:buSzPct val="25000"/>
              <a:buFont typeface="StarSymbol"/>
              <a:buChar char=""/>
            </a:pPr>
            <a:r>
              <a:rPr lang="pt-BR" sz="2200">
                <a:solidFill>
                  <a:srgbClr val="000000"/>
                </a:solidFill>
                <a:latin typeface="Calibri"/>
              </a:rPr>
              <a:t>Corretagem de imóveis de terceiros; serviços vinculados à locação de bens imóveis (01/2015...)</a:t>
            </a:r>
            <a:endParaRPr/>
          </a:p>
        </p:txBody>
      </p:sp>
      <p:sp>
        <p:nvSpPr>
          <p:cNvPr id="407" name="CustomShape 2"/>
          <p:cNvSpPr/>
          <p:nvPr/>
        </p:nvSpPr>
        <p:spPr>
          <a:xfrm>
            <a:off x="1082160" y="1785600"/>
            <a:ext cx="7886520" cy="757440"/>
          </a:xfrm>
          <a:prstGeom prst="roundRect">
            <a:avLst>
              <a:gd fmla="val 16667" name="adj"/>
            </a:avLst>
          </a:prstGeom>
          <a:solidFill>
            <a:srgbClr val="a5a5a5"/>
          </a:solidFill>
          <a:ln w="12600">
            <a:solidFill>
              <a:srgbClr val="ffffff"/>
            </a:solidFill>
            <a:miter/>
          </a:ln>
        </p:spPr>
        <p:txBody>
          <a:bodyPr anchor="ctr" bIns="0" lIns="298440" rIns="298440" tIns="0"/>
          <a:p>
            <a:pPr>
              <a:lnSpc>
                <a:spcPct val="90000"/>
              </a:lnSpc>
            </a:pPr>
            <a:r>
              <a:rPr lang="pt-BR" sz="3200">
                <a:solidFill>
                  <a:srgbClr val="ffffff"/>
                </a:solidFill>
                <a:latin typeface="Calibri"/>
              </a:rPr>
              <a:t>ANEXO III </a:t>
            </a:r>
            <a:endParaRPr/>
          </a:p>
        </p:txBody>
      </p:sp>
      <p:sp>
        <p:nvSpPr>
          <p:cNvPr id="408" name="TextShape 3"/>
          <p:cNvSpPr txBox="1"/>
          <p:nvPr/>
        </p:nvSpPr>
        <p:spPr>
          <a:xfrm>
            <a:off x="838080" y="365040"/>
            <a:ext cx="10515240" cy="984960"/>
          </a:xfrm>
          <a:prstGeom prst="rect">
            <a:avLst/>
          </a:prstGeom>
        </p:spPr>
        <p:txBody>
          <a:bodyPr anchor="ctr"/>
          <a:p>
            <a:pPr algn="ctr">
              <a:lnSpc>
                <a:spcPct val="100000"/>
              </a:lnSpc>
            </a:pPr>
            <a:r>
              <a:rPr b="1" lang="pt-BR" sz="4400">
                <a:solidFill>
                  <a:srgbClr val="000000"/>
                </a:solidFill>
                <a:latin typeface="Calibri Light"/>
              </a:rPr>
              <a:t>Cálculo Simples Nacional</a:t>
            </a:r>
            <a:endParaRPr/>
          </a:p>
        </p:txBody>
      </p:sp>
      <p:pic>
        <p:nvPicPr>
          <p:cNvPr descr="" id="409" name="Imagem 4"/>
          <p:cNvPicPr/>
          <p:nvPr/>
        </p:nvPicPr>
        <p:blipFill>
          <a:blip r:embed="rId1"/>
          <a:stretch>
            <a:fillRect/>
          </a:stretch>
        </p:blipFill>
        <p:spPr>
          <a:xfrm>
            <a:off x="10380240" y="490680"/>
            <a:ext cx="772560" cy="716400"/>
          </a:xfrm>
          <a:prstGeom prst="rect">
            <a:avLst/>
          </a:prstGeom>
        </p:spPr>
      </p:pic>
      <p:sp>
        <p:nvSpPr>
          <p:cNvPr id="410" name="CustomShape 4"/>
          <p:cNvSpPr/>
          <p:nvPr/>
        </p:nvSpPr>
        <p:spPr>
          <a:xfrm>
            <a:off x="7591320" y="6186240"/>
            <a:ext cx="3827880" cy="364680"/>
          </a:xfrm>
          <a:prstGeom prst="rect">
            <a:avLst/>
          </a:prstGeom>
        </p:spPr>
        <p:txBody>
          <a:bodyPr bIns="45000" lIns="90000" rIns="90000" tIns="45000" wrap="none"/>
          <a:p>
            <a:pPr>
              <a:lnSpc>
                <a:spcPct val="100000"/>
              </a:lnSpc>
            </a:pPr>
            <a:r>
              <a:rPr lang="pt-BR">
                <a:solidFill>
                  <a:srgbClr val="000000"/>
                </a:solidFill>
                <a:latin typeface="Calibri"/>
              </a:rPr>
              <a:t>Art. 25A, §1º  Resolução CGSN 94/2011</a:t>
            </a:r>
            <a:endParaRPr/>
          </a:p>
        </p:txBody>
      </p:sp>
    </p:spTree>
  </p:cSld>
</p:sld>
</file>

<file path=ppt/slides/slide4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11" name="CustomShape 1"/>
          <p:cNvSpPr/>
          <p:nvPr/>
        </p:nvSpPr>
        <p:spPr>
          <a:xfrm>
            <a:off x="838080" y="2393640"/>
            <a:ext cx="10515240" cy="3536640"/>
          </a:xfrm>
          <a:prstGeom prst="rect">
            <a:avLst/>
          </a:prstGeom>
          <a:solidFill>
            <a:srgbClr val="ffffff"/>
          </a:solidFill>
          <a:ln w="12600">
            <a:solidFill>
              <a:srgbClr val="a5a5a5"/>
            </a:solidFill>
            <a:miter/>
          </a:ln>
        </p:spPr>
        <p:txBody>
          <a:bodyPr bIns="170640" lIns="816120" rIns="816120" tIns="143640"/>
          <a:p>
            <a:pPr lvl="1">
              <a:lnSpc>
                <a:spcPct val="90000"/>
              </a:lnSpc>
              <a:buSzPct val="25000"/>
              <a:buFont typeface="StarSymbol"/>
              <a:buChar char=""/>
            </a:pPr>
            <a:r>
              <a:rPr lang="pt-BR" sz="2400">
                <a:solidFill>
                  <a:srgbClr val="c55a11"/>
                </a:solidFill>
                <a:latin typeface="Calibri"/>
              </a:rPr>
              <a:t>Anexo III menos percentual do ISS</a:t>
            </a:r>
            <a:endParaRPr/>
          </a:p>
          <a:p>
            <a:pPr lvl="2">
              <a:lnSpc>
                <a:spcPct val="90000"/>
              </a:lnSpc>
              <a:buSzPct val="25000"/>
              <a:buFont typeface="StarSymbol"/>
              <a:buChar char=""/>
            </a:pPr>
            <a:r>
              <a:rPr lang="pt-BR" sz="2400">
                <a:solidFill>
                  <a:srgbClr val="000000"/>
                </a:solidFill>
                <a:latin typeface="Calibri"/>
              </a:rPr>
              <a:t>Escritório de serviços contábeis (quando sujeito a valor fixo pelo município)</a:t>
            </a:r>
            <a:endParaRPr/>
          </a:p>
          <a:p>
            <a:pPr lvl="2">
              <a:lnSpc>
                <a:spcPct val="90000"/>
              </a:lnSpc>
              <a:buSzPct val="25000"/>
              <a:buFont typeface="StarSymbol"/>
              <a:buChar char=""/>
            </a:pPr>
            <a:r>
              <a:rPr lang="pt-BR" sz="2400">
                <a:solidFill>
                  <a:srgbClr val="000000"/>
                </a:solidFill>
                <a:latin typeface="Calibri"/>
              </a:rPr>
              <a:t>Locação de bens móveis, menos percentual do ISS </a:t>
            </a:r>
            <a:endParaRPr/>
          </a:p>
          <a:p>
            <a:pPr lvl="1">
              <a:lnSpc>
                <a:spcPct val="90000"/>
              </a:lnSpc>
              <a:buSzPct val="25000"/>
              <a:buFont typeface="StarSymbol"/>
              <a:buChar char=""/>
            </a:pPr>
            <a:r>
              <a:rPr lang="pt-BR" sz="2400">
                <a:solidFill>
                  <a:srgbClr val="c55a11"/>
                </a:solidFill>
                <a:latin typeface="Calibri"/>
              </a:rPr>
              <a:t>Anexo III menos percentual de ISS, mais percentual ICMS do Anexo I</a:t>
            </a:r>
            <a:endParaRPr/>
          </a:p>
          <a:p>
            <a:pPr lvl="2">
              <a:lnSpc>
                <a:spcPct val="90000"/>
              </a:lnSpc>
              <a:buSzPct val="25000"/>
              <a:buFont typeface="StarSymbol"/>
              <a:buChar char=""/>
            </a:pPr>
            <a:r>
              <a:rPr lang="pt-BR" sz="2400">
                <a:solidFill>
                  <a:srgbClr val="000000"/>
                </a:solidFill>
                <a:latin typeface="Calibri"/>
              </a:rPr>
              <a:t>Transporte intermunicipal/interestadual de cargas, </a:t>
            </a:r>
            <a:endParaRPr/>
          </a:p>
          <a:p>
            <a:pPr lvl="2">
              <a:lnSpc>
                <a:spcPct val="90000"/>
              </a:lnSpc>
              <a:buSzPct val="25000"/>
              <a:buFont typeface="StarSymbol"/>
              <a:buChar char=""/>
            </a:pPr>
            <a:r>
              <a:rPr lang="pt-BR" sz="2400">
                <a:solidFill>
                  <a:srgbClr val="000000"/>
                </a:solidFill>
                <a:latin typeface="Calibri"/>
              </a:rPr>
              <a:t>Transporte intermunicipal/interestadual de passageiros nas situações permitidas ( art. 15, §§ 5º e 6º,inciso XVI) – 01/2015...</a:t>
            </a:r>
            <a:endParaRPr/>
          </a:p>
          <a:p>
            <a:pPr lvl="2">
              <a:lnSpc>
                <a:spcPct val="90000"/>
              </a:lnSpc>
              <a:buSzPct val="25000"/>
              <a:buFont typeface="StarSymbol"/>
              <a:buChar char=""/>
            </a:pPr>
            <a:r>
              <a:rPr lang="pt-BR" sz="2400">
                <a:solidFill>
                  <a:srgbClr val="000000"/>
                </a:solidFill>
                <a:latin typeface="Calibri"/>
              </a:rPr>
              <a:t>Comunicação</a:t>
            </a:r>
            <a:endParaRPr/>
          </a:p>
        </p:txBody>
      </p:sp>
      <p:sp>
        <p:nvSpPr>
          <p:cNvPr id="412" name="CustomShape 2"/>
          <p:cNvSpPr/>
          <p:nvPr/>
        </p:nvSpPr>
        <p:spPr>
          <a:xfrm>
            <a:off x="1166760" y="1731240"/>
            <a:ext cx="7353360" cy="718920"/>
          </a:xfrm>
          <a:prstGeom prst="roundRect">
            <a:avLst>
              <a:gd fmla="val 16667" name="adj"/>
            </a:avLst>
          </a:prstGeom>
          <a:solidFill>
            <a:srgbClr val="a5a5a5"/>
          </a:solidFill>
          <a:ln w="12600">
            <a:solidFill>
              <a:srgbClr val="ffffff"/>
            </a:solidFill>
            <a:miter/>
          </a:ln>
        </p:spPr>
        <p:txBody>
          <a:bodyPr anchor="ctr" bIns="0" lIns="278280" rIns="278280" tIns="0"/>
          <a:p>
            <a:pPr>
              <a:lnSpc>
                <a:spcPct val="90000"/>
              </a:lnSpc>
            </a:pPr>
            <a:r>
              <a:rPr lang="pt-BR" sz="3200">
                <a:solidFill>
                  <a:srgbClr val="ffffff"/>
                </a:solidFill>
                <a:latin typeface="Calibri"/>
              </a:rPr>
              <a:t>ANEXO III – “especiais” </a:t>
            </a:r>
            <a:endParaRPr/>
          </a:p>
        </p:txBody>
      </p:sp>
      <p:sp>
        <p:nvSpPr>
          <p:cNvPr id="413" name="TextShape 3"/>
          <p:cNvSpPr txBox="1"/>
          <p:nvPr/>
        </p:nvSpPr>
        <p:spPr>
          <a:xfrm>
            <a:off x="838080" y="365040"/>
            <a:ext cx="10515240" cy="841680"/>
          </a:xfrm>
          <a:prstGeom prst="rect">
            <a:avLst/>
          </a:prstGeom>
        </p:spPr>
        <p:txBody>
          <a:bodyPr anchor="ctr"/>
          <a:p>
            <a:pPr algn="ctr">
              <a:lnSpc>
                <a:spcPct val="100000"/>
              </a:lnSpc>
            </a:pPr>
            <a:r>
              <a:rPr b="1" lang="pt-BR" sz="4400">
                <a:solidFill>
                  <a:srgbClr val="000000"/>
                </a:solidFill>
                <a:latin typeface="Calibri Light"/>
              </a:rPr>
              <a:t>Cálculo Simples Nacional</a:t>
            </a:r>
            <a:endParaRPr/>
          </a:p>
        </p:txBody>
      </p:sp>
      <p:pic>
        <p:nvPicPr>
          <p:cNvPr descr="" id="414" name="Imagem 4"/>
          <p:cNvPicPr/>
          <p:nvPr/>
        </p:nvPicPr>
        <p:blipFill>
          <a:blip r:embed="rId1"/>
          <a:stretch>
            <a:fillRect/>
          </a:stretch>
        </p:blipFill>
        <p:spPr>
          <a:xfrm>
            <a:off x="10380240" y="490680"/>
            <a:ext cx="772560" cy="716400"/>
          </a:xfrm>
          <a:prstGeom prst="rect">
            <a:avLst/>
          </a:prstGeom>
        </p:spPr>
      </p:pic>
      <p:sp>
        <p:nvSpPr>
          <p:cNvPr id="415" name="CustomShape 4"/>
          <p:cNvSpPr/>
          <p:nvPr/>
        </p:nvSpPr>
        <p:spPr>
          <a:xfrm>
            <a:off x="7991280" y="6128280"/>
            <a:ext cx="3776040" cy="364680"/>
          </a:xfrm>
          <a:prstGeom prst="rect">
            <a:avLst/>
          </a:prstGeom>
        </p:spPr>
        <p:txBody>
          <a:bodyPr bIns="45000" lIns="90000" rIns="90000" tIns="45000" wrap="none"/>
          <a:p>
            <a:pPr>
              <a:lnSpc>
                <a:spcPct val="100000"/>
              </a:lnSpc>
            </a:pPr>
            <a:r>
              <a:rPr lang="pt-BR">
                <a:solidFill>
                  <a:srgbClr val="000000"/>
                </a:solidFill>
                <a:latin typeface="Calibri"/>
              </a:rPr>
              <a:t>Art. 25A, §1º Resolução CGSN 94/2011</a:t>
            </a:r>
            <a:endParaRPr/>
          </a:p>
        </p:txBody>
      </p:sp>
    </p:spTree>
  </p:cSld>
</p:sld>
</file>

<file path=ppt/slides/slide4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16" name="CustomShape 1"/>
          <p:cNvSpPr/>
          <p:nvPr/>
        </p:nvSpPr>
        <p:spPr>
          <a:xfrm>
            <a:off x="832320" y="2205720"/>
            <a:ext cx="10515240" cy="4012920"/>
          </a:xfrm>
          <a:prstGeom prst="rect">
            <a:avLst/>
          </a:prstGeom>
          <a:ln w="12600">
            <a:solidFill>
              <a:srgbClr val="ed7d31"/>
            </a:solidFill>
            <a:miter/>
          </a:ln>
        </p:spPr>
        <p:txBody>
          <a:bodyPr bIns="185040" lIns="816120" rIns="816120" tIns="541440"/>
          <a:p>
            <a:pPr lvl="1">
              <a:lnSpc>
                <a:spcPct val="90000"/>
              </a:lnSpc>
              <a:buSzPct val="25000"/>
              <a:buFont typeface="StarSymbol"/>
              <a:buChar char=""/>
            </a:pPr>
            <a:r>
              <a:rPr b="1" lang="pt-BR" sz="2600">
                <a:solidFill>
                  <a:srgbClr val="000000"/>
                </a:solidFill>
                <a:latin typeface="Calibri"/>
              </a:rPr>
              <a:t>Serviços</a:t>
            </a:r>
            <a:endParaRPr/>
          </a:p>
          <a:p>
            <a:pPr lvl="2">
              <a:lnSpc>
                <a:spcPct val="90000"/>
              </a:lnSpc>
              <a:buSzPct val="25000"/>
              <a:buFont typeface="StarSymbol"/>
              <a:buChar char=""/>
            </a:pPr>
            <a:r>
              <a:rPr lang="pt-BR" sz="2600">
                <a:solidFill>
                  <a:srgbClr val="000000"/>
                </a:solidFill>
                <a:latin typeface="Calibri"/>
              </a:rPr>
              <a:t> </a:t>
            </a:r>
            <a:r>
              <a:rPr lang="pt-BR" sz="2600">
                <a:solidFill>
                  <a:srgbClr val="000000"/>
                </a:solidFill>
                <a:latin typeface="Calibri"/>
              </a:rPr>
              <a:t>construção de imóveis e obras de engenharia em geral, inclusive sobre a forma de subempreitada;</a:t>
            </a:r>
            <a:endParaRPr/>
          </a:p>
          <a:p>
            <a:pPr lvl="2">
              <a:lnSpc>
                <a:spcPct val="90000"/>
              </a:lnSpc>
              <a:buSzPct val="25000"/>
              <a:buFont typeface="StarSymbol"/>
              <a:buChar char=""/>
            </a:pPr>
            <a:r>
              <a:rPr lang="pt-BR" sz="2600">
                <a:solidFill>
                  <a:srgbClr val="000000"/>
                </a:solidFill>
                <a:latin typeface="Calibri"/>
              </a:rPr>
              <a:t> </a:t>
            </a:r>
            <a:r>
              <a:rPr lang="pt-BR" sz="2600">
                <a:solidFill>
                  <a:srgbClr val="000000"/>
                </a:solidFill>
                <a:latin typeface="Calibri"/>
              </a:rPr>
              <a:t>execução de projetos e serviços de paisagismo;</a:t>
            </a:r>
            <a:endParaRPr/>
          </a:p>
          <a:p>
            <a:pPr lvl="2">
              <a:lnSpc>
                <a:spcPct val="90000"/>
              </a:lnSpc>
              <a:buSzPct val="25000"/>
              <a:buFont typeface="StarSymbol"/>
              <a:buChar char=""/>
            </a:pPr>
            <a:r>
              <a:rPr lang="pt-BR" sz="2600">
                <a:solidFill>
                  <a:srgbClr val="000000"/>
                </a:solidFill>
                <a:latin typeface="Calibri"/>
              </a:rPr>
              <a:t> </a:t>
            </a:r>
            <a:r>
              <a:rPr lang="pt-BR" sz="2600">
                <a:solidFill>
                  <a:srgbClr val="000000"/>
                </a:solidFill>
                <a:latin typeface="Calibri"/>
              </a:rPr>
              <a:t>decoração de interiores;</a:t>
            </a:r>
            <a:endParaRPr/>
          </a:p>
          <a:p>
            <a:pPr lvl="2">
              <a:lnSpc>
                <a:spcPct val="90000"/>
              </a:lnSpc>
              <a:buSzPct val="25000"/>
              <a:buFont typeface="StarSymbol"/>
              <a:buChar char=""/>
            </a:pPr>
            <a:r>
              <a:rPr lang="pt-BR" sz="2600">
                <a:solidFill>
                  <a:srgbClr val="000000"/>
                </a:solidFill>
                <a:latin typeface="Calibri"/>
              </a:rPr>
              <a:t> </a:t>
            </a:r>
            <a:r>
              <a:rPr lang="pt-BR" sz="2600">
                <a:solidFill>
                  <a:srgbClr val="000000"/>
                </a:solidFill>
                <a:latin typeface="Calibri"/>
              </a:rPr>
              <a:t>serviço de vigilância, limpeza ou conservação;</a:t>
            </a:r>
            <a:endParaRPr/>
          </a:p>
          <a:p>
            <a:pPr lvl="2">
              <a:lnSpc>
                <a:spcPct val="90000"/>
              </a:lnSpc>
              <a:buSzPct val="25000"/>
              <a:buFont typeface="StarSymbol"/>
              <a:buChar char=""/>
            </a:pPr>
            <a:r>
              <a:rPr lang="pt-BR" sz="2600">
                <a:solidFill>
                  <a:srgbClr val="000000"/>
                </a:solidFill>
                <a:latin typeface="Calibri"/>
              </a:rPr>
              <a:t> </a:t>
            </a:r>
            <a:r>
              <a:rPr lang="pt-BR" sz="2600">
                <a:solidFill>
                  <a:srgbClr val="000000"/>
                </a:solidFill>
                <a:latin typeface="Calibri"/>
              </a:rPr>
              <a:t>serviços advocatícios (01/2015...)</a:t>
            </a:r>
            <a:endParaRPr/>
          </a:p>
          <a:p>
            <a:pPr>
              <a:lnSpc>
                <a:spcPct val="90000"/>
              </a:lnSpc>
            </a:pPr>
            <a:endParaRPr/>
          </a:p>
        </p:txBody>
      </p:sp>
      <p:sp>
        <p:nvSpPr>
          <p:cNvPr id="417" name="CustomShape 2"/>
          <p:cNvSpPr/>
          <p:nvPr/>
        </p:nvSpPr>
        <p:spPr>
          <a:xfrm>
            <a:off x="1452960" y="1867320"/>
            <a:ext cx="7360560" cy="693000"/>
          </a:xfrm>
          <a:prstGeom prst="roundRect">
            <a:avLst>
              <a:gd fmla="val 16667" name="adj"/>
            </a:avLst>
          </a:prstGeom>
          <a:solidFill>
            <a:srgbClr val="ed7d31"/>
          </a:solidFill>
          <a:ln w="12600">
            <a:solidFill>
              <a:srgbClr val="ffffff"/>
            </a:solidFill>
            <a:miter/>
          </a:ln>
        </p:spPr>
        <p:txBody>
          <a:bodyPr anchor="ctr" bIns="0" lIns="278280" rIns="278280" tIns="0"/>
          <a:p>
            <a:pPr>
              <a:lnSpc>
                <a:spcPct val="90000"/>
              </a:lnSpc>
            </a:pPr>
            <a:r>
              <a:rPr lang="pt-BR" sz="3200">
                <a:solidFill>
                  <a:srgbClr val="ffffff"/>
                </a:solidFill>
                <a:latin typeface="Calibri"/>
              </a:rPr>
              <a:t>ANEXO IV  </a:t>
            </a:r>
            <a:endParaRPr/>
          </a:p>
        </p:txBody>
      </p:sp>
      <p:sp>
        <p:nvSpPr>
          <p:cNvPr id="418" name="TextShape 3"/>
          <p:cNvSpPr txBox="1"/>
          <p:nvPr/>
        </p:nvSpPr>
        <p:spPr>
          <a:xfrm>
            <a:off x="838080" y="365040"/>
            <a:ext cx="10515240" cy="841680"/>
          </a:xfrm>
          <a:prstGeom prst="rect">
            <a:avLst/>
          </a:prstGeom>
        </p:spPr>
        <p:txBody>
          <a:bodyPr anchor="ctr"/>
          <a:p>
            <a:pPr algn="ctr">
              <a:lnSpc>
                <a:spcPct val="100000"/>
              </a:lnSpc>
            </a:pPr>
            <a:r>
              <a:rPr b="1" lang="pt-BR" sz="4400">
                <a:solidFill>
                  <a:srgbClr val="000000"/>
                </a:solidFill>
                <a:latin typeface="Calibri Light"/>
              </a:rPr>
              <a:t>Cálculo Simples Nacional</a:t>
            </a:r>
            <a:endParaRPr/>
          </a:p>
        </p:txBody>
      </p:sp>
      <p:pic>
        <p:nvPicPr>
          <p:cNvPr descr="" id="419" name="Imagem 4"/>
          <p:cNvPicPr/>
          <p:nvPr/>
        </p:nvPicPr>
        <p:blipFill>
          <a:blip r:embed="rId1"/>
          <a:stretch>
            <a:fillRect/>
          </a:stretch>
        </p:blipFill>
        <p:spPr>
          <a:xfrm>
            <a:off x="10380240" y="490680"/>
            <a:ext cx="772560" cy="716400"/>
          </a:xfrm>
          <a:prstGeom prst="rect">
            <a:avLst/>
          </a:prstGeom>
        </p:spPr>
      </p:pic>
      <p:sp>
        <p:nvSpPr>
          <p:cNvPr id="420" name="CustomShape 4"/>
          <p:cNvSpPr/>
          <p:nvPr/>
        </p:nvSpPr>
        <p:spPr>
          <a:xfrm>
            <a:off x="6559200" y="6488640"/>
            <a:ext cx="4654080" cy="364680"/>
          </a:xfrm>
          <a:prstGeom prst="rect">
            <a:avLst/>
          </a:prstGeom>
        </p:spPr>
        <p:txBody>
          <a:bodyPr bIns="45000" lIns="90000" rIns="90000" tIns="45000" wrap="none"/>
          <a:p>
            <a:pPr>
              <a:lnSpc>
                <a:spcPct val="100000"/>
              </a:lnSpc>
            </a:pPr>
            <a:r>
              <a:rPr lang="pt-BR">
                <a:solidFill>
                  <a:srgbClr val="000000"/>
                </a:solidFill>
                <a:latin typeface="Calibri"/>
              </a:rPr>
              <a:t>Art. 25A, §1º, inciso IV Resolução CGSN 94/2011</a:t>
            </a:r>
            <a:endParaRPr/>
          </a:p>
        </p:txBody>
      </p:sp>
      <p:sp>
        <p:nvSpPr>
          <p:cNvPr id="421" name="CustomShape 5"/>
          <p:cNvSpPr/>
          <p:nvPr/>
        </p:nvSpPr>
        <p:spPr>
          <a:xfrm>
            <a:off x="8328240" y="5434920"/>
            <a:ext cx="2633040" cy="456120"/>
          </a:xfrm>
          <a:prstGeom prst="rect">
            <a:avLst/>
          </a:prstGeom>
          <a:solidFill>
            <a:srgbClr val="c5e0b4"/>
          </a:solidFill>
        </p:spPr>
        <p:txBody>
          <a:bodyPr bIns="45000" lIns="90000" rIns="90000" tIns="45000" wrap="none"/>
          <a:p>
            <a:pPr>
              <a:lnSpc>
                <a:spcPct val="100000"/>
              </a:lnSpc>
            </a:pPr>
            <a:r>
              <a:rPr lang="pt-BR" sz="2400">
                <a:solidFill>
                  <a:srgbClr val="000000"/>
                </a:solidFill>
                <a:latin typeface="Calibri"/>
              </a:rPr>
              <a:t>CPP fora do Simples</a:t>
            </a:r>
            <a:endParaRPr/>
          </a:p>
        </p:txBody>
      </p:sp>
    </p:spTree>
  </p:cSld>
</p:sld>
</file>

<file path=ppt/slides/slide4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22" name="CustomShape 1"/>
          <p:cNvSpPr/>
          <p:nvPr/>
        </p:nvSpPr>
        <p:spPr>
          <a:xfrm>
            <a:off x="637560" y="1041120"/>
            <a:ext cx="10515240" cy="4822920"/>
          </a:xfrm>
          <a:prstGeom prst="rect">
            <a:avLst/>
          </a:prstGeom>
          <a:solidFill>
            <a:srgbClr val="ffffff"/>
          </a:solidFill>
          <a:ln w="12600">
            <a:solidFill>
              <a:srgbClr val="ffc000"/>
            </a:solidFill>
            <a:miter/>
          </a:ln>
        </p:spPr>
        <p:txBody>
          <a:bodyPr bIns="142200" lIns="816120" rIns="816120" tIns="291600"/>
          <a:p>
            <a:pPr lvl="1">
              <a:lnSpc>
                <a:spcPct val="90000"/>
              </a:lnSpc>
              <a:buSzPct val="25000"/>
              <a:buFont typeface="StarSymbol"/>
              <a:buChar char=""/>
            </a:pPr>
            <a:r>
              <a:rPr b="1" lang="pt-BR" sz="2000">
                <a:solidFill>
                  <a:srgbClr val="000000"/>
                </a:solidFill>
                <a:latin typeface="Calibri"/>
              </a:rPr>
              <a:t>Serviços</a:t>
            </a:r>
            <a:endParaRPr/>
          </a:p>
          <a:p>
            <a:pPr lvl="2">
              <a:lnSpc>
                <a:spcPct val="90000"/>
              </a:lnSpc>
              <a:buSzPct val="25000"/>
              <a:buFont typeface="StarSymbol"/>
              <a:buChar char=""/>
            </a:pPr>
            <a:r>
              <a:rPr lang="pt-BR" sz="2000">
                <a:solidFill>
                  <a:srgbClr val="000000"/>
                </a:solidFill>
                <a:latin typeface="Calibri"/>
              </a:rPr>
              <a:t>administração e locação de imóveis de terceiros;</a:t>
            </a:r>
            <a:endParaRPr/>
          </a:p>
          <a:p>
            <a:pPr lvl="2">
              <a:lnSpc>
                <a:spcPct val="90000"/>
              </a:lnSpc>
              <a:buSzPct val="25000"/>
              <a:buFont typeface="StarSymbol"/>
              <a:buChar char=""/>
            </a:pPr>
            <a:r>
              <a:rPr lang="pt-BR" sz="2000">
                <a:solidFill>
                  <a:srgbClr val="000000"/>
                </a:solidFill>
                <a:latin typeface="Calibri"/>
              </a:rPr>
              <a:t> </a:t>
            </a:r>
            <a:r>
              <a:rPr lang="pt-BR" sz="2000">
                <a:solidFill>
                  <a:srgbClr val="000000"/>
                </a:solidFill>
                <a:latin typeface="Calibri"/>
              </a:rPr>
              <a:t>academias de dança, de capoeira, de ioga e de artes marciais;</a:t>
            </a:r>
            <a:endParaRPr/>
          </a:p>
          <a:p>
            <a:pPr lvl="2">
              <a:lnSpc>
                <a:spcPct val="90000"/>
              </a:lnSpc>
              <a:buSzPct val="25000"/>
              <a:buFont typeface="StarSymbol"/>
              <a:buChar char=""/>
            </a:pPr>
            <a:r>
              <a:rPr lang="pt-BR" sz="2000">
                <a:solidFill>
                  <a:srgbClr val="000000"/>
                </a:solidFill>
                <a:latin typeface="Calibri"/>
              </a:rPr>
              <a:t> </a:t>
            </a:r>
            <a:r>
              <a:rPr lang="pt-BR" sz="2000">
                <a:solidFill>
                  <a:srgbClr val="000000"/>
                </a:solidFill>
                <a:latin typeface="Calibri"/>
              </a:rPr>
              <a:t>academias de atividades físicas, desportivas, de natação e escolas de esportes;</a:t>
            </a:r>
            <a:endParaRPr/>
          </a:p>
          <a:p>
            <a:pPr lvl="2">
              <a:lnSpc>
                <a:spcPct val="90000"/>
              </a:lnSpc>
              <a:buSzPct val="25000"/>
              <a:buFont typeface="StarSymbol"/>
              <a:buChar char=""/>
            </a:pPr>
            <a:r>
              <a:rPr lang="pt-BR" sz="2000">
                <a:solidFill>
                  <a:srgbClr val="000000"/>
                </a:solidFill>
                <a:latin typeface="Calibri"/>
              </a:rPr>
              <a:t> </a:t>
            </a:r>
            <a:r>
              <a:rPr lang="pt-BR" sz="2000">
                <a:solidFill>
                  <a:srgbClr val="000000"/>
                </a:solidFill>
                <a:latin typeface="Calibri"/>
              </a:rPr>
              <a:t>elaboração de programas de computadores, desde que desenvolvidos em estabelecimento da optante;</a:t>
            </a:r>
            <a:endParaRPr/>
          </a:p>
          <a:p>
            <a:pPr lvl="2">
              <a:lnSpc>
                <a:spcPct val="90000"/>
              </a:lnSpc>
              <a:buSzPct val="25000"/>
              <a:buFont typeface="StarSymbol"/>
              <a:buChar char=""/>
            </a:pPr>
            <a:r>
              <a:rPr lang="pt-BR" sz="2000">
                <a:solidFill>
                  <a:srgbClr val="000000"/>
                </a:solidFill>
                <a:latin typeface="Calibri"/>
              </a:rPr>
              <a:t> </a:t>
            </a:r>
            <a:r>
              <a:rPr lang="pt-BR" sz="2000">
                <a:solidFill>
                  <a:srgbClr val="000000"/>
                </a:solidFill>
                <a:latin typeface="Calibri"/>
              </a:rPr>
              <a:t>licenciamento ou cessão de direito de uso de programas de computação</a:t>
            </a:r>
            <a:endParaRPr/>
          </a:p>
          <a:p>
            <a:pPr lvl="2">
              <a:lnSpc>
                <a:spcPct val="90000"/>
              </a:lnSpc>
              <a:buSzPct val="25000"/>
              <a:buFont typeface="StarSymbol"/>
              <a:buChar char=""/>
            </a:pPr>
            <a:r>
              <a:rPr lang="pt-BR" sz="2000">
                <a:solidFill>
                  <a:srgbClr val="000000"/>
                </a:solidFill>
                <a:latin typeface="Calibri"/>
              </a:rPr>
              <a:t>planejamento, confecção, manutenção e atualização de páginas eletrônicas, desde que realizados em estabelecimento da optante</a:t>
            </a:r>
            <a:endParaRPr/>
          </a:p>
          <a:p>
            <a:pPr lvl="2">
              <a:lnSpc>
                <a:spcPct val="90000"/>
              </a:lnSpc>
              <a:buSzPct val="25000"/>
              <a:buFont typeface="StarSymbol"/>
              <a:buChar char=""/>
            </a:pPr>
            <a:r>
              <a:rPr lang="pt-BR" sz="2000">
                <a:solidFill>
                  <a:srgbClr val="000000"/>
                </a:solidFill>
                <a:latin typeface="Calibri"/>
              </a:rPr>
              <a:t>empresas montadoras de estandes para feiras; </a:t>
            </a:r>
            <a:endParaRPr/>
          </a:p>
          <a:p>
            <a:pPr lvl="2">
              <a:lnSpc>
                <a:spcPct val="90000"/>
              </a:lnSpc>
              <a:buSzPct val="25000"/>
              <a:buFont typeface="StarSymbol"/>
              <a:buChar char=""/>
            </a:pPr>
            <a:r>
              <a:rPr lang="pt-BR" sz="2000">
                <a:solidFill>
                  <a:srgbClr val="000000"/>
                </a:solidFill>
                <a:latin typeface="Calibri"/>
              </a:rPr>
              <a:t>laboratórios de análises clínicas ou de patologia clínica; </a:t>
            </a:r>
            <a:endParaRPr/>
          </a:p>
          <a:p>
            <a:pPr lvl="2">
              <a:lnSpc>
                <a:spcPct val="90000"/>
              </a:lnSpc>
              <a:buSzPct val="25000"/>
              <a:buFont typeface="StarSymbol"/>
              <a:buChar char=""/>
            </a:pPr>
            <a:r>
              <a:rPr lang="pt-BR" sz="2000">
                <a:solidFill>
                  <a:srgbClr val="000000"/>
                </a:solidFill>
                <a:latin typeface="Calibri"/>
              </a:rPr>
              <a:t>serviços de tomografia, diagnósticos médicos por imagem, registros gráficos e métodos óticos, bem como ressonância magnética; </a:t>
            </a:r>
            <a:endParaRPr/>
          </a:p>
          <a:p>
            <a:pPr lvl="2">
              <a:lnSpc>
                <a:spcPct val="90000"/>
              </a:lnSpc>
              <a:buSzPct val="25000"/>
              <a:buFont typeface="StarSymbol"/>
              <a:buChar char=""/>
            </a:pPr>
            <a:r>
              <a:rPr lang="pt-BR" sz="2000">
                <a:solidFill>
                  <a:srgbClr val="000000"/>
                </a:solidFill>
                <a:latin typeface="Calibri"/>
              </a:rPr>
              <a:t>serviços de prótese em geral</a:t>
            </a:r>
            <a:endParaRPr/>
          </a:p>
        </p:txBody>
      </p:sp>
      <p:sp>
        <p:nvSpPr>
          <p:cNvPr id="423" name="CustomShape 2"/>
          <p:cNvSpPr/>
          <p:nvPr/>
        </p:nvSpPr>
        <p:spPr>
          <a:xfrm>
            <a:off x="1265400" y="484200"/>
            <a:ext cx="7353360" cy="773640"/>
          </a:xfrm>
          <a:prstGeom prst="roundRect">
            <a:avLst>
              <a:gd fmla="val 16667" name="adj"/>
            </a:avLst>
          </a:prstGeom>
          <a:solidFill>
            <a:srgbClr val="ffc000"/>
          </a:solidFill>
          <a:ln w="12600">
            <a:solidFill>
              <a:srgbClr val="ffffff"/>
            </a:solidFill>
            <a:miter/>
          </a:ln>
        </p:spPr>
        <p:txBody>
          <a:bodyPr anchor="ctr" bIns="0" lIns="278280" rIns="278280" tIns="0"/>
          <a:p>
            <a:pPr>
              <a:lnSpc>
                <a:spcPct val="90000"/>
              </a:lnSpc>
            </a:pPr>
            <a:r>
              <a:rPr lang="pt-BR" sz="3200">
                <a:solidFill>
                  <a:srgbClr val="ffffff"/>
                </a:solidFill>
                <a:latin typeface="Calibri"/>
              </a:rPr>
              <a:t>ANEXO V</a:t>
            </a:r>
            <a:r>
              <a:rPr lang="pt-BR" sz="2400">
                <a:solidFill>
                  <a:srgbClr val="ffffff"/>
                </a:solidFill>
                <a:latin typeface="Calibri"/>
              </a:rPr>
              <a:t> </a:t>
            </a:r>
            <a:endParaRPr/>
          </a:p>
        </p:txBody>
      </p:sp>
      <p:sp>
        <p:nvSpPr>
          <p:cNvPr id="424" name="CustomShape 3"/>
          <p:cNvSpPr/>
          <p:nvPr/>
        </p:nvSpPr>
        <p:spPr>
          <a:xfrm>
            <a:off x="6559200" y="6021000"/>
            <a:ext cx="4596120" cy="364680"/>
          </a:xfrm>
          <a:prstGeom prst="rect">
            <a:avLst/>
          </a:prstGeom>
        </p:spPr>
        <p:txBody>
          <a:bodyPr bIns="45000" lIns="90000" rIns="90000" tIns="45000" wrap="none"/>
          <a:p>
            <a:pPr>
              <a:lnSpc>
                <a:spcPct val="100000"/>
              </a:lnSpc>
            </a:pPr>
            <a:r>
              <a:rPr lang="pt-BR">
                <a:solidFill>
                  <a:srgbClr val="000000"/>
                </a:solidFill>
                <a:latin typeface="Calibri"/>
              </a:rPr>
              <a:t>Art. 25A, §1º, inciso V Resolução CGSN 94/2011</a:t>
            </a:r>
            <a:endParaRPr/>
          </a:p>
        </p:txBody>
      </p:sp>
    </p:spTree>
  </p:cSld>
</p:sld>
</file>

<file path=ppt/slides/slide4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25" name="CustomShape 1"/>
          <p:cNvSpPr/>
          <p:nvPr/>
        </p:nvSpPr>
        <p:spPr>
          <a:xfrm>
            <a:off x="426600" y="1082520"/>
            <a:ext cx="11404080" cy="5110560"/>
          </a:xfrm>
          <a:prstGeom prst="rect">
            <a:avLst/>
          </a:prstGeom>
          <a:solidFill>
            <a:srgbClr val="ffffff"/>
          </a:solidFill>
          <a:ln w="12600">
            <a:solidFill>
              <a:srgbClr val="4472c4"/>
            </a:solidFill>
            <a:miter/>
          </a:ln>
        </p:spPr>
        <p:txBody>
          <a:bodyPr bIns="142200" lIns="885240" rIns="885240" tIns="150120"/>
          <a:p>
            <a:pPr lvl="1">
              <a:lnSpc>
                <a:spcPct val="90000"/>
              </a:lnSpc>
              <a:buSzPct val="25000"/>
              <a:buFont typeface="StarSymbol"/>
              <a:buChar char=""/>
            </a:pPr>
            <a:r>
              <a:rPr b="1" lang="pt-BR" sz="2000">
                <a:solidFill>
                  <a:srgbClr val="000000"/>
                </a:solidFill>
                <a:latin typeface="Calibri"/>
              </a:rPr>
              <a:t>Serviços</a:t>
            </a:r>
            <a:endParaRPr/>
          </a:p>
          <a:p>
            <a:pPr lvl="2">
              <a:lnSpc>
                <a:spcPct val="90000"/>
              </a:lnSpc>
              <a:buSzPct val="25000"/>
              <a:buFont typeface="StarSymbol"/>
              <a:buChar char=""/>
            </a:pPr>
            <a:r>
              <a:rPr lang="pt-BR" sz="2000">
                <a:solidFill>
                  <a:srgbClr val="000000"/>
                </a:solidFill>
                <a:latin typeface="Calibri"/>
              </a:rPr>
              <a:t>medicina, inclusive laboratorial e enfermagem; medicina veterinária; odontologia; </a:t>
            </a:r>
            <a:endParaRPr/>
          </a:p>
          <a:p>
            <a:pPr lvl="2">
              <a:lnSpc>
                <a:spcPct val="90000"/>
              </a:lnSpc>
              <a:buSzPct val="25000"/>
              <a:buFont typeface="StarSymbol"/>
              <a:buChar char=""/>
            </a:pPr>
            <a:r>
              <a:rPr lang="pt-BR" sz="2000">
                <a:solidFill>
                  <a:srgbClr val="000000"/>
                </a:solidFill>
                <a:latin typeface="Calibri"/>
              </a:rPr>
              <a:t>psicologia, psicanálise, terapia ocupacional, acupuntura, podologia, fonoaudiologia, clínicas de nutrição e de vacinação e bancos de leite; </a:t>
            </a:r>
            <a:endParaRPr/>
          </a:p>
          <a:p>
            <a:pPr lvl="2">
              <a:lnSpc>
                <a:spcPct val="90000"/>
              </a:lnSpc>
              <a:buSzPct val="25000"/>
              <a:buFont typeface="StarSymbol"/>
              <a:buChar char=""/>
            </a:pPr>
            <a:r>
              <a:rPr lang="pt-BR" sz="2000">
                <a:solidFill>
                  <a:srgbClr val="000000"/>
                </a:solidFill>
                <a:latin typeface="Calibri"/>
              </a:rPr>
              <a:t>serviços de comissaria, de despachantes, de tradução e de interpretação; </a:t>
            </a:r>
            <a:endParaRPr/>
          </a:p>
          <a:p>
            <a:pPr lvl="2">
              <a:lnSpc>
                <a:spcPct val="90000"/>
              </a:lnSpc>
              <a:buSzPct val="25000"/>
              <a:buFont typeface="StarSymbol"/>
              <a:buChar char=""/>
            </a:pPr>
            <a:r>
              <a:rPr lang="pt-BR" sz="2000">
                <a:solidFill>
                  <a:srgbClr val="000000"/>
                </a:solidFill>
                <a:latin typeface="Calibri"/>
              </a:rPr>
              <a:t>arquitetura, engenharia, medição, cartografia, topografia, geologia, geodésia, testes, suporte e análises técnicas e tecnológicas, pesquisa, design, desenho e agronomia; </a:t>
            </a:r>
            <a:endParaRPr/>
          </a:p>
          <a:p>
            <a:pPr lvl="2">
              <a:lnSpc>
                <a:spcPct val="90000"/>
              </a:lnSpc>
              <a:buSzPct val="25000"/>
              <a:buFont typeface="StarSymbol"/>
              <a:buChar char=""/>
            </a:pPr>
            <a:r>
              <a:rPr lang="pt-BR" sz="2000">
                <a:solidFill>
                  <a:srgbClr val="000000"/>
                </a:solidFill>
                <a:latin typeface="Calibri"/>
              </a:rPr>
              <a:t>representação comercial e demais atividades de intermediação de negócios e serviços de terceiros; perícia, leilão e avaliação; </a:t>
            </a:r>
            <a:endParaRPr/>
          </a:p>
          <a:p>
            <a:pPr lvl="2">
              <a:lnSpc>
                <a:spcPct val="90000"/>
              </a:lnSpc>
              <a:buSzPct val="25000"/>
              <a:buFont typeface="StarSymbol"/>
              <a:buChar char=""/>
            </a:pPr>
            <a:r>
              <a:rPr lang="pt-BR" sz="2000">
                <a:solidFill>
                  <a:srgbClr val="000000"/>
                </a:solidFill>
                <a:latin typeface="Calibri"/>
              </a:rPr>
              <a:t>auditoria, economia, consultoria, gestão, organização, controle e administração; </a:t>
            </a:r>
            <a:endParaRPr/>
          </a:p>
          <a:p>
            <a:pPr lvl="2">
              <a:lnSpc>
                <a:spcPct val="90000"/>
              </a:lnSpc>
              <a:buSzPct val="25000"/>
              <a:buFont typeface="StarSymbol"/>
              <a:buChar char=""/>
            </a:pPr>
            <a:r>
              <a:rPr lang="pt-BR" sz="2000">
                <a:solidFill>
                  <a:srgbClr val="000000"/>
                </a:solidFill>
                <a:latin typeface="Calibri"/>
              </a:rPr>
              <a:t>jornalismo e publicidade; agenciamento, exceto de mão de obra; </a:t>
            </a:r>
            <a:endParaRPr/>
          </a:p>
          <a:p>
            <a:pPr lvl="2">
              <a:lnSpc>
                <a:spcPct val="90000"/>
              </a:lnSpc>
              <a:buSzPct val="25000"/>
              <a:buFont typeface="StarSymbol"/>
              <a:buChar char=""/>
            </a:pPr>
            <a:r>
              <a:rPr lang="pt-BR" sz="2200" u="sng">
                <a:solidFill>
                  <a:srgbClr val="000000"/>
                </a:solidFill>
                <a:latin typeface="Calibri"/>
              </a:rPr>
              <a:t>outras</a:t>
            </a:r>
            <a:r>
              <a:rPr lang="pt-BR" sz="2200">
                <a:solidFill>
                  <a:srgbClr val="000000"/>
                </a:solidFill>
                <a:latin typeface="Calibri"/>
              </a:rPr>
              <a:t> atividades do setor de serviços que, cumulativamente: tenham por </a:t>
            </a:r>
            <a:r>
              <a:rPr lang="pt-BR" sz="2200" u="sng">
                <a:solidFill>
                  <a:srgbClr val="000000"/>
                </a:solidFill>
                <a:latin typeface="Calibri"/>
              </a:rPr>
              <a:t>finalidade</a:t>
            </a:r>
            <a:r>
              <a:rPr lang="pt-BR" sz="2200">
                <a:solidFill>
                  <a:srgbClr val="000000"/>
                </a:solidFill>
                <a:latin typeface="Calibri"/>
              </a:rPr>
              <a:t> a prestação de serviços decorrentes do exercício de </a:t>
            </a:r>
            <a:r>
              <a:rPr lang="pt-BR" sz="2200" u="sng">
                <a:solidFill>
                  <a:srgbClr val="000000"/>
                </a:solidFill>
                <a:latin typeface="Calibri"/>
              </a:rPr>
              <a:t>atividade intelectual</a:t>
            </a:r>
            <a:r>
              <a:rPr lang="pt-BR" sz="2200">
                <a:solidFill>
                  <a:srgbClr val="000000"/>
                </a:solidFill>
                <a:latin typeface="Calibri"/>
              </a:rPr>
              <a:t>, de natureza técnica, científica, desportiva, artística ou cultural, que constitua profissão regulamentada ou não; não estejam sujeitas especificamente à tributação na forma previstas nos incisos III, IV ou V.</a:t>
            </a:r>
            <a:endParaRPr/>
          </a:p>
        </p:txBody>
      </p:sp>
      <p:sp>
        <p:nvSpPr>
          <p:cNvPr id="426" name="CustomShape 2"/>
          <p:cNvSpPr/>
          <p:nvPr/>
        </p:nvSpPr>
        <p:spPr>
          <a:xfrm>
            <a:off x="788760" y="455760"/>
            <a:ext cx="10837080" cy="755640"/>
          </a:xfrm>
          <a:prstGeom prst="roundRect">
            <a:avLst>
              <a:gd fmla="val 16667" name="adj"/>
            </a:avLst>
          </a:prstGeom>
          <a:solidFill>
            <a:srgbClr val="4472c4"/>
          </a:solidFill>
          <a:ln w="12600">
            <a:solidFill>
              <a:srgbClr val="ffffff"/>
            </a:solidFill>
            <a:miter/>
          </a:ln>
        </p:spPr>
        <p:txBody>
          <a:bodyPr anchor="ctr" bIns="0" lIns="301680" rIns="301680" tIns="0"/>
          <a:p>
            <a:pPr>
              <a:lnSpc>
                <a:spcPct val="90000"/>
              </a:lnSpc>
            </a:pPr>
            <a:r>
              <a:rPr lang="pt-BR" sz="3200">
                <a:solidFill>
                  <a:srgbClr val="ffffff"/>
                </a:solidFill>
                <a:latin typeface="Calibri"/>
              </a:rPr>
              <a:t>ANEXO VI </a:t>
            </a:r>
            <a:r>
              <a:rPr lang="pt-BR" sz="2000">
                <a:solidFill>
                  <a:srgbClr val="ffffff"/>
                </a:solidFill>
                <a:latin typeface="Calibri"/>
              </a:rPr>
              <a:t>(V-A da Resolução) – 01/2015 ...</a:t>
            </a:r>
            <a:endParaRPr/>
          </a:p>
        </p:txBody>
      </p:sp>
      <p:sp>
        <p:nvSpPr>
          <p:cNvPr id="427" name="CustomShape 3"/>
          <p:cNvSpPr/>
          <p:nvPr/>
        </p:nvSpPr>
        <p:spPr>
          <a:xfrm>
            <a:off x="7054200" y="6488640"/>
            <a:ext cx="4654080" cy="364680"/>
          </a:xfrm>
          <a:prstGeom prst="rect">
            <a:avLst/>
          </a:prstGeom>
        </p:spPr>
        <p:txBody>
          <a:bodyPr bIns="45000" lIns="90000" rIns="90000" tIns="45000" wrap="none"/>
          <a:p>
            <a:pPr>
              <a:lnSpc>
                <a:spcPct val="100000"/>
              </a:lnSpc>
            </a:pPr>
            <a:r>
              <a:rPr lang="pt-BR">
                <a:solidFill>
                  <a:srgbClr val="000000"/>
                </a:solidFill>
                <a:latin typeface="Calibri"/>
              </a:rPr>
              <a:t>Art. 25A, §1º, inciso VI Resolução CGSN 94/2011</a:t>
            </a:r>
            <a:endParaRPr/>
          </a:p>
        </p:txBody>
      </p:sp>
    </p:spTree>
  </p:cSld>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9" name="TextShape 1"/>
          <p:cNvSpPr txBox="1"/>
          <p:nvPr/>
        </p:nvSpPr>
        <p:spPr>
          <a:xfrm>
            <a:off x="838080" y="365040"/>
            <a:ext cx="10515240" cy="1141200"/>
          </a:xfrm>
          <a:prstGeom prst="rect">
            <a:avLst/>
          </a:prstGeom>
        </p:spPr>
        <p:txBody>
          <a:bodyPr anchor="ctr"/>
          <a:p>
            <a:pPr algn="ctr">
              <a:lnSpc>
                <a:spcPct val="100000"/>
              </a:lnSpc>
            </a:pPr>
            <a:r>
              <a:rPr lang="pt-BR" sz="4400">
                <a:solidFill>
                  <a:srgbClr val="000000"/>
                </a:solidFill>
                <a:latin typeface="Calibri"/>
              </a:rPr>
              <a:t>LC 123/06</a:t>
            </a:r>
            <a:endParaRPr/>
          </a:p>
        </p:txBody>
      </p:sp>
      <p:sp>
        <p:nvSpPr>
          <p:cNvPr id="130" name="TextShape 2"/>
          <p:cNvSpPr txBox="1"/>
          <p:nvPr/>
        </p:nvSpPr>
        <p:spPr>
          <a:xfrm>
            <a:off x="203760" y="2147760"/>
            <a:ext cx="11783880" cy="4350960"/>
          </a:xfrm>
          <a:prstGeom prst="rect">
            <a:avLst/>
          </a:prstGeom>
        </p:spPr>
        <p:txBody>
          <a:bodyPr/>
          <a:p>
            <a:pPr algn="just">
              <a:lnSpc>
                <a:spcPct val="80000"/>
              </a:lnSpc>
            </a:pPr>
            <a:r>
              <a:rPr lang="pt-BR" sz="3400">
                <a:solidFill>
                  <a:srgbClr val="385623"/>
                </a:solidFill>
                <a:latin typeface="Calibri"/>
              </a:rPr>
              <a:t>Reúne, num só texto legal, diversos </a:t>
            </a:r>
            <a:r>
              <a:rPr b="1" lang="pt-BR" sz="3400">
                <a:solidFill>
                  <a:srgbClr val="385623"/>
                </a:solidFill>
                <a:latin typeface="Calibri"/>
              </a:rPr>
              <a:t>tratamentos diferenciados</a:t>
            </a:r>
            <a:r>
              <a:rPr lang="pt-BR" sz="3400">
                <a:solidFill>
                  <a:srgbClr val="385623"/>
                </a:solidFill>
                <a:latin typeface="Calibri"/>
              </a:rPr>
              <a:t>:</a:t>
            </a:r>
            <a:endParaRPr/>
          </a:p>
          <a:p>
            <a:pPr algn="just" lvl="2">
              <a:lnSpc>
                <a:spcPct val="80000"/>
              </a:lnSpc>
              <a:buSzPct val="25000"/>
              <a:buFont typeface="StarSymbol"/>
              <a:buChar char=""/>
            </a:pPr>
            <a:r>
              <a:rPr lang="pt-BR" sz="3400">
                <a:solidFill>
                  <a:srgbClr val="385623"/>
                </a:solidFill>
                <a:latin typeface="Calibri"/>
              </a:rPr>
              <a:t> </a:t>
            </a:r>
            <a:r>
              <a:rPr lang="pt-BR" sz="3400">
                <a:solidFill>
                  <a:srgbClr val="385623"/>
                </a:solidFill>
                <a:latin typeface="Calibri"/>
              </a:rPr>
              <a:t>Comerciais </a:t>
            </a:r>
            <a:endParaRPr/>
          </a:p>
          <a:p>
            <a:pPr algn="just" lvl="2">
              <a:lnSpc>
                <a:spcPct val="80000"/>
              </a:lnSpc>
              <a:buSzPct val="25000"/>
              <a:buFont typeface="StarSymbol"/>
              <a:buChar char=""/>
            </a:pPr>
            <a:r>
              <a:rPr lang="pt-BR" sz="3400">
                <a:solidFill>
                  <a:srgbClr val="385623"/>
                </a:solidFill>
                <a:latin typeface="Calibri"/>
              </a:rPr>
              <a:t> </a:t>
            </a:r>
            <a:r>
              <a:rPr lang="pt-BR" sz="3400">
                <a:solidFill>
                  <a:srgbClr val="385623"/>
                </a:solidFill>
                <a:latin typeface="Calibri"/>
              </a:rPr>
              <a:t>Trabalhistas </a:t>
            </a:r>
            <a:endParaRPr/>
          </a:p>
          <a:p>
            <a:pPr algn="just" lvl="2">
              <a:lnSpc>
                <a:spcPct val="80000"/>
              </a:lnSpc>
              <a:buSzPct val="25000"/>
              <a:buFont typeface="StarSymbol"/>
              <a:buChar char=""/>
            </a:pPr>
            <a:r>
              <a:rPr lang="pt-BR" sz="3400">
                <a:solidFill>
                  <a:srgbClr val="385623"/>
                </a:solidFill>
                <a:latin typeface="Calibri"/>
              </a:rPr>
              <a:t> </a:t>
            </a:r>
            <a:r>
              <a:rPr lang="pt-BR" sz="3400">
                <a:solidFill>
                  <a:srgbClr val="385623"/>
                </a:solidFill>
                <a:latin typeface="Calibri"/>
              </a:rPr>
              <a:t>Creditícios</a:t>
            </a:r>
            <a:endParaRPr/>
          </a:p>
          <a:p>
            <a:pPr algn="just" lvl="2">
              <a:lnSpc>
                <a:spcPct val="80000"/>
              </a:lnSpc>
              <a:buSzPct val="25000"/>
              <a:buFont typeface="StarSymbol"/>
              <a:buChar char=""/>
            </a:pPr>
            <a:r>
              <a:rPr lang="pt-BR" sz="3400">
                <a:solidFill>
                  <a:srgbClr val="385623"/>
                </a:solidFill>
                <a:latin typeface="Calibri"/>
              </a:rPr>
              <a:t> </a:t>
            </a:r>
            <a:r>
              <a:rPr lang="pt-BR" sz="3400">
                <a:solidFill>
                  <a:srgbClr val="385623"/>
                </a:solidFill>
                <a:latin typeface="Calibri"/>
              </a:rPr>
              <a:t>Tributários </a:t>
            </a:r>
            <a:r>
              <a:rPr b="1" lang="pt-BR" sz="3400">
                <a:solidFill>
                  <a:srgbClr val="385623"/>
                </a:solidFill>
                <a:latin typeface="Calibri"/>
              </a:rPr>
              <a:t>(Simples Nacional)</a:t>
            </a:r>
            <a:endParaRPr/>
          </a:p>
          <a:p>
            <a:pPr>
              <a:lnSpc>
                <a:spcPct val="100000"/>
              </a:lnSpc>
            </a:pPr>
            <a:endParaRPr/>
          </a:p>
        </p:txBody>
      </p:sp>
      <p:pic>
        <p:nvPicPr>
          <p:cNvPr descr="" id="131" name="Imagem 4"/>
          <p:cNvPicPr/>
          <p:nvPr/>
        </p:nvPicPr>
        <p:blipFill>
          <a:blip r:embed="rId1"/>
          <a:stretch>
            <a:fillRect/>
          </a:stretch>
        </p:blipFill>
        <p:spPr>
          <a:xfrm>
            <a:off x="10380240" y="490680"/>
            <a:ext cx="772560" cy="716400"/>
          </a:xfrm>
          <a:prstGeom prst="rect">
            <a:avLst/>
          </a:prstGeom>
        </p:spPr>
      </p:pic>
      <p:sp>
        <p:nvSpPr>
          <p:cNvPr id="132" name="CustomShape 3"/>
          <p:cNvSpPr/>
          <p:nvPr/>
        </p:nvSpPr>
        <p:spPr>
          <a:xfrm>
            <a:off x="4168440" y="2890800"/>
            <a:ext cx="533160" cy="1828440"/>
          </a:xfrm>
          <a:prstGeom prst="rightBrace">
            <a:avLst>
              <a:gd fmla="val 28571" name="adj1"/>
              <a:gd fmla="val 50000" name="adj2"/>
            </a:avLst>
          </a:prstGeom>
          <a:ln w="34920">
            <a:solidFill>
              <a:srgbClr val="000000"/>
            </a:solidFill>
            <a:round/>
          </a:ln>
        </p:spPr>
      </p:sp>
      <p:sp>
        <p:nvSpPr>
          <p:cNvPr id="133" name="CustomShape 4"/>
          <p:cNvSpPr/>
          <p:nvPr/>
        </p:nvSpPr>
        <p:spPr>
          <a:xfrm>
            <a:off x="5138280" y="3501720"/>
            <a:ext cx="3977280" cy="577800"/>
          </a:xfrm>
          <a:prstGeom prst="rect">
            <a:avLst/>
          </a:prstGeom>
        </p:spPr>
        <p:txBody>
          <a:bodyPr bIns="45000" lIns="90000" rIns="90000" tIns="45000" wrap="none"/>
          <a:p>
            <a:pPr>
              <a:lnSpc>
                <a:spcPct val="100000"/>
              </a:lnSpc>
            </a:pPr>
            <a:r>
              <a:rPr lang="pt-BR" sz="3200">
                <a:solidFill>
                  <a:srgbClr val="385623"/>
                </a:solidFill>
                <a:latin typeface="Calibri"/>
              </a:rPr>
              <a:t>Benefícios Gerais da LC</a:t>
            </a:r>
            <a:endParaRPr/>
          </a:p>
        </p:txBody>
      </p:sp>
    </p:spTree>
  </p:cSld>
</p:sld>
</file>

<file path=ppt/slides/slide5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28" name="CustomShape 1"/>
          <p:cNvSpPr/>
          <p:nvPr/>
        </p:nvSpPr>
        <p:spPr>
          <a:xfrm>
            <a:off x="2438280" y="1219320"/>
            <a:ext cx="7772040" cy="456840"/>
          </a:xfrm>
          <a:prstGeom prst="rect">
            <a:avLst/>
          </a:prstGeom>
        </p:spPr>
      </p:sp>
      <p:sp>
        <p:nvSpPr>
          <p:cNvPr id="429" name="CustomShape 2"/>
          <p:cNvSpPr/>
          <p:nvPr/>
        </p:nvSpPr>
        <p:spPr>
          <a:xfrm>
            <a:off x="2514600" y="1371600"/>
            <a:ext cx="7619760" cy="456840"/>
          </a:xfrm>
          <a:prstGeom prst="rect">
            <a:avLst/>
          </a:prstGeom>
        </p:spPr>
      </p:sp>
      <p:sp>
        <p:nvSpPr>
          <p:cNvPr id="430" name="CustomShape 3"/>
          <p:cNvSpPr/>
          <p:nvPr/>
        </p:nvSpPr>
        <p:spPr>
          <a:xfrm>
            <a:off x="2438280" y="1143000"/>
            <a:ext cx="7695720" cy="1387080"/>
          </a:xfrm>
          <a:prstGeom prst="rect">
            <a:avLst/>
          </a:prstGeom>
        </p:spPr>
        <p:txBody>
          <a:bodyPr bIns="46800" lIns="90000" rIns="90000" tIns="46800"/>
          <a:p>
            <a:pPr>
              <a:lnSpc>
                <a:spcPct val="100000"/>
              </a:lnSpc>
            </a:pPr>
            <a:endParaRPr/>
          </a:p>
          <a:p>
            <a:pPr>
              <a:lnSpc>
                <a:spcPct val="100000"/>
              </a:lnSpc>
            </a:pPr>
            <a:endParaRPr/>
          </a:p>
          <a:p>
            <a:pPr>
              <a:lnSpc>
                <a:spcPct val="100000"/>
              </a:lnSpc>
            </a:pPr>
            <a:endParaRPr/>
          </a:p>
        </p:txBody>
      </p:sp>
      <p:sp>
        <p:nvSpPr>
          <p:cNvPr id="431" name="CustomShape 4"/>
          <p:cNvSpPr/>
          <p:nvPr/>
        </p:nvSpPr>
        <p:spPr>
          <a:xfrm>
            <a:off x="261000" y="991080"/>
            <a:ext cx="6327000" cy="340200"/>
          </a:xfrm>
          <a:prstGeom prst="rect">
            <a:avLst/>
          </a:prstGeom>
        </p:spPr>
        <p:txBody>
          <a:bodyPr bIns="45000" lIns="90000" rIns="90000" tIns="45000" wrap="none"/>
          <a:p>
            <a:pPr>
              <a:lnSpc>
                <a:spcPct val="82000"/>
              </a:lnSpc>
            </a:pPr>
            <a:r>
              <a:rPr b="1" lang="pt-BR" sz="2000">
                <a:solidFill>
                  <a:srgbClr val="000000"/>
                </a:solidFill>
                <a:latin typeface="Arial"/>
                <a:ea typeface="DejaVu LGC Sans"/>
              </a:rPr>
              <a:t>PA</a:t>
            </a:r>
            <a:r>
              <a:rPr lang="pt-BR" sz="2000">
                <a:solidFill>
                  <a:srgbClr val="000000"/>
                </a:solidFill>
                <a:latin typeface="Arial"/>
                <a:ea typeface="DejaVu LGC Sans"/>
              </a:rPr>
              <a:t> – </a:t>
            </a:r>
            <a:r>
              <a:rPr b="1" lang="pt-BR" sz="2000">
                <a:solidFill>
                  <a:srgbClr val="000000"/>
                </a:solidFill>
                <a:latin typeface="Arial"/>
                <a:ea typeface="DejaVu LGC Sans"/>
              </a:rPr>
              <a:t>02/2016 - </a:t>
            </a:r>
            <a:r>
              <a:rPr lang="pt-BR" sz="1900">
                <a:solidFill>
                  <a:srgbClr val="000000"/>
                </a:solidFill>
                <a:latin typeface="Arial"/>
                <a:ea typeface="DejaVu LGC Sans"/>
              </a:rPr>
              <a:t>Receita de Venda de Calçados -  Anexo I</a:t>
            </a:r>
            <a:endParaRPr/>
          </a:p>
        </p:txBody>
      </p:sp>
      <p:sp>
        <p:nvSpPr>
          <p:cNvPr id="432" name="CustomShape 5"/>
          <p:cNvSpPr/>
          <p:nvPr/>
        </p:nvSpPr>
        <p:spPr>
          <a:xfrm>
            <a:off x="1914120" y="4406760"/>
            <a:ext cx="1981080" cy="239760"/>
          </a:xfrm>
          <a:prstGeom prst="rect">
            <a:avLst/>
          </a:prstGeom>
        </p:spPr>
        <p:txBody>
          <a:bodyPr bIns="45000" lIns="90000" rIns="90000" tIns="45000" wrap="none"/>
          <a:p>
            <a:pPr>
              <a:lnSpc>
                <a:spcPct val="82000"/>
              </a:lnSpc>
            </a:pPr>
            <a:r>
              <a:rPr lang="pt-BR" sz="1200">
                <a:solidFill>
                  <a:srgbClr val="ffffff"/>
                </a:solidFill>
                <a:latin typeface="Times New Roman"/>
                <a:ea typeface="DejaVu LGC Sans"/>
              </a:rPr>
              <a:t>De 720.000,01 a 840.000,00</a:t>
            </a:r>
            <a:r>
              <a:rPr lang="pt-BR" sz="1200">
                <a:solidFill>
                  <a:srgbClr val="ffffff"/>
                </a:solidFill>
                <a:latin typeface="Times New Roman"/>
                <a:ea typeface="DejaVu LGC Sans"/>
              </a:rPr>
              <a:t>	</a:t>
            </a:r>
            <a:endParaRPr/>
          </a:p>
        </p:txBody>
      </p:sp>
      <p:sp>
        <p:nvSpPr>
          <p:cNvPr id="433" name="CustomShape 6"/>
          <p:cNvSpPr/>
          <p:nvPr/>
        </p:nvSpPr>
        <p:spPr>
          <a:xfrm>
            <a:off x="4886640" y="4419720"/>
            <a:ext cx="631080" cy="239760"/>
          </a:xfrm>
          <a:prstGeom prst="rect">
            <a:avLst/>
          </a:prstGeom>
        </p:spPr>
        <p:txBody>
          <a:bodyPr bIns="45000" lIns="90000" rIns="90000" tIns="45000" wrap="none"/>
          <a:p>
            <a:pPr>
              <a:lnSpc>
                <a:spcPct val="82000"/>
              </a:lnSpc>
            </a:pPr>
            <a:r>
              <a:rPr lang="pt-BR" sz="1200">
                <a:solidFill>
                  <a:srgbClr val="ffffff"/>
                </a:solidFill>
                <a:latin typeface="Times New Roman"/>
                <a:ea typeface="DejaVu LGC Sans"/>
              </a:rPr>
              <a:t>8,36%</a:t>
            </a:r>
            <a:r>
              <a:rPr lang="pt-BR" sz="1200">
                <a:solidFill>
                  <a:srgbClr val="000000"/>
                </a:solidFill>
                <a:latin typeface="Times New Roman"/>
                <a:ea typeface="DejaVu LGC Sans"/>
              </a:rPr>
              <a:t>	</a:t>
            </a:r>
            <a:endParaRPr/>
          </a:p>
        </p:txBody>
      </p:sp>
      <p:sp>
        <p:nvSpPr>
          <p:cNvPr id="434" name="CustomShape 7"/>
          <p:cNvSpPr/>
          <p:nvPr/>
        </p:nvSpPr>
        <p:spPr>
          <a:xfrm>
            <a:off x="5413680" y="4419720"/>
            <a:ext cx="574200" cy="239760"/>
          </a:xfrm>
          <a:prstGeom prst="rect">
            <a:avLst/>
          </a:prstGeom>
        </p:spPr>
        <p:txBody>
          <a:bodyPr bIns="45000" lIns="90000" rIns="90000" tIns="45000" wrap="none"/>
          <a:p>
            <a:pPr>
              <a:lnSpc>
                <a:spcPct val="82000"/>
              </a:lnSpc>
            </a:pPr>
            <a:r>
              <a:rPr lang="pt-BR" sz="1200">
                <a:solidFill>
                  <a:srgbClr val="ffffff"/>
                </a:solidFill>
                <a:latin typeface="Times New Roman"/>
                <a:ea typeface="DejaVu LGC Sans"/>
              </a:rPr>
              <a:t>0,39%</a:t>
            </a:r>
            <a:endParaRPr/>
          </a:p>
        </p:txBody>
      </p:sp>
      <p:sp>
        <p:nvSpPr>
          <p:cNvPr id="435" name="CustomShape 8"/>
          <p:cNvSpPr/>
          <p:nvPr/>
        </p:nvSpPr>
        <p:spPr>
          <a:xfrm>
            <a:off x="6055200" y="4419720"/>
            <a:ext cx="574200" cy="239760"/>
          </a:xfrm>
          <a:prstGeom prst="rect">
            <a:avLst/>
          </a:prstGeom>
        </p:spPr>
        <p:txBody>
          <a:bodyPr bIns="45000" lIns="90000" rIns="90000" tIns="45000" wrap="none"/>
          <a:p>
            <a:pPr>
              <a:lnSpc>
                <a:spcPct val="82000"/>
              </a:lnSpc>
            </a:pPr>
            <a:r>
              <a:rPr lang="pt-BR" sz="1200">
                <a:solidFill>
                  <a:srgbClr val="ffffff"/>
                </a:solidFill>
                <a:latin typeface="Times New Roman"/>
                <a:ea typeface="DejaVu LGC Sans"/>
              </a:rPr>
              <a:t>0,39%</a:t>
            </a:r>
            <a:endParaRPr/>
          </a:p>
        </p:txBody>
      </p:sp>
      <p:sp>
        <p:nvSpPr>
          <p:cNvPr id="436" name="CustomShape 9"/>
          <p:cNvSpPr/>
          <p:nvPr/>
        </p:nvSpPr>
        <p:spPr>
          <a:xfrm>
            <a:off x="6664680" y="4419720"/>
            <a:ext cx="574200" cy="239760"/>
          </a:xfrm>
          <a:prstGeom prst="rect">
            <a:avLst/>
          </a:prstGeom>
        </p:spPr>
        <p:txBody>
          <a:bodyPr bIns="45000" lIns="90000" rIns="90000" tIns="45000" wrap="none"/>
          <a:p>
            <a:pPr>
              <a:lnSpc>
                <a:spcPct val="82000"/>
              </a:lnSpc>
            </a:pPr>
            <a:r>
              <a:rPr lang="pt-BR" sz="1200">
                <a:solidFill>
                  <a:srgbClr val="ffffff"/>
                </a:solidFill>
                <a:latin typeface="Times New Roman"/>
                <a:ea typeface="DejaVu LGC Sans"/>
              </a:rPr>
              <a:t>1,16%</a:t>
            </a:r>
            <a:endParaRPr/>
          </a:p>
        </p:txBody>
      </p:sp>
      <p:sp>
        <p:nvSpPr>
          <p:cNvPr id="437" name="CustomShape 10"/>
          <p:cNvSpPr/>
          <p:nvPr/>
        </p:nvSpPr>
        <p:spPr>
          <a:xfrm>
            <a:off x="8264880" y="4419720"/>
            <a:ext cx="574200" cy="239760"/>
          </a:xfrm>
          <a:prstGeom prst="rect">
            <a:avLst/>
          </a:prstGeom>
        </p:spPr>
        <p:txBody>
          <a:bodyPr bIns="45000" lIns="90000" rIns="90000" tIns="45000" wrap="none"/>
          <a:p>
            <a:pPr>
              <a:lnSpc>
                <a:spcPct val="82000"/>
              </a:lnSpc>
            </a:pPr>
            <a:r>
              <a:rPr lang="pt-BR" sz="1200">
                <a:solidFill>
                  <a:srgbClr val="ffffff"/>
                </a:solidFill>
                <a:latin typeface="Times New Roman"/>
                <a:ea typeface="DejaVu LGC Sans"/>
              </a:rPr>
              <a:t>3,30%</a:t>
            </a:r>
            <a:endParaRPr/>
          </a:p>
        </p:txBody>
      </p:sp>
      <p:pic>
        <p:nvPicPr>
          <p:cNvPr descr="" id="438" name="Picture 14"/>
          <p:cNvPicPr/>
          <p:nvPr/>
        </p:nvPicPr>
        <p:blipFill>
          <a:blip r:embed="rId1"/>
          <a:stretch>
            <a:fillRect/>
          </a:stretch>
        </p:blipFill>
        <p:spPr>
          <a:xfrm>
            <a:off x="584280" y="3058200"/>
            <a:ext cx="8127360" cy="2844360"/>
          </a:xfrm>
          <a:prstGeom prst="rect">
            <a:avLst/>
          </a:prstGeom>
        </p:spPr>
      </p:pic>
      <p:sp>
        <p:nvSpPr>
          <p:cNvPr id="439" name="CustomShape 11"/>
          <p:cNvSpPr/>
          <p:nvPr/>
        </p:nvSpPr>
        <p:spPr>
          <a:xfrm>
            <a:off x="779760" y="4751640"/>
            <a:ext cx="7736760" cy="253800"/>
          </a:xfrm>
          <a:prstGeom prst="rect">
            <a:avLst/>
          </a:prstGeom>
          <a:ln w="28440">
            <a:solidFill>
              <a:srgbClr val="ff0000"/>
            </a:solidFill>
            <a:miter/>
          </a:ln>
        </p:spPr>
      </p:sp>
      <p:sp>
        <p:nvSpPr>
          <p:cNvPr id="440" name="CustomShape 12"/>
          <p:cNvSpPr/>
          <p:nvPr/>
        </p:nvSpPr>
        <p:spPr>
          <a:xfrm>
            <a:off x="743760" y="2579400"/>
            <a:ext cx="7305120" cy="957240"/>
          </a:xfrm>
          <a:prstGeom prst="rect">
            <a:avLst/>
          </a:prstGeom>
          <a:solidFill>
            <a:srgbClr val="c5e0b4"/>
          </a:solidFill>
          <a:ln w="9360">
            <a:solidFill>
              <a:srgbClr val="7eba56"/>
            </a:solidFill>
            <a:miter/>
          </a:ln>
        </p:spPr>
        <p:txBody>
          <a:bodyPr anchor="ctr" bIns="45000" lIns="90000" rIns="90000" tIns="45000" wrap="none"/>
          <a:p>
            <a:pPr>
              <a:lnSpc>
                <a:spcPct val="82000"/>
              </a:lnSpc>
            </a:pPr>
            <a:endParaRPr/>
          </a:p>
          <a:p>
            <a:pPr>
              <a:lnSpc>
                <a:spcPct val="82000"/>
              </a:lnSpc>
            </a:pPr>
            <a:r>
              <a:rPr lang="pt-BR" sz="2200">
                <a:solidFill>
                  <a:srgbClr val="000000"/>
                </a:solidFill>
                <a:latin typeface="Arial"/>
                <a:ea typeface="DejaVu LGC Sans"/>
              </a:rPr>
              <a:t>RBT12 int </a:t>
            </a:r>
            <a:endParaRPr/>
          </a:p>
          <a:p>
            <a:pPr>
              <a:lnSpc>
                <a:spcPct val="82000"/>
              </a:lnSpc>
            </a:pPr>
            <a:r>
              <a:rPr lang="pt-BR" sz="2400">
                <a:solidFill>
                  <a:srgbClr val="000000"/>
                </a:solidFill>
                <a:latin typeface="Arial"/>
                <a:ea typeface="DejaVu LGC Sans"/>
              </a:rPr>
              <a:t>(</a:t>
            </a:r>
            <a:r>
              <a:rPr lang="pt-BR" sz="2000">
                <a:solidFill>
                  <a:srgbClr val="000000"/>
                </a:solidFill>
                <a:latin typeface="Arial"/>
                <a:ea typeface="DejaVu LGC Sans"/>
              </a:rPr>
              <a:t>receitas no mercado interno de 02/2015 a 01/2016)</a:t>
            </a:r>
            <a:endParaRPr/>
          </a:p>
          <a:p>
            <a:pPr>
              <a:lnSpc>
                <a:spcPct val="82000"/>
              </a:lnSpc>
            </a:pPr>
            <a:r>
              <a:rPr lang="pt-BR" sz="2200">
                <a:solidFill>
                  <a:srgbClr val="000000"/>
                </a:solidFill>
                <a:latin typeface="Arial"/>
                <a:ea typeface="DejaVu LGC Sans"/>
              </a:rPr>
              <a:t>R$ 380.000,00</a:t>
            </a:r>
            <a:endParaRPr/>
          </a:p>
          <a:p>
            <a:pPr>
              <a:lnSpc>
                <a:spcPct val="82000"/>
              </a:lnSpc>
            </a:pPr>
            <a:endParaRPr/>
          </a:p>
        </p:txBody>
      </p:sp>
      <p:sp>
        <p:nvSpPr>
          <p:cNvPr id="441" name="CustomShape 13"/>
          <p:cNvSpPr/>
          <p:nvPr/>
        </p:nvSpPr>
        <p:spPr>
          <a:xfrm>
            <a:off x="743760" y="5715000"/>
            <a:ext cx="8933400" cy="1052640"/>
          </a:xfrm>
          <a:prstGeom prst="rect">
            <a:avLst/>
          </a:prstGeom>
          <a:solidFill>
            <a:srgbClr val="ffffff"/>
          </a:solidFill>
        </p:spPr>
        <p:txBody>
          <a:bodyPr bIns="46800" lIns="90000" rIns="90000" tIns="46800"/>
          <a:p>
            <a:pPr>
              <a:lnSpc>
                <a:spcPct val="95000"/>
              </a:lnSpc>
            </a:pPr>
            <a:r>
              <a:rPr lang="pt-BR">
                <a:solidFill>
                  <a:srgbClr val="000000"/>
                </a:solidFill>
                <a:latin typeface="Arial"/>
                <a:ea typeface="DejaVu LGC Sans"/>
              </a:rPr>
              <a:t>Base de Cálculo = RPA interno = R$ 50.000,00</a:t>
            </a:r>
            <a:endParaRPr/>
          </a:p>
          <a:p>
            <a:pPr>
              <a:lnSpc>
                <a:spcPct val="95000"/>
              </a:lnSpc>
            </a:pPr>
            <a:r>
              <a:rPr lang="pt-BR">
                <a:solidFill>
                  <a:srgbClr val="000000"/>
                </a:solidFill>
                <a:latin typeface="Arial"/>
                <a:ea typeface="DejaVu LGC Sans"/>
              </a:rPr>
              <a:t>Valor Devido  = RPA int  x alíquota int</a:t>
            </a:r>
            <a:endParaRPr/>
          </a:p>
          <a:p>
            <a:pPr>
              <a:lnSpc>
                <a:spcPct val="95000"/>
              </a:lnSpc>
            </a:pPr>
            <a:r>
              <a:rPr lang="pt-BR">
                <a:solidFill>
                  <a:srgbClr val="000000"/>
                </a:solidFill>
                <a:latin typeface="Arial"/>
                <a:ea typeface="DejaVu LGC Sans"/>
              </a:rPr>
              <a:t>Valor Devido PA 02/2016 = R$ 50.000,00 x 6,84% = </a:t>
            </a:r>
            <a:r>
              <a:rPr lang="pt-BR">
                <a:solidFill>
                  <a:srgbClr val="fa4532"/>
                </a:solidFill>
                <a:latin typeface="Arial"/>
                <a:ea typeface="DejaVu LGC Sans"/>
              </a:rPr>
              <a:t>R$ 3.420,00 </a:t>
            </a:r>
            <a:endParaRPr/>
          </a:p>
        </p:txBody>
      </p:sp>
      <p:sp>
        <p:nvSpPr>
          <p:cNvPr id="442" name="CustomShape 14"/>
          <p:cNvSpPr/>
          <p:nvPr/>
        </p:nvSpPr>
        <p:spPr>
          <a:xfrm>
            <a:off x="8175960" y="2590920"/>
            <a:ext cx="1302480" cy="914040"/>
          </a:xfrm>
          <a:prstGeom prst="rect">
            <a:avLst/>
          </a:prstGeom>
          <a:solidFill>
            <a:srgbClr val="deebf7"/>
          </a:solidFill>
          <a:ln w="9360">
            <a:solidFill>
              <a:srgbClr val="9dc3e6"/>
            </a:solidFill>
            <a:miter/>
          </a:ln>
        </p:spPr>
        <p:txBody>
          <a:bodyPr anchor="ctr" bIns="45000" lIns="90000" rIns="90000" tIns="45000" wrap="none"/>
          <a:p>
            <a:pPr>
              <a:lnSpc>
                <a:spcPct val="82000"/>
              </a:lnSpc>
            </a:pPr>
            <a:r>
              <a:rPr lang="pt-BR" sz="2200">
                <a:solidFill>
                  <a:srgbClr val="535353"/>
                </a:solidFill>
                <a:latin typeface="Arial"/>
                <a:ea typeface="DejaVu LGC Sans"/>
              </a:rPr>
              <a:t>RPA int =</a:t>
            </a:r>
            <a:endParaRPr/>
          </a:p>
          <a:p>
            <a:pPr>
              <a:lnSpc>
                <a:spcPct val="82000"/>
              </a:lnSpc>
            </a:pPr>
            <a:r>
              <a:rPr b="1" lang="pt-BR" sz="1400">
                <a:solidFill>
                  <a:srgbClr val="535353"/>
                </a:solidFill>
                <a:latin typeface="Arial"/>
                <a:ea typeface="DejaVu LGC Sans"/>
              </a:rPr>
              <a:t>R$ 50.000,00</a:t>
            </a:r>
            <a:endParaRPr/>
          </a:p>
        </p:txBody>
      </p:sp>
      <p:sp>
        <p:nvSpPr>
          <p:cNvPr id="443" name="CustomShape 15"/>
          <p:cNvSpPr/>
          <p:nvPr/>
        </p:nvSpPr>
        <p:spPr>
          <a:xfrm>
            <a:off x="231480" y="87840"/>
            <a:ext cx="2712600" cy="760680"/>
          </a:xfrm>
          <a:prstGeom prst="rect">
            <a:avLst/>
          </a:prstGeom>
        </p:spPr>
        <p:txBody>
          <a:bodyPr bIns="45000" lIns="90000" rIns="90000" tIns="45000" wrap="none"/>
          <a:p>
            <a:pPr>
              <a:lnSpc>
                <a:spcPct val="100000"/>
              </a:lnSpc>
            </a:pPr>
            <a:r>
              <a:rPr lang="pt-BR" sz="4400">
                <a:solidFill>
                  <a:srgbClr val="000000"/>
                </a:solidFill>
                <a:latin typeface="Calibri"/>
              </a:rPr>
              <a:t>Exemplo 1 </a:t>
            </a:r>
            <a:r>
              <a:rPr lang="pt-BR">
                <a:solidFill>
                  <a:srgbClr val="000000"/>
                </a:solidFill>
                <a:latin typeface="Calibri"/>
              </a:rPr>
              <a:t> </a:t>
            </a:r>
            <a:endParaRPr/>
          </a:p>
        </p:txBody>
      </p:sp>
    </p:spTree>
  </p:cSld>
  <p:timing>
    <p:tnLst>
      <p:par>
        <p:cTn dur="indefinite" id="68" nodeType="tmRoot" restart="never">
          <p:childTnLst>
            <p:seq>
              <p:cTn dur="indefinite" id="69" nodeType="mainSeq"/>
              <p:prevCondLst>
                <p:cond delay="0" evt="onPrev">
                  <p:tgtEl>
                    <p:sldTgt/>
                  </p:tgtEl>
                </p:cond>
              </p:prevCondLst>
              <p:nextCondLst>
                <p:cond delay="0" evt="onNext">
                  <p:tgtEl>
                    <p:sldTgt/>
                  </p:tgtEl>
                </p:cond>
              </p:nextCondLst>
            </p:seq>
          </p:childTnLst>
        </p:cTn>
      </p:par>
    </p:tnLst>
  </p:timing>
</p:sld>
</file>

<file path=ppt/slides/slide5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44" name="CustomShape 1"/>
          <p:cNvSpPr/>
          <p:nvPr/>
        </p:nvSpPr>
        <p:spPr>
          <a:xfrm rot="5400000">
            <a:off x="7139880" y="-477720"/>
            <a:ext cx="1697760" cy="6729480"/>
          </a:xfrm>
          <a:prstGeom prst="round2SameRect">
            <a:avLst>
              <a:gd fmla="val 16667" name="adj1"/>
              <a:gd fmla="val 0" name="adj2"/>
            </a:avLst>
          </a:prstGeom>
          <a:solidFill>
            <a:srgbClr val="d1deef"/>
          </a:solidFill>
          <a:ln w="12600">
            <a:solidFill>
              <a:srgbClr val="d1deef"/>
            </a:solidFill>
            <a:miter/>
          </a:ln>
        </p:spPr>
        <p:txBody>
          <a:bodyPr anchor="ctr" bIns="247680" lIns="123840" rIns="123840" tIns="247680"/>
          <a:p>
            <a:pPr lvl="1">
              <a:lnSpc>
                <a:spcPct val="90000"/>
              </a:lnSpc>
              <a:buSzPct val="25000"/>
              <a:buFont typeface="StarSymbol"/>
              <a:buChar char=""/>
            </a:pPr>
            <a:r>
              <a:rPr lang="pt-BR" sz="1900">
                <a:solidFill>
                  <a:srgbClr val="000000"/>
                </a:solidFill>
                <a:latin typeface="Calibri"/>
              </a:rPr>
              <a:t> </a:t>
            </a:r>
            <a:r>
              <a:rPr lang="pt-BR" sz="2200">
                <a:solidFill>
                  <a:srgbClr val="000000"/>
                </a:solidFill>
                <a:latin typeface="Calibri"/>
              </a:rPr>
              <a:t>CONCEITO: Receita bruta acumulada nos doze meses anteriores ao PA</a:t>
            </a:r>
            <a:endParaRPr/>
          </a:p>
          <a:p>
            <a:pPr lvl="1">
              <a:lnSpc>
                <a:spcPct val="90000"/>
              </a:lnSpc>
              <a:buSzPct val="25000"/>
              <a:buFont typeface="StarSymbol"/>
              <a:buChar char=""/>
            </a:pPr>
            <a:r>
              <a:rPr lang="pt-BR" sz="2200">
                <a:solidFill>
                  <a:srgbClr val="000000"/>
                </a:solidFill>
                <a:latin typeface="Calibri"/>
              </a:rPr>
              <a:t> </a:t>
            </a:r>
            <a:r>
              <a:rPr lang="pt-BR" sz="2200">
                <a:solidFill>
                  <a:srgbClr val="000000"/>
                </a:solidFill>
                <a:latin typeface="Calibri"/>
              </a:rPr>
              <a:t>FINALIDADE: serve para definição da </a:t>
            </a:r>
            <a:r>
              <a:rPr lang="pt-BR" sz="2200">
                <a:solidFill>
                  <a:srgbClr val="c55a11"/>
                </a:solidFill>
                <a:latin typeface="Calibri"/>
              </a:rPr>
              <a:t>alíquota</a:t>
            </a:r>
            <a:r>
              <a:rPr lang="pt-BR" sz="2200">
                <a:solidFill>
                  <a:srgbClr val="000000"/>
                </a:solidFill>
                <a:latin typeface="Calibri"/>
              </a:rPr>
              <a:t> aplicável</a:t>
            </a:r>
            <a:endParaRPr/>
          </a:p>
          <a:p>
            <a:pPr lvl="1">
              <a:lnSpc>
                <a:spcPct val="90000"/>
              </a:lnSpc>
              <a:buSzPct val="25000"/>
              <a:buFont typeface="StarSymbol"/>
              <a:buChar char=""/>
            </a:pPr>
            <a:r>
              <a:rPr lang="pt-BR" sz="2200">
                <a:solidFill>
                  <a:srgbClr val="000000"/>
                </a:solidFill>
                <a:latin typeface="Calibri"/>
              </a:rPr>
              <a:t> </a:t>
            </a:r>
            <a:r>
              <a:rPr lang="pt-BR" sz="2200">
                <a:solidFill>
                  <a:srgbClr val="000000"/>
                </a:solidFill>
                <a:latin typeface="Calibri"/>
              </a:rPr>
              <a:t>pode ser proporcionalizada</a:t>
            </a:r>
            <a:endParaRPr/>
          </a:p>
        </p:txBody>
      </p:sp>
      <p:sp>
        <p:nvSpPr>
          <p:cNvPr id="445" name="CustomShape 2"/>
          <p:cNvSpPr/>
          <p:nvPr/>
        </p:nvSpPr>
        <p:spPr>
          <a:xfrm>
            <a:off x="838080" y="1825560"/>
            <a:ext cx="3785400" cy="2122200"/>
          </a:xfrm>
          <a:prstGeom prst="roundRect">
            <a:avLst>
              <a:gd fmla="val 16667" name="adj"/>
            </a:avLst>
          </a:prstGeom>
          <a:solidFill>
            <a:srgbClr val="5b9bd5"/>
          </a:solidFill>
          <a:ln w="12600">
            <a:solidFill>
              <a:srgbClr val="ffffff"/>
            </a:solidFill>
            <a:miter/>
          </a:ln>
        </p:spPr>
        <p:txBody>
          <a:bodyPr anchor="ctr" bIns="97200" lIns="194400" rIns="194400" tIns="97200"/>
          <a:p>
            <a:pPr algn="ctr">
              <a:lnSpc>
                <a:spcPct val="90000"/>
              </a:lnSpc>
            </a:pPr>
            <a:r>
              <a:rPr lang="pt-BR" sz="5100">
                <a:solidFill>
                  <a:srgbClr val="ffffff"/>
                </a:solidFill>
                <a:latin typeface="Calibri"/>
              </a:rPr>
              <a:t>RBT12 </a:t>
            </a:r>
            <a:endParaRPr/>
          </a:p>
          <a:p>
            <a:pPr algn="ctr">
              <a:lnSpc>
                <a:spcPct val="90000"/>
              </a:lnSpc>
            </a:pPr>
            <a:r>
              <a:rPr lang="pt-BR" sz="4000">
                <a:solidFill>
                  <a:srgbClr val="ffffff"/>
                </a:solidFill>
                <a:latin typeface="Calibri"/>
              </a:rPr>
              <a:t>Int e Ext</a:t>
            </a:r>
            <a:endParaRPr/>
          </a:p>
        </p:txBody>
      </p:sp>
      <p:sp>
        <p:nvSpPr>
          <p:cNvPr id="446" name="CustomShape 3"/>
          <p:cNvSpPr/>
          <p:nvPr/>
        </p:nvSpPr>
        <p:spPr>
          <a:xfrm rot="5400000">
            <a:off x="7007400" y="1750680"/>
            <a:ext cx="1962720" cy="6729480"/>
          </a:xfrm>
          <a:prstGeom prst="round2SameRect">
            <a:avLst>
              <a:gd fmla="val 16667" name="adj1"/>
              <a:gd fmla="val 0" name="adj2"/>
            </a:avLst>
          </a:prstGeom>
          <a:solidFill>
            <a:srgbClr val="d1deef"/>
          </a:solidFill>
          <a:ln w="12600">
            <a:solidFill>
              <a:srgbClr val="d1deef"/>
            </a:solidFill>
            <a:miter/>
          </a:ln>
        </p:spPr>
        <p:txBody>
          <a:bodyPr anchor="ctr" bIns="247680" lIns="123840" rIns="123840" tIns="247680"/>
          <a:p>
            <a:pPr lvl="1">
              <a:lnSpc>
                <a:spcPct val="90000"/>
              </a:lnSpc>
              <a:buSzPct val="25000"/>
              <a:buFont typeface="StarSymbol"/>
              <a:buChar char=""/>
            </a:pPr>
            <a:r>
              <a:rPr lang="pt-BR" sz="1900">
                <a:solidFill>
                  <a:srgbClr val="000000"/>
                </a:solidFill>
                <a:latin typeface="Calibri"/>
              </a:rPr>
              <a:t> </a:t>
            </a:r>
            <a:r>
              <a:rPr lang="pt-BR" sz="2200">
                <a:solidFill>
                  <a:srgbClr val="000000"/>
                </a:solidFill>
                <a:latin typeface="Calibri"/>
              </a:rPr>
              <a:t>CONCEITO: Receita bruta acumulada do ano-calendário anterior</a:t>
            </a:r>
            <a:endParaRPr/>
          </a:p>
          <a:p>
            <a:pPr lvl="1">
              <a:lnSpc>
                <a:spcPct val="90000"/>
              </a:lnSpc>
              <a:buSzPct val="25000"/>
              <a:buFont typeface="StarSymbol"/>
              <a:buChar char=""/>
            </a:pPr>
            <a:r>
              <a:rPr lang="pt-BR" sz="2200">
                <a:solidFill>
                  <a:srgbClr val="000000"/>
                </a:solidFill>
                <a:latin typeface="Calibri"/>
              </a:rPr>
              <a:t> </a:t>
            </a:r>
            <a:r>
              <a:rPr lang="pt-BR" sz="2200">
                <a:solidFill>
                  <a:srgbClr val="000000"/>
                </a:solidFill>
                <a:latin typeface="Calibri"/>
              </a:rPr>
              <a:t>FINALIDADE: serve para verificar se a empresa pode </a:t>
            </a:r>
            <a:r>
              <a:rPr lang="pt-BR" sz="2200">
                <a:solidFill>
                  <a:srgbClr val="c55a11"/>
                </a:solidFill>
                <a:latin typeface="Calibri"/>
              </a:rPr>
              <a:t>ingressar</a:t>
            </a:r>
            <a:r>
              <a:rPr lang="pt-BR" sz="2200">
                <a:solidFill>
                  <a:srgbClr val="000000"/>
                </a:solidFill>
                <a:latin typeface="Calibri"/>
              </a:rPr>
              <a:t> no simples</a:t>
            </a:r>
            <a:endParaRPr/>
          </a:p>
          <a:p>
            <a:pPr lvl="1">
              <a:lnSpc>
                <a:spcPct val="90000"/>
              </a:lnSpc>
              <a:buSzPct val="25000"/>
              <a:buFont typeface="StarSymbol"/>
              <a:buChar char=""/>
            </a:pPr>
            <a:r>
              <a:rPr lang="pt-BR" sz="2200">
                <a:solidFill>
                  <a:srgbClr val="000000"/>
                </a:solidFill>
                <a:latin typeface="Calibri"/>
              </a:rPr>
              <a:t> </a:t>
            </a:r>
            <a:r>
              <a:rPr lang="pt-BR" sz="2200">
                <a:solidFill>
                  <a:srgbClr val="000000"/>
                </a:solidFill>
                <a:latin typeface="Calibri"/>
              </a:rPr>
              <a:t>serve para identificar impedimento de recolher ICMS/ISS no simples </a:t>
            </a:r>
            <a:r>
              <a:rPr lang="pt-BR" sz="2200">
                <a:solidFill>
                  <a:srgbClr val="c55a11"/>
                </a:solidFill>
                <a:latin typeface="Calibri"/>
              </a:rPr>
              <a:t>(sublimite)</a:t>
            </a:r>
            <a:endParaRPr/>
          </a:p>
        </p:txBody>
      </p:sp>
      <p:sp>
        <p:nvSpPr>
          <p:cNvPr id="447" name="CustomShape 4"/>
          <p:cNvSpPr/>
          <p:nvPr/>
        </p:nvSpPr>
        <p:spPr>
          <a:xfrm>
            <a:off x="838080" y="4054320"/>
            <a:ext cx="3785400" cy="2122200"/>
          </a:xfrm>
          <a:prstGeom prst="roundRect">
            <a:avLst>
              <a:gd fmla="val 16667" name="adj"/>
            </a:avLst>
          </a:prstGeom>
          <a:solidFill>
            <a:srgbClr val="5b9bd5"/>
          </a:solidFill>
          <a:ln w="12600">
            <a:solidFill>
              <a:srgbClr val="ffffff"/>
            </a:solidFill>
            <a:miter/>
          </a:ln>
        </p:spPr>
        <p:txBody>
          <a:bodyPr anchor="ctr" bIns="97200" lIns="194400" rIns="194400" tIns="97200"/>
          <a:p>
            <a:pPr algn="ctr">
              <a:lnSpc>
                <a:spcPct val="90000"/>
              </a:lnSpc>
            </a:pPr>
            <a:r>
              <a:rPr lang="pt-BR" sz="5100">
                <a:solidFill>
                  <a:srgbClr val="ffffff"/>
                </a:solidFill>
                <a:latin typeface="Calibri"/>
              </a:rPr>
              <a:t>RBAA</a:t>
            </a:r>
            <a:endParaRPr/>
          </a:p>
          <a:p>
            <a:pPr algn="ctr">
              <a:lnSpc>
                <a:spcPct val="90000"/>
              </a:lnSpc>
            </a:pPr>
            <a:r>
              <a:rPr lang="pt-BR" sz="4000">
                <a:solidFill>
                  <a:srgbClr val="ffffff"/>
                </a:solidFill>
                <a:latin typeface="Calibri"/>
              </a:rPr>
              <a:t>Int e Ext</a:t>
            </a:r>
            <a:endParaRPr/>
          </a:p>
        </p:txBody>
      </p:sp>
      <p:sp>
        <p:nvSpPr>
          <p:cNvPr id="448" name="TextShape 5"/>
          <p:cNvSpPr txBox="1"/>
          <p:nvPr/>
        </p:nvSpPr>
        <p:spPr>
          <a:xfrm>
            <a:off x="838080" y="365040"/>
            <a:ext cx="10515240" cy="1064160"/>
          </a:xfrm>
          <a:prstGeom prst="rect">
            <a:avLst/>
          </a:prstGeom>
        </p:spPr>
        <p:txBody>
          <a:bodyPr anchor="ctr"/>
          <a:p>
            <a:pPr algn="ctr">
              <a:lnSpc>
                <a:spcPct val="100000"/>
              </a:lnSpc>
            </a:pPr>
            <a:r>
              <a:rPr lang="pt-BR" sz="4400">
                <a:solidFill>
                  <a:srgbClr val="000000"/>
                </a:solidFill>
                <a:latin typeface="Calibri"/>
              </a:rPr>
              <a:t>Receitas</a:t>
            </a:r>
            <a:endParaRPr/>
          </a:p>
        </p:txBody>
      </p:sp>
      <p:pic>
        <p:nvPicPr>
          <p:cNvPr descr="" id="449" name="Imagem 4"/>
          <p:cNvPicPr/>
          <p:nvPr/>
        </p:nvPicPr>
        <p:blipFill>
          <a:blip r:embed="rId1"/>
          <a:stretch>
            <a:fillRect/>
          </a:stretch>
        </p:blipFill>
        <p:spPr>
          <a:xfrm>
            <a:off x="10380240" y="490680"/>
            <a:ext cx="772560" cy="716400"/>
          </a:xfrm>
          <a:prstGeom prst="rect">
            <a:avLst/>
          </a:prstGeom>
        </p:spPr>
      </p:pic>
    </p:spTree>
  </p:cSld>
</p:sld>
</file>

<file path=ppt/slides/slide5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50" name="CustomShape 1"/>
          <p:cNvSpPr/>
          <p:nvPr/>
        </p:nvSpPr>
        <p:spPr>
          <a:xfrm rot="5400000">
            <a:off x="6734160" y="-451800"/>
            <a:ext cx="2476440" cy="6756120"/>
          </a:xfrm>
          <a:prstGeom prst="round2SameRect">
            <a:avLst>
              <a:gd fmla="val 16667" name="adj1"/>
              <a:gd fmla="val 0" name="adj2"/>
            </a:avLst>
          </a:prstGeom>
          <a:solidFill>
            <a:srgbClr val="d1deef"/>
          </a:solidFill>
          <a:ln w="12600">
            <a:solidFill>
              <a:srgbClr val="d1deef"/>
            </a:solidFill>
            <a:miter/>
          </a:ln>
        </p:spPr>
        <p:txBody>
          <a:bodyPr anchor="ctr" bIns="247680" lIns="123840" rIns="123840" tIns="247680"/>
          <a:p>
            <a:pPr lvl="1">
              <a:lnSpc>
                <a:spcPct val="90000"/>
              </a:lnSpc>
              <a:buSzPct val="25000"/>
              <a:buFont typeface="StarSymbol"/>
              <a:buChar char=""/>
            </a:pPr>
            <a:r>
              <a:rPr lang="pt-BR" sz="1600">
                <a:solidFill>
                  <a:srgbClr val="000000"/>
                </a:solidFill>
                <a:latin typeface="Calibri"/>
              </a:rPr>
              <a:t> </a:t>
            </a:r>
            <a:r>
              <a:rPr lang="pt-BR" sz="2200">
                <a:solidFill>
                  <a:srgbClr val="000000"/>
                </a:solidFill>
                <a:latin typeface="Calibri"/>
              </a:rPr>
              <a:t>CONCEITO: Receita bruta acumulada do ano-calendário corrente</a:t>
            </a:r>
            <a:endParaRPr/>
          </a:p>
          <a:p>
            <a:pPr lvl="1">
              <a:lnSpc>
                <a:spcPct val="90000"/>
              </a:lnSpc>
              <a:buSzPct val="25000"/>
              <a:buFont typeface="StarSymbol"/>
              <a:buChar char=""/>
            </a:pPr>
            <a:r>
              <a:rPr lang="pt-BR" sz="2200">
                <a:solidFill>
                  <a:srgbClr val="000000"/>
                </a:solidFill>
                <a:latin typeface="Calibri"/>
              </a:rPr>
              <a:t>FINALIDADE: serve para verificar se a empresa pode </a:t>
            </a:r>
            <a:r>
              <a:rPr lang="pt-BR" sz="2200">
                <a:solidFill>
                  <a:srgbClr val="c55a11"/>
                </a:solidFill>
                <a:latin typeface="Calibri"/>
              </a:rPr>
              <a:t>continuar</a:t>
            </a:r>
            <a:r>
              <a:rPr lang="pt-BR" sz="2200">
                <a:solidFill>
                  <a:srgbClr val="000000"/>
                </a:solidFill>
                <a:latin typeface="Calibri"/>
              </a:rPr>
              <a:t> no simples</a:t>
            </a:r>
            <a:endParaRPr/>
          </a:p>
          <a:p>
            <a:pPr lvl="1">
              <a:lnSpc>
                <a:spcPct val="90000"/>
              </a:lnSpc>
              <a:buSzPct val="25000"/>
              <a:buFont typeface="StarSymbol"/>
              <a:buChar char=""/>
            </a:pPr>
            <a:r>
              <a:rPr lang="pt-BR" sz="2200">
                <a:solidFill>
                  <a:srgbClr val="000000"/>
                </a:solidFill>
                <a:latin typeface="Calibri"/>
              </a:rPr>
              <a:t>serve para controlar impedimento de recolher ICMS/ISS no simples </a:t>
            </a:r>
            <a:r>
              <a:rPr lang="pt-BR" sz="2200">
                <a:solidFill>
                  <a:srgbClr val="c55a11"/>
                </a:solidFill>
                <a:latin typeface="Calibri"/>
              </a:rPr>
              <a:t>(sublimite) </a:t>
            </a:r>
            <a:endParaRPr/>
          </a:p>
          <a:p>
            <a:pPr lvl="1">
              <a:lnSpc>
                <a:spcPct val="90000"/>
              </a:lnSpc>
              <a:buSzPct val="25000"/>
              <a:buFont typeface="StarSymbol"/>
              <a:buChar char=""/>
            </a:pPr>
            <a:r>
              <a:rPr lang="pt-BR" sz="2200">
                <a:solidFill>
                  <a:srgbClr val="000000"/>
                </a:solidFill>
                <a:latin typeface="Calibri"/>
              </a:rPr>
              <a:t> </a:t>
            </a:r>
            <a:r>
              <a:rPr lang="pt-BR" sz="2200">
                <a:solidFill>
                  <a:srgbClr val="000000"/>
                </a:solidFill>
                <a:latin typeface="Calibri"/>
              </a:rPr>
              <a:t>serve para controlar </a:t>
            </a:r>
            <a:r>
              <a:rPr lang="pt-BR" sz="2200">
                <a:solidFill>
                  <a:srgbClr val="c55a11"/>
                </a:solidFill>
                <a:latin typeface="Calibri"/>
              </a:rPr>
              <a:t>majoração</a:t>
            </a:r>
            <a:r>
              <a:rPr lang="pt-BR" sz="2200">
                <a:solidFill>
                  <a:srgbClr val="000000"/>
                </a:solidFill>
                <a:latin typeface="Calibri"/>
              </a:rPr>
              <a:t> de alíquota</a:t>
            </a:r>
            <a:endParaRPr/>
          </a:p>
        </p:txBody>
      </p:sp>
      <p:sp>
        <p:nvSpPr>
          <p:cNvPr id="451" name="CustomShape 2"/>
          <p:cNvSpPr/>
          <p:nvPr/>
        </p:nvSpPr>
        <p:spPr>
          <a:xfrm>
            <a:off x="838080" y="1739520"/>
            <a:ext cx="3755520" cy="2373480"/>
          </a:xfrm>
          <a:prstGeom prst="roundRect">
            <a:avLst>
              <a:gd fmla="val 16667" name="adj"/>
            </a:avLst>
          </a:prstGeom>
          <a:solidFill>
            <a:srgbClr val="5b9bd5"/>
          </a:solidFill>
          <a:ln w="12600">
            <a:solidFill>
              <a:srgbClr val="ffffff"/>
            </a:solidFill>
            <a:miter/>
          </a:ln>
        </p:spPr>
        <p:txBody>
          <a:bodyPr anchor="ctr" bIns="95400" lIns="190440" rIns="190440" tIns="95400"/>
          <a:p>
            <a:pPr algn="ctr">
              <a:lnSpc>
                <a:spcPct val="90000"/>
              </a:lnSpc>
            </a:pPr>
            <a:r>
              <a:rPr lang="pt-BR" sz="5000">
                <a:solidFill>
                  <a:srgbClr val="ffffff"/>
                </a:solidFill>
                <a:latin typeface="Calibri"/>
              </a:rPr>
              <a:t>RBA </a:t>
            </a:r>
            <a:endParaRPr/>
          </a:p>
          <a:p>
            <a:pPr algn="ctr">
              <a:lnSpc>
                <a:spcPct val="90000"/>
              </a:lnSpc>
            </a:pPr>
            <a:r>
              <a:rPr lang="pt-BR" sz="4000">
                <a:solidFill>
                  <a:srgbClr val="ffffff"/>
                </a:solidFill>
                <a:latin typeface="Calibri"/>
              </a:rPr>
              <a:t>Int e Ext</a:t>
            </a:r>
            <a:endParaRPr/>
          </a:p>
        </p:txBody>
      </p:sp>
      <p:sp>
        <p:nvSpPr>
          <p:cNvPr id="452" name="CustomShape 3"/>
          <p:cNvSpPr/>
          <p:nvPr/>
        </p:nvSpPr>
        <p:spPr>
          <a:xfrm rot="5400000">
            <a:off x="7039440" y="2105280"/>
            <a:ext cx="1898640" cy="6729480"/>
          </a:xfrm>
          <a:prstGeom prst="round2SameRect">
            <a:avLst>
              <a:gd fmla="val 16667" name="adj1"/>
              <a:gd fmla="val 0" name="adj2"/>
            </a:avLst>
          </a:prstGeom>
          <a:solidFill>
            <a:srgbClr val="d1deef"/>
          </a:solidFill>
          <a:ln w="12600">
            <a:solidFill>
              <a:srgbClr val="d1deef"/>
            </a:solidFill>
            <a:miter/>
          </a:ln>
        </p:spPr>
        <p:txBody>
          <a:bodyPr anchor="ctr" bIns="247680" lIns="123840" rIns="123840" tIns="247680"/>
          <a:p>
            <a:pPr lvl="1">
              <a:lnSpc>
                <a:spcPct val="90000"/>
              </a:lnSpc>
              <a:buSzPct val="25000"/>
              <a:buFont typeface="StarSymbol"/>
              <a:buChar char=""/>
            </a:pPr>
            <a:r>
              <a:rPr lang="pt-BR" sz="1600">
                <a:solidFill>
                  <a:srgbClr val="000000"/>
                </a:solidFill>
                <a:latin typeface="Calibri"/>
              </a:rPr>
              <a:t> </a:t>
            </a:r>
            <a:r>
              <a:rPr lang="pt-BR" sz="2200">
                <a:solidFill>
                  <a:srgbClr val="000000"/>
                </a:solidFill>
                <a:latin typeface="Calibri"/>
              </a:rPr>
              <a:t>CONCEITO: Receita bruta do período de apuração (todos os estabelecimentos)</a:t>
            </a:r>
            <a:endParaRPr/>
          </a:p>
          <a:p>
            <a:pPr lvl="1">
              <a:lnSpc>
                <a:spcPct val="90000"/>
              </a:lnSpc>
              <a:buSzPct val="25000"/>
              <a:buFont typeface="StarSymbol"/>
              <a:buChar char=""/>
            </a:pPr>
            <a:r>
              <a:rPr lang="pt-BR" sz="2200">
                <a:solidFill>
                  <a:srgbClr val="000000"/>
                </a:solidFill>
                <a:latin typeface="Calibri"/>
              </a:rPr>
              <a:t> </a:t>
            </a:r>
            <a:r>
              <a:rPr lang="pt-BR" sz="2200">
                <a:solidFill>
                  <a:srgbClr val="000000"/>
                </a:solidFill>
                <a:latin typeface="Calibri"/>
              </a:rPr>
              <a:t>FINALIDADE: </a:t>
            </a:r>
            <a:r>
              <a:rPr lang="pt-BR" sz="2200">
                <a:solidFill>
                  <a:srgbClr val="c55a11"/>
                </a:solidFill>
                <a:latin typeface="Calibri"/>
              </a:rPr>
              <a:t>base de cálculo </a:t>
            </a:r>
            <a:r>
              <a:rPr lang="pt-BR" sz="2200">
                <a:solidFill>
                  <a:srgbClr val="000000"/>
                </a:solidFill>
                <a:latin typeface="Calibri"/>
              </a:rPr>
              <a:t>do tributos apurados no simples</a:t>
            </a:r>
            <a:endParaRPr/>
          </a:p>
          <a:p>
            <a:pPr lvl="1">
              <a:lnSpc>
                <a:spcPct val="90000"/>
              </a:lnSpc>
              <a:buSzPct val="25000"/>
              <a:buFont typeface="StarSymbol"/>
              <a:buChar char=""/>
            </a:pPr>
            <a:r>
              <a:rPr lang="pt-BR" sz="2200">
                <a:solidFill>
                  <a:srgbClr val="000000"/>
                </a:solidFill>
                <a:latin typeface="Calibri"/>
              </a:rPr>
              <a:t>se optar pelo regime de caixa – RPA Caixa </a:t>
            </a:r>
            <a:endParaRPr/>
          </a:p>
        </p:txBody>
      </p:sp>
      <p:sp>
        <p:nvSpPr>
          <p:cNvPr id="453" name="CustomShape 4"/>
          <p:cNvSpPr/>
          <p:nvPr/>
        </p:nvSpPr>
        <p:spPr>
          <a:xfrm>
            <a:off x="838080" y="4211280"/>
            <a:ext cx="3785400" cy="2373480"/>
          </a:xfrm>
          <a:prstGeom prst="roundRect">
            <a:avLst>
              <a:gd fmla="val 16667" name="adj"/>
            </a:avLst>
          </a:prstGeom>
          <a:solidFill>
            <a:srgbClr val="5b9bd5"/>
          </a:solidFill>
          <a:ln w="12600">
            <a:solidFill>
              <a:srgbClr val="ffffff"/>
            </a:solidFill>
            <a:miter/>
          </a:ln>
        </p:spPr>
        <p:txBody>
          <a:bodyPr anchor="ctr" bIns="95400" lIns="190440" rIns="190440" tIns="95400"/>
          <a:p>
            <a:pPr algn="ctr">
              <a:lnSpc>
                <a:spcPct val="90000"/>
              </a:lnSpc>
            </a:pPr>
            <a:r>
              <a:rPr lang="pt-BR" sz="5000">
                <a:solidFill>
                  <a:srgbClr val="ffffff"/>
                </a:solidFill>
                <a:latin typeface="Calibri"/>
              </a:rPr>
              <a:t>RPA</a:t>
            </a:r>
            <a:endParaRPr/>
          </a:p>
          <a:p>
            <a:pPr algn="ctr">
              <a:lnSpc>
                <a:spcPct val="90000"/>
              </a:lnSpc>
            </a:pPr>
            <a:r>
              <a:rPr lang="pt-BR" sz="4000">
                <a:solidFill>
                  <a:srgbClr val="ffffff"/>
                </a:solidFill>
                <a:latin typeface="Calibri"/>
              </a:rPr>
              <a:t>Int e Ext</a:t>
            </a:r>
            <a:endParaRPr/>
          </a:p>
        </p:txBody>
      </p:sp>
      <p:sp>
        <p:nvSpPr>
          <p:cNvPr id="454" name="TextShape 5"/>
          <p:cNvSpPr txBox="1"/>
          <p:nvPr/>
        </p:nvSpPr>
        <p:spPr>
          <a:xfrm>
            <a:off x="838080" y="365040"/>
            <a:ext cx="10515240" cy="1064160"/>
          </a:xfrm>
          <a:prstGeom prst="rect">
            <a:avLst/>
          </a:prstGeom>
        </p:spPr>
        <p:txBody>
          <a:bodyPr anchor="ctr"/>
          <a:p>
            <a:pPr algn="ctr">
              <a:lnSpc>
                <a:spcPct val="100000"/>
              </a:lnSpc>
            </a:pPr>
            <a:r>
              <a:rPr lang="pt-BR" sz="4400">
                <a:solidFill>
                  <a:srgbClr val="000000"/>
                </a:solidFill>
                <a:latin typeface="Calibri"/>
              </a:rPr>
              <a:t>Receitas</a:t>
            </a:r>
            <a:endParaRPr/>
          </a:p>
        </p:txBody>
      </p:sp>
      <p:pic>
        <p:nvPicPr>
          <p:cNvPr descr="" id="455" name="Imagem 4"/>
          <p:cNvPicPr/>
          <p:nvPr/>
        </p:nvPicPr>
        <p:blipFill>
          <a:blip r:embed="rId1"/>
          <a:stretch>
            <a:fillRect/>
          </a:stretch>
        </p:blipFill>
        <p:spPr>
          <a:xfrm>
            <a:off x="10380240" y="490680"/>
            <a:ext cx="772560" cy="716400"/>
          </a:xfrm>
          <a:prstGeom prst="rect">
            <a:avLst/>
          </a:prstGeom>
        </p:spPr>
      </p:pic>
    </p:spTree>
  </p:cSld>
</p:sld>
</file>

<file path=ppt/slides/slide5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56" name="Line 1"/>
          <p:cNvSpPr/>
          <p:nvPr/>
        </p:nvSpPr>
        <p:spPr>
          <a:xfrm>
            <a:off x="356040" y="1824480"/>
            <a:ext cx="11479320" cy="0"/>
          </a:xfrm>
          <a:prstGeom prst="line">
            <a:avLst/>
          </a:prstGeom>
          <a:ln w="6480">
            <a:solidFill>
              <a:srgbClr val="5b9bd5"/>
            </a:solidFill>
            <a:miter/>
          </a:ln>
        </p:spPr>
      </p:sp>
      <p:sp>
        <p:nvSpPr>
          <p:cNvPr id="457" name="CustomShape 2"/>
          <p:cNvSpPr/>
          <p:nvPr/>
        </p:nvSpPr>
        <p:spPr>
          <a:xfrm>
            <a:off x="356400" y="1824840"/>
            <a:ext cx="538920" cy="5030280"/>
          </a:xfrm>
          <a:prstGeom prst="rect">
            <a:avLst/>
          </a:prstGeom>
        </p:spPr>
        <p:txBody>
          <a:bodyPr bIns="247680" lIns="247680" rIns="247680" tIns="247680"/>
          <a:p>
            <a:pPr>
              <a:lnSpc>
                <a:spcPct val="90000"/>
              </a:lnSpc>
            </a:pPr>
            <a:r>
              <a:rPr lang="pt-BR" sz="6500">
                <a:solidFill>
                  <a:srgbClr val="000000"/>
                </a:solidFill>
                <a:latin typeface="Calibri"/>
              </a:rPr>
              <a:t> </a:t>
            </a:r>
            <a:endParaRPr/>
          </a:p>
        </p:txBody>
      </p:sp>
      <p:sp>
        <p:nvSpPr>
          <p:cNvPr id="458" name="CustomShape 3"/>
          <p:cNvSpPr/>
          <p:nvPr/>
        </p:nvSpPr>
        <p:spPr>
          <a:xfrm>
            <a:off x="877320" y="1965600"/>
            <a:ext cx="10301040" cy="994680"/>
          </a:xfrm>
          <a:prstGeom prst="rect">
            <a:avLst/>
          </a:prstGeom>
        </p:spPr>
        <p:txBody>
          <a:bodyPr bIns="91440" tIns="91440"/>
          <a:p>
            <a:pPr>
              <a:lnSpc>
                <a:spcPct val="90000"/>
              </a:lnSpc>
            </a:pPr>
            <a:r>
              <a:rPr b="1" lang="pt-BR" sz="2400">
                <a:solidFill>
                  <a:srgbClr val="010000"/>
                </a:solidFill>
                <a:latin typeface="Arial"/>
              </a:rPr>
              <a:t>RBT 12 Proporcionalizada</a:t>
            </a:r>
            <a:r>
              <a:rPr b="1" lang="pt-BR" sz="2400">
                <a:solidFill>
                  <a:srgbClr val="000099"/>
                </a:solidFill>
                <a:latin typeface="Arial"/>
              </a:rPr>
              <a:t> </a:t>
            </a:r>
            <a:r>
              <a:rPr b="1" lang="pt-BR" sz="2400">
                <a:solidFill>
                  <a:srgbClr val="000000"/>
                </a:solidFill>
                <a:latin typeface="Arial"/>
              </a:rPr>
              <a:t>– </a:t>
            </a:r>
            <a:r>
              <a:rPr lang="pt-BR" sz="2400">
                <a:solidFill>
                  <a:srgbClr val="292929"/>
                </a:solidFill>
                <a:latin typeface="Arial"/>
              </a:rPr>
              <a:t>critério utilizado nos 12 primeiros meses de atividade para enquadramento na tabela de faixas de alíquotas.</a:t>
            </a:r>
            <a:endParaRPr/>
          </a:p>
          <a:p>
            <a:pPr>
              <a:lnSpc>
                <a:spcPct val="90000"/>
              </a:lnSpc>
            </a:pPr>
            <a:endParaRPr/>
          </a:p>
        </p:txBody>
      </p:sp>
      <p:sp>
        <p:nvSpPr>
          <p:cNvPr id="459" name="Line 4"/>
          <p:cNvSpPr/>
          <p:nvPr/>
        </p:nvSpPr>
        <p:spPr>
          <a:xfrm>
            <a:off x="863640" y="2864880"/>
            <a:ext cx="2157120" cy="0"/>
          </a:xfrm>
          <a:prstGeom prst="line">
            <a:avLst/>
          </a:prstGeom>
          <a:ln w="12600">
            <a:solidFill>
              <a:srgbClr val="c4d4eb"/>
            </a:solidFill>
            <a:miter/>
          </a:ln>
        </p:spPr>
      </p:sp>
      <p:sp>
        <p:nvSpPr>
          <p:cNvPr id="460" name="CustomShape 5"/>
          <p:cNvSpPr/>
          <p:nvPr/>
        </p:nvSpPr>
        <p:spPr>
          <a:xfrm>
            <a:off x="864000" y="2914560"/>
            <a:ext cx="10259640" cy="1194840"/>
          </a:xfrm>
          <a:prstGeom prst="rect">
            <a:avLst/>
          </a:prstGeom>
        </p:spPr>
        <p:txBody>
          <a:bodyPr bIns="91440" tIns="91440"/>
          <a:p>
            <a:pPr>
              <a:lnSpc>
                <a:spcPct val="90000"/>
              </a:lnSpc>
            </a:pPr>
            <a:r>
              <a:rPr b="1" lang="pt-BR" sz="2400">
                <a:solidFill>
                  <a:srgbClr val="010000"/>
                </a:solidFill>
                <a:latin typeface="Arial"/>
              </a:rPr>
              <a:t>No primeiro mês de atividade</a:t>
            </a:r>
            <a:r>
              <a:rPr b="1" lang="pt-BR" sz="2400">
                <a:solidFill>
                  <a:srgbClr val="000099"/>
                </a:solidFill>
                <a:latin typeface="Arial"/>
              </a:rPr>
              <a:t> </a:t>
            </a:r>
            <a:r>
              <a:rPr b="1" lang="pt-BR" sz="2400">
                <a:solidFill>
                  <a:srgbClr val="010000"/>
                </a:solidFill>
                <a:latin typeface="Arial"/>
              </a:rPr>
              <a:t>- </a:t>
            </a:r>
            <a:r>
              <a:rPr lang="pt-BR" sz="2400">
                <a:solidFill>
                  <a:srgbClr val="292929"/>
                </a:solidFill>
                <a:latin typeface="Arial"/>
              </a:rPr>
              <a:t>receita do próprio mês de apuração multiplicada por 12 (RBT12 proporcionalizada);</a:t>
            </a:r>
            <a:r>
              <a:rPr lang="pt-BR" sz="2400">
                <a:solidFill>
                  <a:srgbClr val="000000"/>
                </a:solidFill>
                <a:latin typeface="Calibri"/>
              </a:rPr>
              <a:t>	</a:t>
            </a:r>
            <a:r>
              <a:rPr lang="pt-BR" sz="1600">
                <a:solidFill>
                  <a:srgbClr val="000000"/>
                </a:solidFill>
                <a:latin typeface="Calibri"/>
              </a:rPr>
              <a:t>	</a:t>
            </a:r>
            <a:endParaRPr/>
          </a:p>
          <a:p>
            <a:pPr>
              <a:lnSpc>
                <a:spcPct val="90000"/>
              </a:lnSpc>
            </a:pPr>
            <a:endParaRPr/>
          </a:p>
        </p:txBody>
      </p:sp>
      <p:sp>
        <p:nvSpPr>
          <p:cNvPr id="461" name="Line 6"/>
          <p:cNvSpPr/>
          <p:nvPr/>
        </p:nvSpPr>
        <p:spPr>
          <a:xfrm>
            <a:off x="863640" y="3834720"/>
            <a:ext cx="2157120" cy="0"/>
          </a:xfrm>
          <a:prstGeom prst="line">
            <a:avLst/>
          </a:prstGeom>
          <a:ln w="12600">
            <a:solidFill>
              <a:srgbClr val="c4d4eb"/>
            </a:solidFill>
            <a:miter/>
          </a:ln>
        </p:spPr>
      </p:sp>
      <p:sp>
        <p:nvSpPr>
          <p:cNvPr id="462" name="CustomShape 7"/>
          <p:cNvSpPr/>
          <p:nvPr/>
        </p:nvSpPr>
        <p:spPr>
          <a:xfrm>
            <a:off x="864000" y="3974760"/>
            <a:ext cx="10890360" cy="996840"/>
          </a:xfrm>
          <a:prstGeom prst="rect">
            <a:avLst/>
          </a:prstGeom>
        </p:spPr>
        <p:txBody>
          <a:bodyPr bIns="91440" tIns="91440"/>
          <a:p>
            <a:pPr>
              <a:lnSpc>
                <a:spcPct val="90000"/>
              </a:lnSpc>
            </a:pPr>
            <a:r>
              <a:rPr b="1" lang="pt-BR" sz="2400">
                <a:solidFill>
                  <a:srgbClr val="010000"/>
                </a:solidFill>
                <a:latin typeface="Arial"/>
              </a:rPr>
              <a:t>Nos 11 (onze) meses posteriores ao do início de atividade -</a:t>
            </a:r>
            <a:r>
              <a:rPr b="1" lang="pt-BR" sz="2400">
                <a:solidFill>
                  <a:srgbClr val="000099"/>
                </a:solidFill>
                <a:latin typeface="Arial"/>
              </a:rPr>
              <a:t> </a:t>
            </a:r>
            <a:r>
              <a:rPr lang="pt-BR" sz="2400">
                <a:solidFill>
                  <a:srgbClr val="292929"/>
                </a:solidFill>
                <a:latin typeface="Arial"/>
              </a:rPr>
              <a:t>média aritmética da receita bruta total dos meses anteriores ao do período de apuração, multiplicada por 12 (doze). </a:t>
            </a:r>
            <a:r>
              <a:rPr lang="pt-BR" sz="2000">
                <a:solidFill>
                  <a:srgbClr val="000000"/>
                </a:solidFill>
                <a:latin typeface="Calibri"/>
              </a:rPr>
              <a:t>	</a:t>
            </a:r>
            <a:endParaRPr/>
          </a:p>
        </p:txBody>
      </p:sp>
      <p:sp>
        <p:nvSpPr>
          <p:cNvPr id="463" name="Line 8"/>
          <p:cNvSpPr/>
          <p:nvPr/>
        </p:nvSpPr>
        <p:spPr>
          <a:xfrm>
            <a:off x="863640" y="5250600"/>
            <a:ext cx="2157120" cy="0"/>
          </a:xfrm>
          <a:prstGeom prst="line">
            <a:avLst/>
          </a:prstGeom>
          <a:ln w="12600">
            <a:solidFill>
              <a:srgbClr val="c4d4eb"/>
            </a:solidFill>
            <a:miter/>
          </a:ln>
        </p:spPr>
      </p:sp>
      <p:sp>
        <p:nvSpPr>
          <p:cNvPr id="464" name="TextShape 9"/>
          <p:cNvSpPr txBox="1"/>
          <p:nvPr/>
        </p:nvSpPr>
        <p:spPr>
          <a:xfrm>
            <a:off x="838080" y="365040"/>
            <a:ext cx="10515240" cy="1180080"/>
          </a:xfrm>
          <a:prstGeom prst="rect">
            <a:avLst/>
          </a:prstGeom>
        </p:spPr>
        <p:txBody>
          <a:bodyPr anchor="ctr"/>
          <a:p>
            <a:pPr>
              <a:lnSpc>
                <a:spcPct val="90000"/>
              </a:lnSpc>
            </a:pPr>
            <a:r>
              <a:rPr b="1" lang="pt-BR" sz="4400">
                <a:solidFill>
                  <a:srgbClr val="000000"/>
                </a:solidFill>
                <a:latin typeface="Calibri"/>
              </a:rPr>
              <a:t> </a:t>
            </a:r>
            <a:r>
              <a:rPr b="1" lang="pt-BR" sz="4400">
                <a:solidFill>
                  <a:srgbClr val="000000"/>
                </a:solidFill>
                <a:latin typeface="Calibri Light"/>
              </a:rPr>
              <a:t>RBT12 - proporcionalizada</a:t>
            </a:r>
            <a:endParaRPr/>
          </a:p>
        </p:txBody>
      </p:sp>
      <p:pic>
        <p:nvPicPr>
          <p:cNvPr descr="" id="465" name="Imagem 4"/>
          <p:cNvPicPr/>
          <p:nvPr/>
        </p:nvPicPr>
        <p:blipFill>
          <a:blip r:embed="rId1"/>
          <a:stretch>
            <a:fillRect/>
          </a:stretch>
        </p:blipFill>
        <p:spPr>
          <a:xfrm>
            <a:off x="10380240" y="490680"/>
            <a:ext cx="772560" cy="716400"/>
          </a:xfrm>
          <a:prstGeom prst="rect">
            <a:avLst/>
          </a:prstGeom>
        </p:spPr>
      </p:pic>
      <p:sp>
        <p:nvSpPr>
          <p:cNvPr id="466" name="CustomShape 10"/>
          <p:cNvSpPr/>
          <p:nvPr/>
        </p:nvSpPr>
        <p:spPr>
          <a:xfrm>
            <a:off x="838080" y="5613480"/>
            <a:ext cx="11657160" cy="364680"/>
          </a:xfrm>
          <a:prstGeom prst="rect">
            <a:avLst/>
          </a:prstGeom>
        </p:spPr>
        <p:txBody>
          <a:bodyPr bIns="45000" lIns="90000" rIns="90000" tIns="45000"/>
          <a:p>
            <a:pPr>
              <a:lnSpc>
                <a:spcPct val="100000"/>
              </a:lnSpc>
            </a:pPr>
            <a:r>
              <a:rPr lang="pt-BR">
                <a:solidFill>
                  <a:srgbClr val="3b3838"/>
                </a:solidFill>
                <a:latin typeface="Arial"/>
              </a:rPr>
              <a:t>Regra válida também para início de atividade em ano-calendário imediatamente anterior ao da opção.</a:t>
            </a:r>
            <a:endParaRPr/>
          </a:p>
        </p:txBody>
      </p:sp>
    </p:spTree>
  </p:cSld>
</p:sld>
</file>

<file path=ppt/slides/slide5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67" name="CustomShape 1"/>
          <p:cNvSpPr/>
          <p:nvPr/>
        </p:nvSpPr>
        <p:spPr>
          <a:xfrm>
            <a:off x="1447920" y="1787400"/>
            <a:ext cx="2666520" cy="690120"/>
          </a:xfrm>
          <a:prstGeom prst="rect">
            <a:avLst/>
          </a:prstGeom>
        </p:spPr>
        <p:txBody>
          <a:bodyPr bIns="45000" lIns="90000" rIns="90000" tIns="45000"/>
          <a:p>
            <a:pPr>
              <a:lnSpc>
                <a:spcPct val="82000"/>
              </a:lnSpc>
            </a:pPr>
            <a:r>
              <a:rPr b="1" lang="pt-BR" sz="2400">
                <a:solidFill>
                  <a:srgbClr val="c55a11"/>
                </a:solidFill>
                <a:latin typeface="Arial"/>
                <a:ea typeface="DejaVu LGC Sans"/>
              </a:rPr>
              <a:t>Várias Atividades</a:t>
            </a:r>
            <a:endParaRPr/>
          </a:p>
        </p:txBody>
      </p:sp>
      <p:sp>
        <p:nvSpPr>
          <p:cNvPr id="468" name="CustomShape 2"/>
          <p:cNvSpPr/>
          <p:nvPr/>
        </p:nvSpPr>
        <p:spPr>
          <a:xfrm>
            <a:off x="8280000" y="1693080"/>
            <a:ext cx="2666520" cy="690120"/>
          </a:xfrm>
          <a:prstGeom prst="rect">
            <a:avLst/>
          </a:prstGeom>
        </p:spPr>
        <p:txBody>
          <a:bodyPr bIns="45000" lIns="90000" rIns="90000" tIns="45000"/>
          <a:p>
            <a:pPr>
              <a:lnSpc>
                <a:spcPct val="82000"/>
              </a:lnSpc>
            </a:pPr>
            <a:r>
              <a:rPr b="1" lang="pt-BR" sz="2400">
                <a:solidFill>
                  <a:srgbClr val="548235"/>
                </a:solidFill>
                <a:latin typeface="Arial"/>
                <a:ea typeface="DejaVu LGC Sans"/>
              </a:rPr>
              <a:t>Majoração de Alíquotas</a:t>
            </a:r>
            <a:endParaRPr/>
          </a:p>
        </p:txBody>
      </p:sp>
      <p:sp>
        <p:nvSpPr>
          <p:cNvPr id="469" name="CustomShape 3"/>
          <p:cNvSpPr/>
          <p:nvPr/>
        </p:nvSpPr>
        <p:spPr>
          <a:xfrm>
            <a:off x="8058240" y="2959200"/>
            <a:ext cx="2895120" cy="690120"/>
          </a:xfrm>
          <a:prstGeom prst="rect">
            <a:avLst/>
          </a:prstGeom>
        </p:spPr>
        <p:txBody>
          <a:bodyPr bIns="45000" lIns="90000" rIns="90000" tIns="45000"/>
          <a:p>
            <a:pPr>
              <a:lnSpc>
                <a:spcPct val="82000"/>
              </a:lnSpc>
            </a:pPr>
            <a:r>
              <a:rPr b="1" lang="pt-BR" sz="2400">
                <a:solidFill>
                  <a:srgbClr val="ff6600"/>
                </a:solidFill>
                <a:latin typeface="Arial"/>
                <a:ea typeface="DejaVu LGC Sans"/>
              </a:rPr>
              <a:t>Vários Estabelecimentos</a:t>
            </a:r>
            <a:endParaRPr/>
          </a:p>
        </p:txBody>
      </p:sp>
      <p:sp>
        <p:nvSpPr>
          <p:cNvPr id="470" name="CustomShape 4"/>
          <p:cNvSpPr/>
          <p:nvPr/>
        </p:nvSpPr>
        <p:spPr>
          <a:xfrm>
            <a:off x="1447920" y="3144600"/>
            <a:ext cx="2666520" cy="1289880"/>
          </a:xfrm>
          <a:prstGeom prst="rect">
            <a:avLst/>
          </a:prstGeom>
        </p:spPr>
        <p:txBody>
          <a:bodyPr bIns="45000" lIns="90000" rIns="90000" tIns="45000"/>
          <a:p>
            <a:pPr>
              <a:lnSpc>
                <a:spcPct val="82000"/>
              </a:lnSpc>
            </a:pPr>
            <a:r>
              <a:rPr b="1" lang="pt-BR" sz="2400">
                <a:solidFill>
                  <a:srgbClr val="2e75b6"/>
                </a:solidFill>
                <a:latin typeface="Arial"/>
                <a:ea typeface="DejaVu LGC Sans"/>
              </a:rPr>
              <a:t>Estabelecimento localizado em Estado com Sublimite</a:t>
            </a:r>
            <a:endParaRPr/>
          </a:p>
        </p:txBody>
      </p:sp>
      <p:sp>
        <p:nvSpPr>
          <p:cNvPr id="471" name="CustomShape 5"/>
          <p:cNvSpPr/>
          <p:nvPr/>
        </p:nvSpPr>
        <p:spPr>
          <a:xfrm>
            <a:off x="628920" y="4911840"/>
            <a:ext cx="2666520" cy="690120"/>
          </a:xfrm>
          <a:prstGeom prst="rect">
            <a:avLst/>
          </a:prstGeom>
        </p:spPr>
        <p:txBody>
          <a:bodyPr bIns="45000" lIns="90000" rIns="90000" tIns="45000"/>
          <a:p>
            <a:pPr>
              <a:lnSpc>
                <a:spcPct val="82000"/>
              </a:lnSpc>
            </a:pPr>
            <a:r>
              <a:rPr b="1" lang="pt-BR" sz="2400">
                <a:solidFill>
                  <a:srgbClr val="cc9900"/>
                </a:solidFill>
                <a:latin typeface="Arial"/>
                <a:ea typeface="DejaVu LGC Sans"/>
              </a:rPr>
              <a:t>Receitas com e sem ST</a:t>
            </a:r>
            <a:endParaRPr/>
          </a:p>
        </p:txBody>
      </p:sp>
      <p:sp>
        <p:nvSpPr>
          <p:cNvPr id="472" name="CustomShape 6"/>
          <p:cNvSpPr/>
          <p:nvPr/>
        </p:nvSpPr>
        <p:spPr>
          <a:xfrm>
            <a:off x="8172720" y="5190480"/>
            <a:ext cx="2666520" cy="690120"/>
          </a:xfrm>
          <a:prstGeom prst="rect">
            <a:avLst/>
          </a:prstGeom>
        </p:spPr>
        <p:txBody>
          <a:bodyPr bIns="45000" lIns="90000" rIns="90000" tIns="45000"/>
          <a:p>
            <a:pPr>
              <a:lnSpc>
                <a:spcPct val="82000"/>
              </a:lnSpc>
            </a:pPr>
            <a:r>
              <a:rPr b="1" lang="pt-BR" sz="2400">
                <a:solidFill>
                  <a:srgbClr val="c55a11"/>
                </a:solidFill>
                <a:latin typeface="Arial"/>
                <a:ea typeface="DejaVu LGC Sans"/>
              </a:rPr>
              <a:t>Receitas com Retenção de ISS</a:t>
            </a:r>
            <a:endParaRPr/>
          </a:p>
        </p:txBody>
      </p:sp>
      <p:sp>
        <p:nvSpPr>
          <p:cNvPr id="473" name="CustomShape 7"/>
          <p:cNvSpPr/>
          <p:nvPr/>
        </p:nvSpPr>
        <p:spPr>
          <a:xfrm>
            <a:off x="5940360" y="4009320"/>
            <a:ext cx="2666520" cy="690120"/>
          </a:xfrm>
          <a:prstGeom prst="rect">
            <a:avLst/>
          </a:prstGeom>
        </p:spPr>
        <p:txBody>
          <a:bodyPr bIns="45000" lIns="90000" rIns="90000" tIns="45000"/>
          <a:p>
            <a:pPr>
              <a:lnSpc>
                <a:spcPct val="82000"/>
              </a:lnSpc>
            </a:pPr>
            <a:r>
              <a:rPr b="1" lang="pt-BR" sz="2400">
                <a:solidFill>
                  <a:srgbClr val="000000"/>
                </a:solidFill>
                <a:latin typeface="Arial"/>
                <a:ea typeface="DejaVu LGC Sans"/>
              </a:rPr>
              <a:t>Receitas com Isenção ICMS</a:t>
            </a:r>
            <a:endParaRPr/>
          </a:p>
        </p:txBody>
      </p:sp>
      <p:sp>
        <p:nvSpPr>
          <p:cNvPr id="474" name="CustomShape 8"/>
          <p:cNvSpPr/>
          <p:nvPr/>
        </p:nvSpPr>
        <p:spPr>
          <a:xfrm>
            <a:off x="4495680" y="2133720"/>
            <a:ext cx="2666520" cy="690120"/>
          </a:xfrm>
          <a:prstGeom prst="rect">
            <a:avLst/>
          </a:prstGeom>
        </p:spPr>
        <p:txBody>
          <a:bodyPr bIns="45000" lIns="90000" rIns="90000" tIns="45000"/>
          <a:p>
            <a:pPr>
              <a:lnSpc>
                <a:spcPct val="82000"/>
              </a:lnSpc>
            </a:pPr>
            <a:r>
              <a:rPr b="1" lang="pt-BR" sz="2400">
                <a:solidFill>
                  <a:srgbClr val="595959"/>
                </a:solidFill>
                <a:latin typeface="Arial"/>
                <a:ea typeface="DejaVu LGC Sans"/>
              </a:rPr>
              <a:t>ISS devido a outro Município</a:t>
            </a:r>
            <a:endParaRPr/>
          </a:p>
        </p:txBody>
      </p:sp>
      <p:sp>
        <p:nvSpPr>
          <p:cNvPr id="475" name="CustomShape 9"/>
          <p:cNvSpPr/>
          <p:nvPr/>
        </p:nvSpPr>
        <p:spPr>
          <a:xfrm>
            <a:off x="4114800" y="5686560"/>
            <a:ext cx="2666520" cy="390240"/>
          </a:xfrm>
          <a:prstGeom prst="rect">
            <a:avLst/>
          </a:prstGeom>
        </p:spPr>
        <p:txBody>
          <a:bodyPr bIns="45000" lIns="90000" rIns="90000" tIns="45000"/>
          <a:p>
            <a:pPr>
              <a:lnSpc>
                <a:spcPct val="82000"/>
              </a:lnSpc>
            </a:pPr>
            <a:r>
              <a:rPr b="1" lang="pt-BR" sz="2400">
                <a:solidFill>
                  <a:srgbClr val="003300"/>
                </a:solidFill>
                <a:latin typeface="Arial"/>
                <a:ea typeface="DejaVu LGC Sans"/>
              </a:rPr>
              <a:t>Etc, etc, etc....</a:t>
            </a:r>
            <a:endParaRPr/>
          </a:p>
        </p:txBody>
      </p:sp>
      <p:sp>
        <p:nvSpPr>
          <p:cNvPr id="476" name="CustomShape 10"/>
          <p:cNvSpPr/>
          <p:nvPr/>
        </p:nvSpPr>
        <p:spPr>
          <a:xfrm>
            <a:off x="838080" y="365040"/>
            <a:ext cx="10515240" cy="1064160"/>
          </a:xfrm>
          <a:prstGeom prst="rect">
            <a:avLst/>
          </a:prstGeom>
          <a:solidFill>
            <a:srgbClr val="c5e0b4"/>
          </a:solidFill>
        </p:spPr>
        <p:txBody>
          <a:bodyPr bIns="45000" lIns="90000" rIns="90000" tIns="45000"/>
          <a:p>
            <a:pPr algn="ctr">
              <a:lnSpc>
                <a:spcPct val="100000"/>
              </a:lnSpc>
            </a:pPr>
            <a:endParaRPr/>
          </a:p>
          <a:p>
            <a:pPr algn="ctr">
              <a:lnSpc>
                <a:spcPct val="100000"/>
              </a:lnSpc>
            </a:pPr>
            <a:r>
              <a:rPr b="1" lang="pt-BR" sz="4400">
                <a:solidFill>
                  <a:srgbClr val="000000"/>
                </a:solidFill>
                <a:latin typeface="Calibri"/>
              </a:rPr>
              <a:t>O cálculo pode complicar?</a:t>
            </a:r>
            <a:endParaRPr/>
          </a:p>
        </p:txBody>
      </p:sp>
      <p:pic>
        <p:nvPicPr>
          <p:cNvPr descr="" id="477" name="Imagem 11"/>
          <p:cNvPicPr/>
          <p:nvPr/>
        </p:nvPicPr>
        <p:blipFill>
          <a:blip r:embed="rId1"/>
          <a:stretch>
            <a:fillRect/>
          </a:stretch>
        </p:blipFill>
        <p:spPr>
          <a:xfrm>
            <a:off x="10347840" y="541800"/>
            <a:ext cx="772560" cy="716400"/>
          </a:xfrm>
          <a:prstGeom prst="rect">
            <a:avLst/>
          </a:prstGeom>
        </p:spPr>
      </p:pic>
    </p:spTree>
  </p:cSld>
  <p:timing>
    <p:tnLst>
      <p:par>
        <p:cTn dur="indefinite" id="70" nodeType="tmRoot" restart="never">
          <p:childTnLst>
            <p:seq>
              <p:cTn dur="indefinite" id="71" nodeType="mainSeq">
                <p:childTnLst>
                  <p:par>
                    <p:cTn fill="hold" id="72" nodeType="clickEffect">
                      <p:stCondLst>
                        <p:cond delay="indefinite"/>
                      </p:stCondLst>
                      <p:childTnLst>
                        <p:par>
                          <p:cTn fill="hold" id="73" nodeType="withEffect">
                            <p:stCondLst>
                              <p:cond delay="0"/>
                            </p:stCondLst>
                            <p:childTnLst>
                              <p:par>
                                <p:cTn fill="hold" id="74" nodeType="clickEffect" presetClass="entr" presetID="18" presetSubtype="12">
                                  <p:stCondLst>
                                    <p:cond delay="0"/>
                                  </p:stCondLst>
                                  <p:childTnLst>
                                    <p:set>
                                      <p:cBhvr>
                                        <p:cTn dur="1" fill="hold" id="75">
                                          <p:stCondLst>
                                            <p:cond delay="0"/>
                                          </p:stCondLst>
                                        </p:cTn>
                                        <p:tgtEl>
                                          <p:spTgt spid="467"/>
                                        </p:tgtEl>
                                        <p:attrNameLst>
                                          <p:attrName>style.visibility</p:attrName>
                                        </p:attrNameLst>
                                      </p:cBhvr>
                                      <p:to>
                                        <p:strVal val="visible"/>
                                      </p:to>
                                    </p:set>
                                    <p:animEffect filter="strips(downLeft)" transition="in">
                                      <p:cBhvr additive="repl">
                                        <p:cTn dur="500" fill="freeze" id="76"/>
                                        <p:tgtEl>
                                          <p:spTgt spid="467"/>
                                        </p:tgtEl>
                                      </p:cBhvr>
                                    </p:animEffect>
                                  </p:childTnLst>
                                </p:cTn>
                              </p:par>
                            </p:childTnLst>
                          </p:cTn>
                        </p:par>
                      </p:childTnLst>
                    </p:cTn>
                  </p:par>
                  <p:par>
                    <p:cTn fill="hold" id="77" nodeType="clickEffect">
                      <p:stCondLst>
                        <p:cond delay="indefinite"/>
                      </p:stCondLst>
                      <p:childTnLst>
                        <p:par>
                          <p:cTn fill="hold" id="78" nodeType="withEffect">
                            <p:stCondLst>
                              <p:cond delay="0"/>
                            </p:stCondLst>
                            <p:childTnLst>
                              <p:par>
                                <p:cTn fill="hold" id="79" nodeType="clickEffect" presetClass="entr" presetID="18" presetSubtype="12">
                                  <p:stCondLst>
                                    <p:cond delay="0"/>
                                  </p:stCondLst>
                                  <p:childTnLst>
                                    <p:set>
                                      <p:cBhvr>
                                        <p:cTn dur="1" fill="hold" id="80">
                                          <p:stCondLst>
                                            <p:cond delay="0"/>
                                          </p:stCondLst>
                                        </p:cTn>
                                        <p:tgtEl>
                                          <p:spTgt spid="469"/>
                                        </p:tgtEl>
                                        <p:attrNameLst>
                                          <p:attrName>style.visibility</p:attrName>
                                        </p:attrNameLst>
                                      </p:cBhvr>
                                      <p:to>
                                        <p:strVal val="visible"/>
                                      </p:to>
                                    </p:set>
                                    <p:animEffect filter="strips(downLeft)" transition="in">
                                      <p:cBhvr additive="repl">
                                        <p:cTn dur="500" fill="freeze" id="81"/>
                                        <p:tgtEl>
                                          <p:spTgt spid="469"/>
                                        </p:tgtEl>
                                      </p:cBhvr>
                                    </p:animEffect>
                                  </p:childTnLst>
                                </p:cTn>
                              </p:par>
                            </p:childTnLst>
                          </p:cTn>
                        </p:par>
                      </p:childTnLst>
                    </p:cTn>
                  </p:par>
                  <p:par>
                    <p:cTn fill="hold" id="82" nodeType="clickEffect">
                      <p:stCondLst>
                        <p:cond delay="indefinite"/>
                      </p:stCondLst>
                      <p:childTnLst>
                        <p:par>
                          <p:cTn fill="hold" id="83" nodeType="withEffect">
                            <p:stCondLst>
                              <p:cond delay="0"/>
                            </p:stCondLst>
                            <p:childTnLst>
                              <p:par>
                                <p:cTn fill="hold" id="84" nodeType="clickEffect" presetClass="entr" presetID="18" presetSubtype="12">
                                  <p:stCondLst>
                                    <p:cond delay="0"/>
                                  </p:stCondLst>
                                  <p:childTnLst>
                                    <p:set>
                                      <p:cBhvr>
                                        <p:cTn dur="1" fill="hold" id="85">
                                          <p:stCondLst>
                                            <p:cond delay="0"/>
                                          </p:stCondLst>
                                        </p:cTn>
                                        <p:tgtEl>
                                          <p:spTgt spid="471"/>
                                        </p:tgtEl>
                                        <p:attrNameLst>
                                          <p:attrName>style.visibility</p:attrName>
                                        </p:attrNameLst>
                                      </p:cBhvr>
                                      <p:to>
                                        <p:strVal val="visible"/>
                                      </p:to>
                                    </p:set>
                                    <p:animEffect filter="strips(downLeft)" transition="in">
                                      <p:cBhvr additive="repl">
                                        <p:cTn dur="500" fill="freeze" id="86"/>
                                        <p:tgtEl>
                                          <p:spTgt spid="471"/>
                                        </p:tgtEl>
                                      </p:cBhvr>
                                    </p:animEffect>
                                  </p:childTnLst>
                                </p:cTn>
                              </p:par>
                            </p:childTnLst>
                          </p:cTn>
                        </p:par>
                      </p:childTnLst>
                    </p:cTn>
                  </p:par>
                  <p:par>
                    <p:cTn fill="hold" id="87" nodeType="clickEffect">
                      <p:stCondLst>
                        <p:cond delay="indefinite"/>
                      </p:stCondLst>
                      <p:childTnLst>
                        <p:par>
                          <p:cTn fill="hold" id="88" nodeType="withEffect">
                            <p:stCondLst>
                              <p:cond delay="0"/>
                            </p:stCondLst>
                            <p:childTnLst>
                              <p:par>
                                <p:cTn fill="hold" id="89" nodeType="clickEffect" presetClass="entr" presetID="18" presetSubtype="12">
                                  <p:stCondLst>
                                    <p:cond delay="0"/>
                                  </p:stCondLst>
                                  <p:childTnLst>
                                    <p:set>
                                      <p:cBhvr>
                                        <p:cTn dur="1" fill="hold" id="90">
                                          <p:stCondLst>
                                            <p:cond delay="0"/>
                                          </p:stCondLst>
                                        </p:cTn>
                                        <p:tgtEl>
                                          <p:spTgt spid="473"/>
                                        </p:tgtEl>
                                        <p:attrNameLst>
                                          <p:attrName>style.visibility</p:attrName>
                                        </p:attrNameLst>
                                      </p:cBhvr>
                                      <p:to>
                                        <p:strVal val="visible"/>
                                      </p:to>
                                    </p:set>
                                    <p:animEffect filter="strips(downLeft)" transition="in">
                                      <p:cBhvr additive="repl">
                                        <p:cTn dur="500" fill="freeze" id="91"/>
                                        <p:tgtEl>
                                          <p:spTgt spid="473"/>
                                        </p:tgtEl>
                                      </p:cBhvr>
                                    </p:animEffect>
                                  </p:childTnLst>
                                </p:cTn>
                              </p:par>
                            </p:childTnLst>
                          </p:cTn>
                        </p:par>
                      </p:childTnLst>
                    </p:cTn>
                  </p:par>
                  <p:par>
                    <p:cTn fill="hold" id="92" nodeType="clickEffect">
                      <p:stCondLst>
                        <p:cond delay="indefinite"/>
                      </p:stCondLst>
                      <p:childTnLst>
                        <p:par>
                          <p:cTn fill="hold" id="93" nodeType="withEffect">
                            <p:stCondLst>
                              <p:cond delay="0"/>
                            </p:stCondLst>
                            <p:childTnLst>
                              <p:par>
                                <p:cTn fill="hold" id="94" nodeType="clickEffect" presetClass="entr" presetID="18" presetSubtype="12">
                                  <p:stCondLst>
                                    <p:cond delay="0"/>
                                  </p:stCondLst>
                                  <p:childTnLst>
                                    <p:set>
                                      <p:cBhvr>
                                        <p:cTn dur="1" fill="hold" id="95">
                                          <p:stCondLst>
                                            <p:cond delay="0"/>
                                          </p:stCondLst>
                                        </p:cTn>
                                        <p:tgtEl>
                                          <p:spTgt spid="472"/>
                                        </p:tgtEl>
                                        <p:attrNameLst>
                                          <p:attrName>style.visibility</p:attrName>
                                        </p:attrNameLst>
                                      </p:cBhvr>
                                      <p:to>
                                        <p:strVal val="visible"/>
                                      </p:to>
                                    </p:set>
                                    <p:animEffect filter="strips(downLeft)" transition="in">
                                      <p:cBhvr additive="repl">
                                        <p:cTn dur="500" fill="freeze" id="96"/>
                                        <p:tgtEl>
                                          <p:spTgt spid="472"/>
                                        </p:tgtEl>
                                      </p:cBhvr>
                                    </p:animEffect>
                                  </p:childTnLst>
                                </p:cTn>
                              </p:par>
                            </p:childTnLst>
                          </p:cTn>
                        </p:par>
                      </p:childTnLst>
                    </p:cTn>
                  </p:par>
                  <p:par>
                    <p:cTn fill="hold" id="97" nodeType="clickEffect">
                      <p:stCondLst>
                        <p:cond delay="indefinite"/>
                      </p:stCondLst>
                      <p:childTnLst>
                        <p:par>
                          <p:cTn fill="hold" id="98" nodeType="withEffect">
                            <p:stCondLst>
                              <p:cond delay="0"/>
                            </p:stCondLst>
                            <p:childTnLst>
                              <p:par>
                                <p:cTn fill="hold" id="99" nodeType="clickEffect" presetClass="entr" presetID="18" presetSubtype="12">
                                  <p:stCondLst>
                                    <p:cond delay="0"/>
                                  </p:stCondLst>
                                  <p:childTnLst>
                                    <p:set>
                                      <p:cBhvr>
                                        <p:cTn dur="1" fill="hold" id="100">
                                          <p:stCondLst>
                                            <p:cond delay="0"/>
                                          </p:stCondLst>
                                        </p:cTn>
                                        <p:tgtEl>
                                          <p:spTgt spid="470"/>
                                        </p:tgtEl>
                                        <p:attrNameLst>
                                          <p:attrName>style.visibility</p:attrName>
                                        </p:attrNameLst>
                                      </p:cBhvr>
                                      <p:to>
                                        <p:strVal val="visible"/>
                                      </p:to>
                                    </p:set>
                                    <p:animEffect filter="strips(downLeft)" transition="in">
                                      <p:cBhvr additive="repl">
                                        <p:cTn dur="500" fill="freeze" id="101"/>
                                        <p:tgtEl>
                                          <p:spTgt spid="470"/>
                                        </p:tgtEl>
                                      </p:cBhvr>
                                    </p:animEffect>
                                  </p:childTnLst>
                                </p:cTn>
                              </p:par>
                            </p:childTnLst>
                          </p:cTn>
                        </p:par>
                      </p:childTnLst>
                    </p:cTn>
                  </p:par>
                  <p:par>
                    <p:cTn fill="hold" id="102" nodeType="clickEffect">
                      <p:stCondLst>
                        <p:cond delay="indefinite"/>
                      </p:stCondLst>
                      <p:childTnLst>
                        <p:par>
                          <p:cTn fill="hold" id="103" nodeType="withEffect">
                            <p:stCondLst>
                              <p:cond delay="0"/>
                            </p:stCondLst>
                            <p:childTnLst>
                              <p:par>
                                <p:cTn fill="hold" id="104" nodeType="clickEffect" presetClass="entr" presetID="18" presetSubtype="12">
                                  <p:stCondLst>
                                    <p:cond delay="0"/>
                                  </p:stCondLst>
                                  <p:childTnLst>
                                    <p:set>
                                      <p:cBhvr>
                                        <p:cTn dur="1" fill="hold" id="105">
                                          <p:stCondLst>
                                            <p:cond delay="0"/>
                                          </p:stCondLst>
                                        </p:cTn>
                                        <p:tgtEl>
                                          <p:spTgt spid="468"/>
                                        </p:tgtEl>
                                        <p:attrNameLst>
                                          <p:attrName>style.visibility</p:attrName>
                                        </p:attrNameLst>
                                      </p:cBhvr>
                                      <p:to>
                                        <p:strVal val="visible"/>
                                      </p:to>
                                    </p:set>
                                    <p:animEffect filter="strips(downLeft)" transition="in">
                                      <p:cBhvr additive="repl">
                                        <p:cTn dur="500" fill="freeze" id="106"/>
                                        <p:tgtEl>
                                          <p:spTgt spid="468"/>
                                        </p:tgtEl>
                                      </p:cBhvr>
                                    </p:animEffect>
                                  </p:childTnLst>
                                </p:cTn>
                              </p:par>
                            </p:childTnLst>
                          </p:cTn>
                        </p:par>
                      </p:childTnLst>
                    </p:cTn>
                  </p:par>
                  <p:par>
                    <p:cTn fill="hold" id="107" nodeType="clickEffect">
                      <p:stCondLst>
                        <p:cond delay="indefinite"/>
                      </p:stCondLst>
                      <p:childTnLst>
                        <p:par>
                          <p:cTn fill="hold" id="108" nodeType="withEffect">
                            <p:stCondLst>
                              <p:cond delay="0"/>
                            </p:stCondLst>
                            <p:childTnLst>
                              <p:par>
                                <p:cTn fill="hold" id="109" nodeType="clickEffect" presetClass="entr" presetID="18" presetSubtype="12">
                                  <p:stCondLst>
                                    <p:cond delay="0"/>
                                  </p:stCondLst>
                                  <p:childTnLst>
                                    <p:set>
                                      <p:cBhvr>
                                        <p:cTn dur="1" fill="hold" id="110">
                                          <p:stCondLst>
                                            <p:cond delay="0"/>
                                          </p:stCondLst>
                                        </p:cTn>
                                        <p:tgtEl>
                                          <p:spTgt spid="474"/>
                                        </p:tgtEl>
                                        <p:attrNameLst>
                                          <p:attrName>style.visibility</p:attrName>
                                        </p:attrNameLst>
                                      </p:cBhvr>
                                      <p:to>
                                        <p:strVal val="visible"/>
                                      </p:to>
                                    </p:set>
                                    <p:animEffect filter="strips(downLeft)" transition="in">
                                      <p:cBhvr additive="repl">
                                        <p:cTn dur="500" fill="freeze" id="111"/>
                                        <p:tgtEl>
                                          <p:spTgt spid="474"/>
                                        </p:tgtEl>
                                      </p:cBhvr>
                                    </p:animEffect>
                                  </p:childTnLst>
                                </p:cTn>
                              </p:par>
                            </p:childTnLst>
                          </p:cTn>
                        </p:par>
                      </p:childTnLst>
                    </p:cTn>
                  </p:par>
                  <p:par>
                    <p:cTn fill="hold" id="112" nodeType="clickEffect">
                      <p:stCondLst>
                        <p:cond delay="indefinite"/>
                      </p:stCondLst>
                      <p:childTnLst>
                        <p:par>
                          <p:cTn fill="hold" id="113" nodeType="withEffect">
                            <p:stCondLst>
                              <p:cond delay="0"/>
                            </p:stCondLst>
                            <p:childTnLst>
                              <p:par>
                                <p:cTn fill="hold" id="114" nodeType="clickEffect" presetClass="entr" presetID="18" presetSubtype="12">
                                  <p:stCondLst>
                                    <p:cond delay="0"/>
                                  </p:stCondLst>
                                  <p:childTnLst>
                                    <p:set>
                                      <p:cBhvr>
                                        <p:cTn dur="1" fill="hold" id="115">
                                          <p:stCondLst>
                                            <p:cond delay="0"/>
                                          </p:stCondLst>
                                        </p:cTn>
                                        <p:tgtEl>
                                          <p:spTgt spid="475"/>
                                        </p:tgtEl>
                                        <p:attrNameLst>
                                          <p:attrName>style.visibility</p:attrName>
                                        </p:attrNameLst>
                                      </p:cBhvr>
                                      <p:to>
                                        <p:strVal val="visible"/>
                                      </p:to>
                                    </p:set>
                                    <p:animEffect filter="strips(downLeft)" transition="in">
                                      <p:cBhvr additive="repl">
                                        <p:cTn dur="500" fill="freeze" id="116"/>
                                        <p:tgtEl>
                                          <p:spTgt spid="475"/>
                                        </p:tgtEl>
                                      </p:cBhvr>
                                    </p:animEffect>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5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78" name="CustomShape 1"/>
          <p:cNvSpPr/>
          <p:nvPr/>
        </p:nvSpPr>
        <p:spPr>
          <a:xfrm>
            <a:off x="1919160" y="2060640"/>
            <a:ext cx="8438760" cy="4107960"/>
          </a:xfrm>
          <a:prstGeom prst="rect">
            <a:avLst/>
          </a:prstGeom>
          <a:solidFill>
            <a:srgbClr val="ffffff"/>
          </a:solidFill>
        </p:spPr>
        <p:txBody>
          <a:bodyPr bIns="45000" lIns="90000" rIns="90000" tIns="45000"/>
          <a:p>
            <a:pPr algn="just">
              <a:lnSpc>
                <a:spcPct val="170000"/>
              </a:lnSpc>
              <a:buFont typeface="StarSymbol"/>
              <a:buAutoNum type="arabicPeriod"/>
            </a:pPr>
            <a:r>
              <a:rPr b="1" lang="pt-BR" sz="2400">
                <a:solidFill>
                  <a:srgbClr val="000000"/>
                </a:solidFill>
                <a:latin typeface="Arial"/>
                <a:ea typeface="DejaVu LGC Sans"/>
              </a:rPr>
              <a:t> </a:t>
            </a:r>
            <a:r>
              <a:rPr b="1" lang="pt-BR" sz="2800">
                <a:solidFill>
                  <a:srgbClr val="000000"/>
                </a:solidFill>
                <a:latin typeface="Calibri"/>
                <a:ea typeface="DejaVu LGC Sans"/>
              </a:rPr>
              <a:t>Informar receitas </a:t>
            </a:r>
            <a:r>
              <a:rPr b="1" lang="pt-BR" sz="2800">
                <a:solidFill>
                  <a:srgbClr val="548235"/>
                </a:solidFill>
                <a:latin typeface="Calibri"/>
                <a:ea typeface="DejaVu LGC Sans"/>
              </a:rPr>
              <a:t>por estabelecimento</a:t>
            </a:r>
            <a:endParaRPr/>
          </a:p>
          <a:p>
            <a:pPr algn="just">
              <a:lnSpc>
                <a:spcPct val="170000"/>
              </a:lnSpc>
              <a:buFont typeface="StarSymbol"/>
              <a:buAutoNum type="arabicPeriod"/>
            </a:pPr>
            <a:r>
              <a:rPr b="1" lang="pt-BR" sz="2800">
                <a:solidFill>
                  <a:srgbClr val="000000"/>
                </a:solidFill>
                <a:latin typeface="Calibri"/>
                <a:ea typeface="DejaVu LGC Sans"/>
              </a:rPr>
              <a:t> </a:t>
            </a:r>
            <a:r>
              <a:rPr b="1" lang="pt-BR" sz="2800">
                <a:solidFill>
                  <a:srgbClr val="000000"/>
                </a:solidFill>
                <a:latin typeface="Calibri"/>
                <a:ea typeface="DejaVu LGC Sans"/>
              </a:rPr>
              <a:t>Informar receitas </a:t>
            </a:r>
            <a:r>
              <a:rPr b="1" lang="pt-BR" sz="2800">
                <a:solidFill>
                  <a:srgbClr val="548235"/>
                </a:solidFill>
                <a:latin typeface="Calibri"/>
                <a:ea typeface="DejaVu LGC Sans"/>
              </a:rPr>
              <a:t>segregadas,</a:t>
            </a:r>
            <a:r>
              <a:rPr b="1" lang="pt-BR" sz="2800">
                <a:solidFill>
                  <a:srgbClr val="000000"/>
                </a:solidFill>
                <a:latin typeface="Calibri"/>
                <a:ea typeface="DejaVu LGC Sans"/>
              </a:rPr>
              <a:t> por atividade</a:t>
            </a:r>
            <a:endParaRPr/>
          </a:p>
          <a:p>
            <a:pPr algn="just">
              <a:lnSpc>
                <a:spcPct val="170000"/>
              </a:lnSpc>
              <a:buFont typeface="StarSymbol"/>
              <a:buAutoNum type="arabicPeriod"/>
            </a:pPr>
            <a:r>
              <a:rPr b="1" lang="pt-BR" sz="2800">
                <a:solidFill>
                  <a:srgbClr val="000000"/>
                </a:solidFill>
                <a:latin typeface="Calibri"/>
                <a:ea typeface="DejaVu LGC Sans"/>
              </a:rPr>
              <a:t> </a:t>
            </a:r>
            <a:r>
              <a:rPr b="1" lang="pt-BR" sz="2800">
                <a:solidFill>
                  <a:srgbClr val="000000"/>
                </a:solidFill>
                <a:latin typeface="Calibri"/>
                <a:ea typeface="DejaVu LGC Sans"/>
              </a:rPr>
              <a:t>Identificar o </a:t>
            </a:r>
            <a:r>
              <a:rPr b="1" lang="pt-BR" sz="2800">
                <a:solidFill>
                  <a:srgbClr val="548235"/>
                </a:solidFill>
                <a:latin typeface="Calibri"/>
                <a:ea typeface="DejaVu LGC Sans"/>
              </a:rPr>
              <a:t>Anexo</a:t>
            </a:r>
            <a:r>
              <a:rPr b="1" lang="pt-BR" sz="2800">
                <a:solidFill>
                  <a:srgbClr val="000000"/>
                </a:solidFill>
                <a:latin typeface="Calibri"/>
                <a:ea typeface="DejaVu LGC Sans"/>
              </a:rPr>
              <a:t> (I a VI da LC 123/06)</a:t>
            </a:r>
            <a:endParaRPr/>
          </a:p>
          <a:p>
            <a:pPr algn="just">
              <a:lnSpc>
                <a:spcPct val="170000"/>
              </a:lnSpc>
              <a:buFont typeface="StarSymbol"/>
              <a:buAutoNum type="arabicPeriod"/>
            </a:pPr>
            <a:r>
              <a:rPr b="1" lang="pt-BR" sz="2800">
                <a:solidFill>
                  <a:srgbClr val="000000"/>
                </a:solidFill>
                <a:latin typeface="Calibri"/>
                <a:ea typeface="DejaVu LGC Sans"/>
              </a:rPr>
              <a:t> </a:t>
            </a:r>
            <a:r>
              <a:rPr b="1" lang="pt-BR" sz="2800">
                <a:solidFill>
                  <a:srgbClr val="000000"/>
                </a:solidFill>
                <a:latin typeface="Calibri"/>
                <a:ea typeface="DejaVu LGC Sans"/>
              </a:rPr>
              <a:t>Informar </a:t>
            </a:r>
            <a:r>
              <a:rPr b="1" lang="pt-BR" sz="2800">
                <a:solidFill>
                  <a:srgbClr val="548235"/>
                </a:solidFill>
                <a:latin typeface="Calibri"/>
                <a:ea typeface="DejaVu LGC Sans"/>
              </a:rPr>
              <a:t>situações especiais </a:t>
            </a:r>
            <a:r>
              <a:rPr b="1" lang="pt-BR" sz="2800">
                <a:solidFill>
                  <a:srgbClr val="000000"/>
                </a:solidFill>
                <a:latin typeface="Calibri"/>
                <a:ea typeface="DejaVu LGC Sans"/>
              </a:rPr>
              <a:t>(ST, retenção, isenção, tributação monofásica…)</a:t>
            </a:r>
            <a:endParaRPr/>
          </a:p>
          <a:p>
            <a:pPr algn="just">
              <a:lnSpc>
                <a:spcPct val="170000"/>
              </a:lnSpc>
            </a:pPr>
            <a:endParaRPr/>
          </a:p>
          <a:p>
            <a:pPr algn="just">
              <a:lnSpc>
                <a:spcPct val="170000"/>
              </a:lnSpc>
            </a:pPr>
            <a:endParaRPr/>
          </a:p>
        </p:txBody>
      </p:sp>
      <p:sp>
        <p:nvSpPr>
          <p:cNvPr id="479" name="CustomShape 2"/>
          <p:cNvSpPr/>
          <p:nvPr/>
        </p:nvSpPr>
        <p:spPr>
          <a:xfrm>
            <a:off x="876960" y="365040"/>
            <a:ext cx="10515240" cy="1064160"/>
          </a:xfrm>
          <a:prstGeom prst="rect">
            <a:avLst/>
          </a:prstGeom>
          <a:solidFill>
            <a:srgbClr val="c5e0b4"/>
          </a:solidFill>
        </p:spPr>
        <p:txBody>
          <a:bodyPr bIns="45000" lIns="90000" rIns="90000" tIns="45000"/>
          <a:p>
            <a:pPr algn="ctr">
              <a:lnSpc>
                <a:spcPct val="100000"/>
              </a:lnSpc>
            </a:pPr>
            <a:endParaRPr/>
          </a:p>
          <a:p>
            <a:pPr algn="ctr">
              <a:lnSpc>
                <a:spcPct val="100000"/>
              </a:lnSpc>
            </a:pPr>
            <a:r>
              <a:rPr lang="pt-BR" sz="4400">
                <a:solidFill>
                  <a:srgbClr val="000000"/>
                </a:solidFill>
                <a:latin typeface="Calibri"/>
              </a:rPr>
              <a:t>O que fazer?</a:t>
            </a:r>
            <a:endParaRPr/>
          </a:p>
        </p:txBody>
      </p:sp>
      <p:pic>
        <p:nvPicPr>
          <p:cNvPr descr="" id="480" name="Imagem 5"/>
          <p:cNvPicPr/>
          <p:nvPr/>
        </p:nvPicPr>
        <p:blipFill>
          <a:blip r:embed="rId1"/>
          <a:stretch>
            <a:fillRect/>
          </a:stretch>
        </p:blipFill>
        <p:spPr>
          <a:xfrm>
            <a:off x="10380240" y="490680"/>
            <a:ext cx="772560" cy="716400"/>
          </a:xfrm>
          <a:prstGeom prst="rect">
            <a:avLst/>
          </a:prstGeom>
        </p:spPr>
      </p:pic>
    </p:spTree>
  </p:cSld>
</p:sld>
</file>

<file path=ppt/slides/slide5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81" name="CustomShape 1"/>
          <p:cNvSpPr/>
          <p:nvPr/>
        </p:nvSpPr>
        <p:spPr>
          <a:xfrm>
            <a:off x="1523880" y="0"/>
            <a:ext cx="8534160" cy="546840"/>
          </a:xfrm>
          <a:prstGeom prst="rect">
            <a:avLst/>
          </a:prstGeom>
        </p:spPr>
        <p:txBody>
          <a:bodyPr bIns="45000" lIns="90000" rIns="90000" tIns="45000"/>
          <a:p>
            <a:pPr>
              <a:lnSpc>
                <a:spcPct val="150000"/>
              </a:lnSpc>
            </a:pPr>
            <a:r>
              <a:rPr b="1" lang="pt-BR" sz="2000">
                <a:solidFill>
                  <a:srgbClr val="000000"/>
                </a:solidFill>
                <a:latin typeface="Arial"/>
              </a:rPr>
              <a:t>Anexo I - Comércio</a:t>
            </a:r>
            <a:endParaRPr/>
          </a:p>
        </p:txBody>
      </p:sp>
      <p:graphicFrame>
        <p:nvGraphicFramePr>
          <p:cNvPr id="482" name="Table 2"/>
          <p:cNvGraphicFramePr/>
          <p:nvPr/>
        </p:nvGraphicFramePr>
        <p:xfrm>
          <a:off x="1523880" y="5462640"/>
          <a:ext cx="9577080" cy="1255320"/>
        </p:xfrm>
        <a:graphic>
          <a:graphicData uri="http://schemas.openxmlformats.org/drawingml/2006/table">
            <a:tbl>
              <a:tblPr/>
              <a:tblGrid>
                <a:gridCol w="3751200"/>
                <a:gridCol w="1037520"/>
                <a:gridCol w="798120"/>
                <a:gridCol w="798120"/>
                <a:gridCol w="867600"/>
                <a:gridCol w="917280"/>
                <a:gridCol w="660240"/>
                <a:gridCol w="747000"/>
              </a:tblGrid>
              <a:tr h="649800">
                <a:tc>
                  <a:txBody>
                    <a:bodyPr wrap="none"/>
                    <a:p>
                      <a:pPr>
                        <a:lnSpc>
                          <a:spcPct val="100000"/>
                        </a:lnSpc>
                      </a:pPr>
                      <a:r>
                        <a:rPr b="1" lang="pt-BR" sz="1600">
                          <a:solidFill>
                            <a:srgbClr val="000000"/>
                          </a:solidFill>
                          <a:latin typeface="Arial"/>
                        </a:rPr>
                        <a:t>Receita Bruta em 12 meses (RBT12)</a:t>
                      </a:r>
                      <a:endParaRPr/>
                    </a:p>
                  </a:txBody>
                  <a:tcPr/>
                </a:tc>
                <a:tc>
                  <a:txBody>
                    <a:bodyPr wrap="none"/>
                    <a:p>
                      <a:pPr algn="ctr">
                        <a:lnSpc>
                          <a:spcPct val="100000"/>
                        </a:lnSpc>
                      </a:pPr>
                      <a:r>
                        <a:rPr b="1" lang="pt-BR" sz="1600">
                          <a:solidFill>
                            <a:srgbClr val="000000"/>
                          </a:solidFill>
                          <a:latin typeface="Arial"/>
                        </a:rPr>
                        <a:t>Alíquota</a:t>
                      </a:r>
                      <a:endParaRPr/>
                    </a:p>
                  </a:txBody>
                  <a:tcPr/>
                </a:tc>
                <a:tc>
                  <a:txBody>
                    <a:bodyPr wrap="none"/>
                    <a:p>
                      <a:pPr algn="ctr">
                        <a:lnSpc>
                          <a:spcPct val="100000"/>
                        </a:lnSpc>
                      </a:pPr>
                      <a:r>
                        <a:rPr b="1" lang="pt-BR" sz="1600">
                          <a:solidFill>
                            <a:srgbClr val="000000"/>
                          </a:solidFill>
                          <a:latin typeface="Arial"/>
                        </a:rPr>
                        <a:t>IRPJ</a:t>
                      </a:r>
                      <a:endParaRPr/>
                    </a:p>
                  </a:txBody>
                  <a:tcPr/>
                </a:tc>
                <a:tc>
                  <a:txBody>
                    <a:bodyPr wrap="none"/>
                    <a:p>
                      <a:pPr algn="ctr">
                        <a:lnSpc>
                          <a:spcPct val="100000"/>
                        </a:lnSpc>
                      </a:pPr>
                      <a:r>
                        <a:rPr b="1" lang="pt-BR" sz="1600">
                          <a:solidFill>
                            <a:srgbClr val="000000"/>
                          </a:solidFill>
                          <a:latin typeface="Arial"/>
                        </a:rPr>
                        <a:t>CSLL</a:t>
                      </a:r>
                      <a:endParaRPr/>
                    </a:p>
                  </a:txBody>
                  <a:tcPr/>
                </a:tc>
                <a:tc>
                  <a:txBody>
                    <a:bodyPr wrap="none"/>
                    <a:p>
                      <a:pPr algn="ctr">
                        <a:lnSpc>
                          <a:spcPct val="100000"/>
                        </a:lnSpc>
                      </a:pPr>
                      <a:r>
                        <a:rPr b="1" lang="pt-BR" sz="1600">
                          <a:solidFill>
                            <a:srgbClr val="000000"/>
                          </a:solidFill>
                          <a:latin typeface="Arial"/>
                        </a:rPr>
                        <a:t>Cofins</a:t>
                      </a:r>
                      <a:endParaRPr/>
                    </a:p>
                  </a:txBody>
                  <a:tcPr/>
                </a:tc>
                <a:tc>
                  <a:txBody>
                    <a:bodyPr wrap="none"/>
                    <a:p>
                      <a:pPr algn="ctr">
                        <a:lnSpc>
                          <a:spcPct val="100000"/>
                        </a:lnSpc>
                      </a:pPr>
                      <a:r>
                        <a:rPr b="1" lang="pt-BR" sz="1600">
                          <a:solidFill>
                            <a:srgbClr val="000000"/>
                          </a:solidFill>
                          <a:latin typeface="Arial"/>
                        </a:rPr>
                        <a:t>PIS/</a:t>
                      </a:r>
                      <a:endParaRPr/>
                    </a:p>
                    <a:p>
                      <a:pPr algn="ctr">
                        <a:lnSpc>
                          <a:spcPct val="100000"/>
                        </a:lnSpc>
                      </a:pPr>
                      <a:r>
                        <a:rPr b="1" lang="pt-BR" sz="1600">
                          <a:solidFill>
                            <a:srgbClr val="000000"/>
                          </a:solidFill>
                          <a:latin typeface="Arial"/>
                        </a:rPr>
                        <a:t>Pasep</a:t>
                      </a:r>
                      <a:endParaRPr/>
                    </a:p>
                  </a:txBody>
                  <a:tcPr/>
                </a:tc>
                <a:tc>
                  <a:txBody>
                    <a:bodyPr wrap="none"/>
                    <a:p>
                      <a:pPr algn="ctr">
                        <a:lnSpc>
                          <a:spcPct val="100000"/>
                        </a:lnSpc>
                      </a:pPr>
                      <a:r>
                        <a:rPr b="1" lang="pt-BR" sz="1600">
                          <a:solidFill>
                            <a:srgbClr val="000000"/>
                          </a:solidFill>
                          <a:latin typeface="Arial"/>
                        </a:rPr>
                        <a:t>CPP</a:t>
                      </a:r>
                      <a:endParaRPr/>
                    </a:p>
                  </a:txBody>
                  <a:tcPr/>
                </a:tc>
                <a:tc>
                  <a:txBody>
                    <a:bodyPr wrap="none"/>
                    <a:p>
                      <a:pPr algn="ctr">
                        <a:lnSpc>
                          <a:spcPct val="100000"/>
                        </a:lnSpc>
                      </a:pPr>
                      <a:r>
                        <a:rPr b="1" lang="pt-BR" sz="1600">
                          <a:solidFill>
                            <a:srgbClr val="000000"/>
                          </a:solidFill>
                          <a:latin typeface="Arial"/>
                        </a:rPr>
                        <a:t>ICMS</a:t>
                      </a:r>
                      <a:endParaRPr/>
                    </a:p>
                  </a:txBody>
                  <a:tcPr/>
                </a:tc>
              </a:tr>
              <a:tr h="649800">
                <a:tc>
                  <a:txBody>
                    <a:bodyPr wrap="none"/>
                    <a:p>
                      <a:pPr algn="ctr">
                        <a:lnSpc>
                          <a:spcPct val="100000"/>
                        </a:lnSpc>
                      </a:pPr>
                      <a:r>
                        <a:rPr lang="pt-BR" sz="1600">
                          <a:solidFill>
                            <a:srgbClr val="000000"/>
                          </a:solidFill>
                          <a:latin typeface="Arial"/>
                        </a:rPr>
                        <a:t>De 720.000,01 a 900.000,00</a:t>
                      </a:r>
                      <a:endParaRPr/>
                    </a:p>
                  </a:txBody>
                  <a:tcPr/>
                </a:tc>
                <a:tc>
                  <a:txBody>
                    <a:bodyPr wrap="none"/>
                    <a:p>
                      <a:pPr algn="ctr">
                        <a:lnSpc>
                          <a:spcPct val="100000"/>
                        </a:lnSpc>
                      </a:pPr>
                      <a:r>
                        <a:rPr lang="pt-BR" sz="1600">
                          <a:solidFill>
                            <a:srgbClr val="000000"/>
                          </a:solidFill>
                          <a:latin typeface="Arial"/>
                        </a:rPr>
                        <a:t>7,60%</a:t>
                      </a:r>
                      <a:endParaRPr/>
                    </a:p>
                  </a:txBody>
                  <a:tcPr/>
                </a:tc>
                <a:tc>
                  <a:txBody>
                    <a:bodyPr wrap="none"/>
                    <a:p>
                      <a:pPr algn="ctr">
                        <a:lnSpc>
                          <a:spcPct val="100000"/>
                        </a:lnSpc>
                      </a:pPr>
                      <a:r>
                        <a:rPr lang="pt-BR" sz="1600">
                          <a:solidFill>
                            <a:srgbClr val="000000"/>
                          </a:solidFill>
                          <a:latin typeface="Arial"/>
                        </a:rPr>
                        <a:t>0,35</a:t>
                      </a:r>
                      <a:endParaRPr/>
                    </a:p>
                  </a:txBody>
                  <a:tcPr/>
                </a:tc>
                <a:tc>
                  <a:txBody>
                    <a:bodyPr wrap="none"/>
                    <a:p>
                      <a:pPr algn="ctr">
                        <a:lnSpc>
                          <a:spcPct val="100000"/>
                        </a:lnSpc>
                      </a:pPr>
                      <a:r>
                        <a:rPr lang="pt-BR" sz="1600">
                          <a:solidFill>
                            <a:srgbClr val="000000"/>
                          </a:solidFill>
                          <a:latin typeface="Arial"/>
                        </a:rPr>
                        <a:t>0,35</a:t>
                      </a:r>
                      <a:endParaRPr/>
                    </a:p>
                  </a:txBody>
                  <a:tcPr/>
                </a:tc>
                <a:tc>
                  <a:txBody>
                    <a:bodyPr wrap="none"/>
                    <a:p>
                      <a:pPr algn="ctr">
                        <a:lnSpc>
                          <a:spcPct val="100000"/>
                        </a:lnSpc>
                      </a:pPr>
                      <a:r>
                        <a:rPr lang="pt-BR" sz="1600">
                          <a:solidFill>
                            <a:srgbClr val="000000"/>
                          </a:solidFill>
                          <a:latin typeface="Arial"/>
                        </a:rPr>
                        <a:t>1,05</a:t>
                      </a:r>
                      <a:endParaRPr/>
                    </a:p>
                    <a:p>
                      <a:pPr algn="ctr">
                        <a:lnSpc>
                          <a:spcPct val="100000"/>
                        </a:lnSpc>
                      </a:pPr>
                      <a:endParaRPr/>
                    </a:p>
                  </a:txBody>
                  <a:tcPr/>
                </a:tc>
                <a:tc>
                  <a:txBody>
                    <a:bodyPr wrap="none"/>
                    <a:p>
                      <a:pPr algn="ctr">
                        <a:lnSpc>
                          <a:spcPct val="100000"/>
                        </a:lnSpc>
                      </a:pPr>
                      <a:r>
                        <a:rPr lang="pt-BR" sz="1600">
                          <a:solidFill>
                            <a:srgbClr val="000000"/>
                          </a:solidFill>
                          <a:latin typeface="Arial"/>
                        </a:rPr>
                        <a:t>0,25</a:t>
                      </a:r>
                      <a:endParaRPr/>
                    </a:p>
                  </a:txBody>
                  <a:tcPr/>
                </a:tc>
                <a:tc>
                  <a:txBody>
                    <a:bodyPr wrap="none"/>
                    <a:p>
                      <a:pPr algn="ctr">
                        <a:lnSpc>
                          <a:spcPct val="100000"/>
                        </a:lnSpc>
                      </a:pPr>
                      <a:r>
                        <a:rPr lang="pt-BR" sz="1600">
                          <a:solidFill>
                            <a:srgbClr val="000000"/>
                          </a:solidFill>
                          <a:latin typeface="Arial"/>
                        </a:rPr>
                        <a:t>3,02</a:t>
                      </a:r>
                      <a:endParaRPr/>
                    </a:p>
                  </a:txBody>
                  <a:tcPr/>
                </a:tc>
                <a:tc>
                  <a:txBody>
                    <a:bodyPr wrap="none"/>
                    <a:p>
                      <a:pPr algn="ctr">
                        <a:lnSpc>
                          <a:spcPct val="100000"/>
                        </a:lnSpc>
                      </a:pPr>
                      <a:r>
                        <a:rPr lang="pt-BR" sz="1600">
                          <a:solidFill>
                            <a:srgbClr val="000000"/>
                          </a:solidFill>
                          <a:latin typeface="Arial"/>
                        </a:rPr>
                        <a:t>2,58</a:t>
                      </a:r>
                      <a:endParaRPr/>
                    </a:p>
                  </a:txBody>
                  <a:tcPr/>
                </a:tc>
              </a:tr>
            </a:tbl>
          </a:graphicData>
        </a:graphic>
      </p:graphicFrame>
      <p:sp>
        <p:nvSpPr>
          <p:cNvPr id="483" name="CustomShape 3"/>
          <p:cNvSpPr/>
          <p:nvPr/>
        </p:nvSpPr>
        <p:spPr>
          <a:xfrm>
            <a:off x="236160" y="5721480"/>
            <a:ext cx="1287360" cy="547560"/>
          </a:xfrm>
          <a:prstGeom prst="rect">
            <a:avLst/>
          </a:prstGeom>
        </p:spPr>
        <p:txBody>
          <a:bodyPr bIns="45000" lIns="90000" rIns="90000" tIns="45000"/>
          <a:p>
            <a:pPr>
              <a:lnSpc>
                <a:spcPct val="150000"/>
              </a:lnSpc>
            </a:pPr>
            <a:r>
              <a:rPr b="1" lang="pt-BR" sz="2000">
                <a:solidFill>
                  <a:srgbClr val="000000"/>
                </a:solidFill>
                <a:latin typeface="Arial"/>
              </a:rPr>
              <a:t>Exemplo</a:t>
            </a:r>
            <a:endParaRPr/>
          </a:p>
        </p:txBody>
      </p:sp>
      <p:pic>
        <p:nvPicPr>
          <p:cNvPr descr="" id="484" name="Imagem 5"/>
          <p:cNvPicPr/>
          <p:nvPr/>
        </p:nvPicPr>
        <p:blipFill>
          <a:blip r:embed="rId1"/>
          <a:stretch>
            <a:fillRect/>
          </a:stretch>
        </p:blipFill>
        <p:spPr>
          <a:xfrm>
            <a:off x="11269080" y="0"/>
            <a:ext cx="615600" cy="570960"/>
          </a:xfrm>
          <a:prstGeom prst="rect">
            <a:avLst/>
          </a:prstGeom>
        </p:spPr>
      </p:pic>
    </p:spTree>
  </p:cSld>
  <p:timing>
    <p:tnLst>
      <p:par>
        <p:cTn dur="indefinite" id="117" nodeType="tmRoot" restart="never">
          <p:childTnLst>
            <p:seq>
              <p:cTn dur="indefinite" id="118" nodeType="mainSeq"/>
              <p:prevCondLst>
                <p:cond delay="0" evt="onPrev">
                  <p:tgtEl>
                    <p:sldTgt/>
                  </p:tgtEl>
                </p:cond>
              </p:prevCondLst>
              <p:nextCondLst>
                <p:cond delay="0" evt="onNext">
                  <p:tgtEl>
                    <p:sldTgt/>
                  </p:tgtEl>
                </p:cond>
              </p:nextCondLst>
            </p:seq>
          </p:childTnLst>
        </p:cTn>
      </p:par>
    </p:tnLst>
  </p:timing>
</p:sld>
</file>

<file path=ppt/slides/slide5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85" name="CustomShape 1"/>
          <p:cNvSpPr/>
          <p:nvPr/>
        </p:nvSpPr>
        <p:spPr>
          <a:xfrm>
            <a:off x="1523880" y="0"/>
            <a:ext cx="8534160" cy="546840"/>
          </a:xfrm>
          <a:prstGeom prst="rect">
            <a:avLst/>
          </a:prstGeom>
        </p:spPr>
        <p:txBody>
          <a:bodyPr bIns="45000" lIns="90000" rIns="90000" tIns="45000"/>
          <a:p>
            <a:pPr>
              <a:lnSpc>
                <a:spcPct val="150000"/>
              </a:lnSpc>
            </a:pPr>
            <a:r>
              <a:rPr b="1" lang="pt-BR" sz="2000">
                <a:solidFill>
                  <a:srgbClr val="000000"/>
                </a:solidFill>
                <a:latin typeface="Arial"/>
              </a:rPr>
              <a:t>Anexo II - Indústria</a:t>
            </a:r>
            <a:endParaRPr/>
          </a:p>
        </p:txBody>
      </p:sp>
      <p:sp>
        <p:nvSpPr>
          <p:cNvPr id="486" name="CustomShape 2"/>
          <p:cNvSpPr/>
          <p:nvPr/>
        </p:nvSpPr>
        <p:spPr>
          <a:xfrm>
            <a:off x="442080" y="4788720"/>
            <a:ext cx="1283400" cy="547560"/>
          </a:xfrm>
          <a:prstGeom prst="rect">
            <a:avLst/>
          </a:prstGeom>
        </p:spPr>
        <p:txBody>
          <a:bodyPr bIns="45000" lIns="90000" rIns="90000" tIns="45000"/>
          <a:p>
            <a:pPr>
              <a:lnSpc>
                <a:spcPct val="150000"/>
              </a:lnSpc>
            </a:pPr>
            <a:r>
              <a:rPr b="1" lang="pt-BR" sz="2000">
                <a:solidFill>
                  <a:srgbClr val="000000"/>
                </a:solidFill>
                <a:latin typeface="Arial"/>
              </a:rPr>
              <a:t>Exemplo</a:t>
            </a:r>
            <a:endParaRPr/>
          </a:p>
        </p:txBody>
      </p:sp>
      <p:pic>
        <p:nvPicPr>
          <p:cNvPr descr="" id="487" name="Imagem 5"/>
          <p:cNvPicPr/>
          <p:nvPr/>
        </p:nvPicPr>
        <p:blipFill>
          <a:blip r:embed="rId1"/>
          <a:stretch>
            <a:fillRect/>
          </a:stretch>
        </p:blipFill>
        <p:spPr>
          <a:xfrm>
            <a:off x="11464200" y="66240"/>
            <a:ext cx="615600" cy="570960"/>
          </a:xfrm>
          <a:prstGeom prst="rect">
            <a:avLst/>
          </a:prstGeom>
        </p:spPr>
      </p:pic>
    </p:spTree>
  </p:cSld>
  <p:timing>
    <p:tnLst>
      <p:par>
        <p:cTn dur="indefinite" id="119" nodeType="tmRoot" restart="never">
          <p:childTnLst>
            <p:seq>
              <p:cTn dur="indefinite" id="120" nodeType="mainSeq"/>
              <p:prevCondLst>
                <p:cond delay="0" evt="onPrev">
                  <p:tgtEl>
                    <p:sldTgt/>
                  </p:tgtEl>
                </p:cond>
              </p:prevCondLst>
              <p:nextCondLst>
                <p:cond delay="0" evt="onNext">
                  <p:tgtEl>
                    <p:sldTgt/>
                  </p:tgtEl>
                </p:cond>
              </p:nextCondLst>
            </p:seq>
          </p:childTnLst>
        </p:cTn>
      </p:par>
    </p:tnLst>
  </p:timing>
</p:sld>
</file>

<file path=ppt/slides/slide5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88" name="CustomShape 1"/>
          <p:cNvSpPr/>
          <p:nvPr/>
        </p:nvSpPr>
        <p:spPr>
          <a:xfrm>
            <a:off x="313560" y="-142200"/>
            <a:ext cx="8534160" cy="546840"/>
          </a:xfrm>
          <a:prstGeom prst="rect">
            <a:avLst/>
          </a:prstGeom>
        </p:spPr>
        <p:txBody>
          <a:bodyPr bIns="45000" lIns="90000" rIns="90000" tIns="45000"/>
          <a:p>
            <a:pPr>
              <a:lnSpc>
                <a:spcPct val="150000"/>
              </a:lnSpc>
            </a:pPr>
            <a:r>
              <a:rPr b="1" lang="pt-BR" sz="2000">
                <a:solidFill>
                  <a:srgbClr val="000000"/>
                </a:solidFill>
                <a:latin typeface="Arial"/>
              </a:rPr>
              <a:t>Anexos III, IV, V e VI - Serviço</a:t>
            </a:r>
            <a:endParaRPr/>
          </a:p>
        </p:txBody>
      </p:sp>
      <p:graphicFrame>
        <p:nvGraphicFramePr>
          <p:cNvPr id="489" name="Table 2"/>
          <p:cNvGraphicFramePr/>
          <p:nvPr/>
        </p:nvGraphicFramePr>
        <p:xfrm>
          <a:off x="830520" y="5587200"/>
          <a:ext cx="10199880" cy="1255320"/>
        </p:xfrm>
        <a:graphic>
          <a:graphicData uri="http://schemas.openxmlformats.org/drawingml/2006/table">
            <a:tbl>
              <a:tblPr/>
              <a:tblGrid>
                <a:gridCol w="3941280"/>
                <a:gridCol w="993600"/>
                <a:gridCol w="822240"/>
                <a:gridCol w="822240"/>
                <a:gridCol w="822240"/>
                <a:gridCol w="969120"/>
                <a:gridCol w="862560"/>
                <a:gridCol w="966600"/>
              </a:tblGrid>
              <a:tr h="649800">
                <a:tc>
                  <a:txBody>
                    <a:bodyPr wrap="none"/>
                    <a:p>
                      <a:pPr>
                        <a:lnSpc>
                          <a:spcPct val="100000"/>
                        </a:lnSpc>
                      </a:pPr>
                      <a:r>
                        <a:rPr lang="pt-BR">
                          <a:solidFill>
                            <a:srgbClr val="000000"/>
                          </a:solidFill>
                          <a:latin typeface="Arial"/>
                        </a:rPr>
                        <a:t>Receita Bruta em 12 meses</a:t>
                      </a:r>
                      <a:r>
                        <a:rPr lang="pt-BR" sz="2200">
                          <a:solidFill>
                            <a:srgbClr val="000000"/>
                          </a:solidFill>
                          <a:latin typeface="Arial"/>
                        </a:rPr>
                        <a:t> </a:t>
                      </a:r>
                      <a:r>
                        <a:rPr b="1" lang="pt-BR" sz="1600">
                          <a:solidFill>
                            <a:srgbClr val="000000"/>
                          </a:solidFill>
                          <a:latin typeface="Arial"/>
                        </a:rPr>
                        <a:t>(RBT12)</a:t>
                      </a:r>
                      <a:endParaRPr/>
                    </a:p>
                  </a:txBody>
                  <a:tcPr/>
                </a:tc>
                <a:tc>
                  <a:txBody>
                    <a:bodyPr wrap="none"/>
                    <a:p>
                      <a:pPr algn="ctr">
                        <a:lnSpc>
                          <a:spcPct val="100000"/>
                        </a:lnSpc>
                      </a:pPr>
                      <a:r>
                        <a:rPr lang="pt-BR" sz="1600">
                          <a:solidFill>
                            <a:srgbClr val="000000"/>
                          </a:solidFill>
                          <a:latin typeface="Arial"/>
                        </a:rPr>
                        <a:t>Alíquota</a:t>
                      </a:r>
                      <a:endParaRPr/>
                    </a:p>
                  </a:txBody>
                  <a:tcPr/>
                </a:tc>
                <a:tc>
                  <a:txBody>
                    <a:bodyPr wrap="none"/>
                    <a:p>
                      <a:pPr algn="ctr">
                        <a:lnSpc>
                          <a:spcPct val="100000"/>
                        </a:lnSpc>
                      </a:pPr>
                      <a:r>
                        <a:rPr lang="pt-BR" sz="1600">
                          <a:solidFill>
                            <a:srgbClr val="000000"/>
                          </a:solidFill>
                          <a:latin typeface="Arial"/>
                        </a:rPr>
                        <a:t>IRPJ</a:t>
                      </a:r>
                      <a:endParaRPr/>
                    </a:p>
                  </a:txBody>
                  <a:tcPr/>
                </a:tc>
                <a:tc>
                  <a:txBody>
                    <a:bodyPr wrap="none"/>
                    <a:p>
                      <a:pPr algn="ctr">
                        <a:lnSpc>
                          <a:spcPct val="100000"/>
                        </a:lnSpc>
                      </a:pPr>
                      <a:r>
                        <a:rPr lang="pt-BR" sz="1600">
                          <a:solidFill>
                            <a:srgbClr val="000000"/>
                          </a:solidFill>
                          <a:latin typeface="Arial"/>
                        </a:rPr>
                        <a:t>CSLL</a:t>
                      </a:r>
                      <a:endParaRPr/>
                    </a:p>
                  </a:txBody>
                  <a:tcPr/>
                </a:tc>
                <a:tc>
                  <a:txBody>
                    <a:bodyPr wrap="none"/>
                    <a:p>
                      <a:pPr algn="ctr">
                        <a:lnSpc>
                          <a:spcPct val="100000"/>
                        </a:lnSpc>
                      </a:pPr>
                      <a:r>
                        <a:rPr lang="pt-BR" sz="1600">
                          <a:solidFill>
                            <a:srgbClr val="000000"/>
                          </a:solidFill>
                          <a:latin typeface="Arial"/>
                        </a:rPr>
                        <a:t>Cofins</a:t>
                      </a:r>
                      <a:endParaRPr/>
                    </a:p>
                  </a:txBody>
                  <a:tcPr/>
                </a:tc>
                <a:tc>
                  <a:txBody>
                    <a:bodyPr wrap="none"/>
                    <a:p>
                      <a:pPr algn="ctr">
                        <a:lnSpc>
                          <a:spcPct val="100000"/>
                        </a:lnSpc>
                      </a:pPr>
                      <a:r>
                        <a:rPr lang="pt-BR" sz="1600">
                          <a:solidFill>
                            <a:srgbClr val="000000"/>
                          </a:solidFill>
                          <a:latin typeface="Arial"/>
                        </a:rPr>
                        <a:t>PIS/</a:t>
                      </a:r>
                      <a:endParaRPr/>
                    </a:p>
                    <a:p>
                      <a:pPr algn="ctr">
                        <a:lnSpc>
                          <a:spcPct val="100000"/>
                        </a:lnSpc>
                      </a:pPr>
                      <a:r>
                        <a:rPr lang="pt-BR" sz="1600">
                          <a:solidFill>
                            <a:srgbClr val="000000"/>
                          </a:solidFill>
                          <a:latin typeface="Arial"/>
                        </a:rPr>
                        <a:t>Pasep</a:t>
                      </a:r>
                      <a:endParaRPr/>
                    </a:p>
                  </a:txBody>
                  <a:tcPr/>
                </a:tc>
                <a:tc>
                  <a:txBody>
                    <a:bodyPr wrap="none"/>
                    <a:p>
                      <a:pPr algn="ctr">
                        <a:lnSpc>
                          <a:spcPct val="100000"/>
                        </a:lnSpc>
                      </a:pPr>
                      <a:r>
                        <a:rPr lang="pt-BR" sz="1600">
                          <a:solidFill>
                            <a:srgbClr val="000000"/>
                          </a:solidFill>
                          <a:latin typeface="Arial"/>
                        </a:rPr>
                        <a:t>CPP</a:t>
                      </a:r>
                      <a:endParaRPr/>
                    </a:p>
                  </a:txBody>
                  <a:tcPr/>
                </a:tc>
                <a:tc>
                  <a:txBody>
                    <a:bodyPr wrap="none"/>
                    <a:p>
                      <a:pPr algn="ctr">
                        <a:lnSpc>
                          <a:spcPct val="100000"/>
                        </a:lnSpc>
                      </a:pPr>
                      <a:r>
                        <a:rPr lang="pt-BR" sz="1600">
                          <a:solidFill>
                            <a:srgbClr val="000000"/>
                          </a:solidFill>
                          <a:latin typeface="Arial"/>
                        </a:rPr>
                        <a:t>ISS</a:t>
                      </a:r>
                      <a:endParaRPr/>
                    </a:p>
                  </a:txBody>
                  <a:tcPr/>
                </a:tc>
              </a:tr>
              <a:tr h="649800">
                <a:tc>
                  <a:txBody>
                    <a:bodyPr wrap="none"/>
                    <a:p>
                      <a:pPr algn="ctr">
                        <a:lnSpc>
                          <a:spcPct val="100000"/>
                        </a:lnSpc>
                      </a:pPr>
                      <a:r>
                        <a:rPr lang="pt-BR" sz="1600">
                          <a:solidFill>
                            <a:srgbClr val="000000"/>
                          </a:solidFill>
                          <a:latin typeface="Arial"/>
                        </a:rPr>
                        <a:t>De 720.000,01 a 900.000,00</a:t>
                      </a:r>
                      <a:endParaRPr/>
                    </a:p>
                  </a:txBody>
                  <a:tcPr/>
                </a:tc>
                <a:tc>
                  <a:txBody>
                    <a:bodyPr wrap="none"/>
                    <a:p>
                      <a:pPr algn="ctr">
                        <a:lnSpc>
                          <a:spcPct val="100000"/>
                        </a:lnSpc>
                      </a:pPr>
                      <a:r>
                        <a:rPr lang="pt-BR" sz="1600">
                          <a:solidFill>
                            <a:srgbClr val="000000"/>
                          </a:solidFill>
                          <a:latin typeface="Arial"/>
                        </a:rPr>
                        <a:t>11,40%</a:t>
                      </a:r>
                      <a:endParaRPr/>
                    </a:p>
                  </a:txBody>
                  <a:tcPr/>
                </a:tc>
                <a:tc>
                  <a:txBody>
                    <a:bodyPr wrap="none"/>
                    <a:p>
                      <a:pPr algn="ctr">
                        <a:lnSpc>
                          <a:spcPct val="100000"/>
                        </a:lnSpc>
                      </a:pPr>
                      <a:r>
                        <a:rPr lang="pt-BR" sz="1600">
                          <a:solidFill>
                            <a:srgbClr val="000000"/>
                          </a:solidFill>
                          <a:latin typeface="Arial"/>
                        </a:rPr>
                        <a:t>0,53</a:t>
                      </a:r>
                      <a:endParaRPr/>
                    </a:p>
                  </a:txBody>
                  <a:tcPr/>
                </a:tc>
                <a:tc>
                  <a:txBody>
                    <a:bodyPr wrap="none"/>
                    <a:p>
                      <a:pPr algn="ctr">
                        <a:lnSpc>
                          <a:spcPct val="100000"/>
                        </a:lnSpc>
                      </a:pPr>
                      <a:r>
                        <a:rPr lang="pt-BR" sz="1600">
                          <a:solidFill>
                            <a:srgbClr val="000000"/>
                          </a:solidFill>
                          <a:latin typeface="Arial"/>
                        </a:rPr>
                        <a:t>0,52</a:t>
                      </a:r>
                      <a:endParaRPr/>
                    </a:p>
                  </a:txBody>
                  <a:tcPr/>
                </a:tc>
                <a:tc>
                  <a:txBody>
                    <a:bodyPr wrap="none"/>
                    <a:p>
                      <a:pPr algn="ctr">
                        <a:lnSpc>
                          <a:spcPct val="100000"/>
                        </a:lnSpc>
                      </a:pPr>
                      <a:r>
                        <a:rPr lang="pt-BR" sz="1600">
                          <a:solidFill>
                            <a:srgbClr val="000000"/>
                          </a:solidFill>
                          <a:latin typeface="Arial"/>
                        </a:rPr>
                        <a:t>1,58</a:t>
                      </a:r>
                      <a:endParaRPr/>
                    </a:p>
                    <a:p>
                      <a:pPr algn="ctr">
                        <a:lnSpc>
                          <a:spcPct val="100000"/>
                        </a:lnSpc>
                      </a:pPr>
                      <a:endParaRPr/>
                    </a:p>
                  </a:txBody>
                  <a:tcPr/>
                </a:tc>
                <a:tc>
                  <a:txBody>
                    <a:bodyPr wrap="none"/>
                    <a:p>
                      <a:pPr algn="ctr">
                        <a:lnSpc>
                          <a:spcPct val="100000"/>
                        </a:lnSpc>
                      </a:pPr>
                      <a:r>
                        <a:rPr lang="pt-BR" sz="1600">
                          <a:solidFill>
                            <a:srgbClr val="000000"/>
                          </a:solidFill>
                          <a:latin typeface="Arial"/>
                        </a:rPr>
                        <a:t>0,38</a:t>
                      </a:r>
                      <a:endParaRPr/>
                    </a:p>
                  </a:txBody>
                  <a:tcPr/>
                </a:tc>
                <a:tc>
                  <a:txBody>
                    <a:bodyPr wrap="none"/>
                    <a:p>
                      <a:pPr algn="ctr">
                        <a:lnSpc>
                          <a:spcPct val="100000"/>
                        </a:lnSpc>
                      </a:pPr>
                      <a:r>
                        <a:rPr lang="pt-BR" sz="1600">
                          <a:solidFill>
                            <a:srgbClr val="000000"/>
                          </a:solidFill>
                          <a:latin typeface="Arial"/>
                        </a:rPr>
                        <a:t>4,52</a:t>
                      </a:r>
                      <a:endParaRPr/>
                    </a:p>
                  </a:txBody>
                  <a:tcPr/>
                </a:tc>
                <a:tc>
                  <a:txBody>
                    <a:bodyPr wrap="none"/>
                    <a:p>
                      <a:pPr algn="ctr">
                        <a:lnSpc>
                          <a:spcPct val="100000"/>
                        </a:lnSpc>
                      </a:pPr>
                      <a:r>
                        <a:rPr lang="pt-BR" sz="1600">
                          <a:solidFill>
                            <a:srgbClr val="000000"/>
                          </a:solidFill>
                          <a:latin typeface="Arial"/>
                        </a:rPr>
                        <a:t>3,87</a:t>
                      </a:r>
                      <a:endParaRPr/>
                    </a:p>
                  </a:txBody>
                  <a:tcPr/>
                </a:tc>
              </a:tr>
            </a:tbl>
          </a:graphicData>
        </a:graphic>
      </p:graphicFrame>
      <p:sp>
        <p:nvSpPr>
          <p:cNvPr id="490" name="CustomShape 3"/>
          <p:cNvSpPr/>
          <p:nvPr/>
        </p:nvSpPr>
        <p:spPr>
          <a:xfrm>
            <a:off x="1047600" y="5097960"/>
            <a:ext cx="8534160" cy="546840"/>
          </a:xfrm>
          <a:prstGeom prst="rect">
            <a:avLst/>
          </a:prstGeom>
        </p:spPr>
        <p:txBody>
          <a:bodyPr bIns="45000" lIns="90000" rIns="90000" tIns="45000"/>
          <a:p>
            <a:pPr>
              <a:lnSpc>
                <a:spcPct val="150000"/>
              </a:lnSpc>
            </a:pPr>
            <a:r>
              <a:rPr b="1" lang="pt-BR" sz="2000">
                <a:solidFill>
                  <a:srgbClr val="385623"/>
                </a:solidFill>
                <a:latin typeface="Arial"/>
              </a:rPr>
              <a:t>Exemplo – Anexo III</a:t>
            </a:r>
            <a:endParaRPr/>
          </a:p>
        </p:txBody>
      </p:sp>
      <p:sp>
        <p:nvSpPr>
          <p:cNvPr id="491" name="CustomShape 4"/>
          <p:cNvSpPr/>
          <p:nvPr/>
        </p:nvSpPr>
        <p:spPr>
          <a:xfrm>
            <a:off x="313560" y="4091400"/>
            <a:ext cx="11687040" cy="1005120"/>
          </a:xfrm>
          <a:prstGeom prst="rect">
            <a:avLst/>
          </a:prstGeom>
        </p:spPr>
        <p:txBody>
          <a:bodyPr bIns="45000" lIns="90000" rIns="90000" tIns="45000"/>
          <a:p>
            <a:pPr>
              <a:lnSpc>
                <a:spcPct val="100000"/>
              </a:lnSpc>
            </a:pPr>
            <a:r>
              <a:rPr lang="pt-BR" sz="2000">
                <a:solidFill>
                  <a:srgbClr val="000000"/>
                </a:solidFill>
                <a:latin typeface="Arial"/>
              </a:rPr>
              <a:t>- ISS (art. 3º LC 116/2003): devido ao próprio município de localização do estabelecimento ou a outro;</a:t>
            </a:r>
            <a:endParaRPr/>
          </a:p>
          <a:p>
            <a:pPr>
              <a:lnSpc>
                <a:spcPct val="100000"/>
              </a:lnSpc>
              <a:buFont typeface="StarSymbol"/>
              <a:buChar char="-"/>
            </a:pPr>
            <a:r>
              <a:rPr lang="pt-BR" sz="2000">
                <a:solidFill>
                  <a:srgbClr val="000000"/>
                </a:solidFill>
                <a:latin typeface="Arial"/>
              </a:rPr>
              <a:t> </a:t>
            </a:r>
            <a:r>
              <a:rPr lang="pt-BR" sz="2000">
                <a:solidFill>
                  <a:srgbClr val="000000"/>
                </a:solidFill>
                <a:latin typeface="Arial"/>
              </a:rPr>
              <a:t>Anexo IV: CPP fora do Simples Nacional e CPRB para 01/2014 a 11/2015;</a:t>
            </a:r>
            <a:endParaRPr/>
          </a:p>
          <a:p>
            <a:pPr>
              <a:lnSpc>
                <a:spcPct val="100000"/>
              </a:lnSpc>
              <a:buFont typeface="StarSymbol"/>
              <a:buChar char="-"/>
            </a:pPr>
            <a:r>
              <a:rPr lang="pt-BR" sz="2000">
                <a:solidFill>
                  <a:srgbClr val="000000"/>
                </a:solidFill>
                <a:latin typeface="Arial"/>
              </a:rPr>
              <a:t> </a:t>
            </a:r>
            <a:r>
              <a:rPr lang="pt-BR" sz="2000">
                <a:solidFill>
                  <a:srgbClr val="000000"/>
                </a:solidFill>
                <a:latin typeface="Arial"/>
              </a:rPr>
              <a:t>Anexo V: + percentual de ISS Anexo IV.</a:t>
            </a:r>
            <a:endParaRPr/>
          </a:p>
        </p:txBody>
      </p:sp>
      <p:pic>
        <p:nvPicPr>
          <p:cNvPr descr="" id="492" name="Imagem 6"/>
          <p:cNvPicPr/>
          <p:nvPr/>
        </p:nvPicPr>
        <p:blipFill>
          <a:blip r:embed="rId1"/>
          <a:stretch>
            <a:fillRect/>
          </a:stretch>
        </p:blipFill>
        <p:spPr>
          <a:xfrm>
            <a:off x="11142000" y="38520"/>
            <a:ext cx="615600" cy="570960"/>
          </a:xfrm>
          <a:prstGeom prst="rect">
            <a:avLst/>
          </a:prstGeom>
        </p:spPr>
      </p:pic>
    </p:spTree>
  </p:cSld>
  <p:timing>
    <p:tnLst>
      <p:par>
        <p:cTn dur="indefinite" id="121" nodeType="tmRoot" restart="never">
          <p:childTnLst>
            <p:seq>
              <p:cTn dur="indefinite" id="122" nodeType="mainSeq"/>
              <p:prevCondLst>
                <p:cond delay="0" evt="onPrev">
                  <p:tgtEl>
                    <p:sldTgt/>
                  </p:tgtEl>
                </p:cond>
              </p:prevCondLst>
              <p:nextCondLst>
                <p:cond delay="0" evt="onNext">
                  <p:tgtEl>
                    <p:sldTgt/>
                  </p:tgtEl>
                </p:cond>
              </p:nextCondLst>
            </p:seq>
          </p:childTnLst>
        </p:cTn>
      </p:par>
    </p:tnLst>
  </p:timing>
</p:sld>
</file>

<file path=ppt/slides/slide5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93" name="TextShape 1"/>
          <p:cNvSpPr txBox="1"/>
          <p:nvPr/>
        </p:nvSpPr>
        <p:spPr>
          <a:xfrm>
            <a:off x="838080" y="365040"/>
            <a:ext cx="10515240" cy="1064160"/>
          </a:xfrm>
          <a:prstGeom prst="rect">
            <a:avLst/>
          </a:prstGeom>
        </p:spPr>
        <p:txBody>
          <a:bodyPr anchor="ctr"/>
          <a:p>
            <a:pPr algn="ctr">
              <a:lnSpc>
                <a:spcPct val="100000"/>
              </a:lnSpc>
            </a:pPr>
            <a:r>
              <a:rPr b="1" lang="pt-BR" sz="4400">
                <a:solidFill>
                  <a:srgbClr val="000000"/>
                </a:solidFill>
                <a:latin typeface="Calibri"/>
              </a:rPr>
              <a:t>Cálculo Simples Nacional</a:t>
            </a:r>
            <a:endParaRPr/>
          </a:p>
        </p:txBody>
      </p:sp>
      <p:pic>
        <p:nvPicPr>
          <p:cNvPr descr="" id="494" name="Imagem 4"/>
          <p:cNvPicPr/>
          <p:nvPr/>
        </p:nvPicPr>
        <p:blipFill>
          <a:blip r:embed="rId1"/>
          <a:stretch>
            <a:fillRect/>
          </a:stretch>
        </p:blipFill>
        <p:spPr>
          <a:xfrm>
            <a:off x="10380240" y="490680"/>
            <a:ext cx="772560" cy="716400"/>
          </a:xfrm>
          <a:prstGeom prst="rect">
            <a:avLst/>
          </a:prstGeom>
        </p:spPr>
      </p:pic>
      <p:sp>
        <p:nvSpPr>
          <p:cNvPr id="495" name="TextShape 2"/>
          <p:cNvSpPr txBox="1"/>
          <p:nvPr/>
        </p:nvSpPr>
        <p:spPr>
          <a:xfrm>
            <a:off x="838080" y="1825560"/>
            <a:ext cx="10515240" cy="4350960"/>
          </a:xfrm>
          <a:prstGeom prst="rect">
            <a:avLst/>
          </a:prstGeom>
        </p:spPr>
        <p:txBody>
          <a:bodyPr/>
          <a:p>
            <a:pPr algn="just">
              <a:lnSpc>
                <a:spcPct val="100000"/>
              </a:lnSpc>
            </a:pPr>
            <a:endParaRPr/>
          </a:p>
          <a:p>
            <a:pPr algn="just">
              <a:lnSpc>
                <a:spcPct val="100000"/>
              </a:lnSpc>
            </a:pPr>
            <a:r>
              <a:rPr b="1" lang="pt-BR" sz="2800">
                <a:solidFill>
                  <a:srgbClr val="262626"/>
                </a:solidFill>
                <a:latin typeface="Calibri"/>
              </a:rPr>
              <a:t>Art. 18, § 15, LC 123/2006:</a:t>
            </a:r>
            <a:endParaRPr/>
          </a:p>
          <a:p>
            <a:pPr algn="just">
              <a:lnSpc>
                <a:spcPct val="100000"/>
              </a:lnSpc>
            </a:pPr>
            <a:r>
              <a:rPr i="1" lang="pt-BR" sz="2800">
                <a:solidFill>
                  <a:srgbClr val="262626"/>
                </a:solidFill>
                <a:latin typeface="Calibri"/>
              </a:rPr>
              <a:t> “</a:t>
            </a:r>
            <a:r>
              <a:rPr i="1" lang="pt-BR" sz="2800">
                <a:solidFill>
                  <a:srgbClr val="262626"/>
                </a:solidFill>
                <a:latin typeface="Calibri"/>
              </a:rPr>
              <a:t>Será disponibilizado sistema eletrônico para realização do cálculo simplificado do valor mensal devido referente ao Simples Nacional”</a:t>
            </a:r>
            <a:endParaRPr/>
          </a:p>
          <a:p>
            <a:pPr>
              <a:lnSpc>
                <a:spcPct val="100000"/>
              </a:lnSpc>
            </a:pPr>
            <a:endParaRPr/>
          </a:p>
        </p:txBody>
      </p:sp>
    </p:spTree>
  </p:cSld>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34" name="CustomShape 1"/>
          <p:cNvSpPr/>
          <p:nvPr/>
        </p:nvSpPr>
        <p:spPr>
          <a:xfrm>
            <a:off x="6464160" y="4761720"/>
            <a:ext cx="4688640" cy="885600"/>
          </a:xfrm>
          <a:prstGeom prst="rect">
            <a:avLst/>
          </a:prstGeom>
        </p:spPr>
      </p:sp>
      <p:sp>
        <p:nvSpPr>
          <p:cNvPr id="135" name="CustomShape 2"/>
          <p:cNvSpPr/>
          <p:nvPr/>
        </p:nvSpPr>
        <p:spPr>
          <a:xfrm>
            <a:off x="6464160" y="4761720"/>
            <a:ext cx="4688640" cy="885600"/>
          </a:xfrm>
          <a:prstGeom prst="rect">
            <a:avLst/>
          </a:prstGeom>
        </p:spPr>
      </p:sp>
      <p:pic>
        <p:nvPicPr>
          <p:cNvPr descr="" id="136" name="Imagem 11"/>
          <p:cNvPicPr/>
          <p:nvPr/>
        </p:nvPicPr>
        <p:blipFill>
          <a:blip r:embed="rId1"/>
          <a:stretch>
            <a:fillRect/>
          </a:stretch>
        </p:blipFill>
        <p:spPr>
          <a:xfrm>
            <a:off x="1206720" y="0"/>
            <a:ext cx="9778320" cy="6861600"/>
          </a:xfrm>
          <a:prstGeom prst="rect">
            <a:avLst/>
          </a:prstGeom>
        </p:spPr>
      </p:pic>
    </p:spTree>
  </p:cSld>
</p:sld>
</file>

<file path=ppt/slides/slide6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96" name="CustomShape 1"/>
          <p:cNvSpPr/>
          <p:nvPr/>
        </p:nvSpPr>
        <p:spPr>
          <a:xfrm>
            <a:off x="1965240" y="1503360"/>
            <a:ext cx="184320" cy="344520"/>
          </a:xfrm>
          <a:prstGeom prst="rect">
            <a:avLst/>
          </a:prstGeom>
        </p:spPr>
      </p:sp>
      <p:sp>
        <p:nvSpPr>
          <p:cNvPr id="497" name="CustomShape 2"/>
          <p:cNvSpPr/>
          <p:nvPr/>
        </p:nvSpPr>
        <p:spPr>
          <a:xfrm>
            <a:off x="254160" y="1384560"/>
            <a:ext cx="11723040" cy="5198040"/>
          </a:xfrm>
          <a:prstGeom prst="rect">
            <a:avLst/>
          </a:prstGeom>
          <a:solidFill>
            <a:srgbClr val="ffffff"/>
          </a:solidFill>
        </p:spPr>
        <p:txBody>
          <a:bodyPr bIns="45000" lIns="90000" rIns="90000" tIns="45000"/>
          <a:p>
            <a:pPr>
              <a:lnSpc>
                <a:spcPct val="100000"/>
              </a:lnSpc>
            </a:pPr>
            <a:endParaRPr/>
          </a:p>
          <a:p>
            <a:pPr>
              <a:lnSpc>
                <a:spcPct val="100000"/>
              </a:lnSpc>
            </a:pPr>
            <a:r>
              <a:rPr b="1" lang="pt-BR" sz="2800">
                <a:solidFill>
                  <a:srgbClr val="385623"/>
                </a:solidFill>
                <a:latin typeface="Calibri"/>
              </a:rPr>
              <a:t>Regime de Tributação: </a:t>
            </a:r>
            <a:r>
              <a:rPr lang="pt-BR" sz="2800">
                <a:solidFill>
                  <a:srgbClr val="000000"/>
                </a:solidFill>
                <a:latin typeface="Calibri"/>
              </a:rPr>
              <a:t>Caixa ou Competência </a:t>
            </a:r>
            <a:endParaRPr/>
          </a:p>
          <a:p>
            <a:pPr>
              <a:lnSpc>
                <a:spcPct val="100000"/>
              </a:lnSpc>
            </a:pPr>
            <a:endParaRPr/>
          </a:p>
          <a:p>
            <a:pPr>
              <a:lnSpc>
                <a:spcPct val="100000"/>
              </a:lnSpc>
            </a:pPr>
            <a:r>
              <a:rPr b="1" lang="pt-BR" sz="2800">
                <a:solidFill>
                  <a:srgbClr val="385623"/>
                </a:solidFill>
                <a:latin typeface="Calibri"/>
              </a:rPr>
              <a:t>Opção pelo Regime no Portal do SN: </a:t>
            </a:r>
            <a:r>
              <a:rPr lang="pt-BR" sz="2800">
                <a:solidFill>
                  <a:srgbClr val="000000"/>
                </a:solidFill>
                <a:latin typeface="Calibri"/>
              </a:rPr>
              <a:t>irretratável para todo o ano-calendário</a:t>
            </a:r>
            <a:endParaRPr/>
          </a:p>
          <a:p>
            <a:pPr>
              <a:lnSpc>
                <a:spcPct val="80000"/>
              </a:lnSpc>
            </a:pPr>
            <a:endParaRPr/>
          </a:p>
          <a:p>
            <a:pPr>
              <a:lnSpc>
                <a:spcPct val="120000"/>
              </a:lnSpc>
            </a:pPr>
            <a:r>
              <a:rPr lang="pt-BR" sz="2800">
                <a:solidFill>
                  <a:srgbClr val="000000"/>
                </a:solidFill>
                <a:latin typeface="Calibri"/>
              </a:rPr>
              <a:t> </a:t>
            </a:r>
            <a:r>
              <a:rPr lang="pt-BR" sz="2800">
                <a:solidFill>
                  <a:srgbClr val="000000"/>
                </a:solidFill>
                <a:latin typeface="Calibri"/>
              </a:rPr>
              <a:t>	</a:t>
            </a:r>
            <a:r>
              <a:rPr lang="pt-BR" sz="2800">
                <a:solidFill>
                  <a:srgbClr val="000000"/>
                </a:solidFill>
                <a:latin typeface="Calibri"/>
              </a:rPr>
              <a:t>A opção servirá, exclusivamente, para a determinação da base de cálculo mensal.</a:t>
            </a:r>
            <a:endParaRPr/>
          </a:p>
          <a:p>
            <a:pPr>
              <a:lnSpc>
                <a:spcPct val="120000"/>
              </a:lnSpc>
            </a:pPr>
            <a:r>
              <a:rPr lang="pt-BR" sz="2800">
                <a:solidFill>
                  <a:srgbClr val="000000"/>
                </a:solidFill>
                <a:latin typeface="Calibri"/>
              </a:rPr>
              <a:t>	</a:t>
            </a:r>
            <a:r>
              <a:rPr lang="pt-BR" sz="2800">
                <a:solidFill>
                  <a:srgbClr val="000000"/>
                </a:solidFill>
                <a:latin typeface="Calibri"/>
              </a:rPr>
              <a:t>A receita pelo regime de competência continua sendo utilizada para determinação  dos limites e sublimites, bem como para o enquadramento nas faixas de alíquota.</a:t>
            </a:r>
            <a:endParaRPr/>
          </a:p>
          <a:p>
            <a:pPr>
              <a:lnSpc>
                <a:spcPct val="120000"/>
              </a:lnSpc>
            </a:pPr>
            <a:endParaRPr/>
          </a:p>
          <a:p>
            <a:pPr>
              <a:lnSpc>
                <a:spcPct val="150000"/>
              </a:lnSpc>
            </a:pPr>
            <a:endParaRPr/>
          </a:p>
        </p:txBody>
      </p:sp>
      <p:sp>
        <p:nvSpPr>
          <p:cNvPr id="498" name="CustomShape 3"/>
          <p:cNvSpPr/>
          <p:nvPr/>
        </p:nvSpPr>
        <p:spPr>
          <a:xfrm>
            <a:off x="762840" y="120600"/>
            <a:ext cx="10515240" cy="883800"/>
          </a:xfrm>
          <a:prstGeom prst="rect">
            <a:avLst/>
          </a:prstGeom>
          <a:solidFill>
            <a:srgbClr val="c5e0b4"/>
          </a:solidFill>
        </p:spPr>
        <p:txBody>
          <a:bodyPr bIns="45000" lIns="90000" rIns="90000" tIns="45000"/>
          <a:p>
            <a:pPr algn="ctr">
              <a:lnSpc>
                <a:spcPct val="100000"/>
              </a:lnSpc>
            </a:pPr>
            <a:r>
              <a:rPr lang="pt-BR" sz="4400">
                <a:solidFill>
                  <a:srgbClr val="000000"/>
                </a:solidFill>
                <a:latin typeface="Calibri"/>
              </a:rPr>
              <a:t>Regime de Tributação</a:t>
            </a:r>
            <a:endParaRPr/>
          </a:p>
        </p:txBody>
      </p:sp>
      <p:pic>
        <p:nvPicPr>
          <p:cNvPr descr="" id="499" name="Imagem 5"/>
          <p:cNvPicPr/>
          <p:nvPr/>
        </p:nvPicPr>
        <p:blipFill>
          <a:blip r:embed="rId1"/>
          <a:stretch>
            <a:fillRect/>
          </a:stretch>
        </p:blipFill>
        <p:spPr>
          <a:xfrm>
            <a:off x="10434240" y="237960"/>
            <a:ext cx="772560" cy="716400"/>
          </a:xfrm>
          <a:prstGeom prst="rect">
            <a:avLst/>
          </a:prstGeom>
        </p:spPr>
      </p:pic>
    </p:spTree>
  </p:cSld>
  <p:timing>
    <p:tnLst>
      <p:par>
        <p:cTn dur="indefinite" id="123" nodeType="tmRoot" restart="never">
          <p:childTnLst>
            <p:seq>
              <p:cTn id="124" nodeType="mainSeq"/>
              <p:prevCondLst>
                <p:cond delay="0" evt="onPrev">
                  <p:tgtEl>
                    <p:sldTgt/>
                  </p:tgtEl>
                </p:cond>
              </p:prevCondLst>
              <p:nextCondLst>
                <p:cond delay="0" evt="onNext">
                  <p:tgtEl>
                    <p:sldTgt/>
                  </p:tgtEl>
                </p:cond>
              </p:nextCondLst>
            </p:seq>
          </p:childTnLst>
        </p:cTn>
      </p:par>
    </p:tnLst>
  </p:timing>
</p:sld>
</file>

<file path=ppt/slides/slide6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00" name="CustomShape 1"/>
          <p:cNvSpPr/>
          <p:nvPr/>
        </p:nvSpPr>
        <p:spPr>
          <a:xfrm>
            <a:off x="315360" y="4936680"/>
            <a:ext cx="11410200" cy="994680"/>
          </a:xfrm>
          <a:prstGeom prst="rect">
            <a:avLst/>
          </a:prstGeom>
        </p:spPr>
      </p:sp>
      <p:sp>
        <p:nvSpPr>
          <p:cNvPr id="501" name="CustomShape 2"/>
          <p:cNvSpPr/>
          <p:nvPr/>
        </p:nvSpPr>
        <p:spPr>
          <a:xfrm>
            <a:off x="1965240" y="1503360"/>
            <a:ext cx="184320" cy="344520"/>
          </a:xfrm>
          <a:prstGeom prst="rect">
            <a:avLst/>
          </a:prstGeom>
        </p:spPr>
      </p:sp>
      <p:sp>
        <p:nvSpPr>
          <p:cNvPr id="502" name="CustomShape 3"/>
          <p:cNvSpPr/>
          <p:nvPr/>
        </p:nvSpPr>
        <p:spPr>
          <a:xfrm>
            <a:off x="762840" y="120600"/>
            <a:ext cx="10515240" cy="883800"/>
          </a:xfrm>
          <a:prstGeom prst="rect">
            <a:avLst/>
          </a:prstGeom>
          <a:solidFill>
            <a:srgbClr val="c5e0b4"/>
          </a:solidFill>
        </p:spPr>
        <p:txBody>
          <a:bodyPr bIns="45000" lIns="90000" rIns="90000" tIns="45000"/>
          <a:p>
            <a:pPr algn="ctr">
              <a:lnSpc>
                <a:spcPct val="100000"/>
              </a:lnSpc>
            </a:pPr>
            <a:r>
              <a:rPr lang="pt-BR" sz="4400">
                <a:solidFill>
                  <a:srgbClr val="000000"/>
                </a:solidFill>
                <a:latin typeface="Calibri"/>
              </a:rPr>
              <a:t>Regime de Caixa</a:t>
            </a:r>
            <a:endParaRPr/>
          </a:p>
        </p:txBody>
      </p:sp>
      <p:pic>
        <p:nvPicPr>
          <p:cNvPr descr="" id="503" name="Imagem 5"/>
          <p:cNvPicPr/>
          <p:nvPr/>
        </p:nvPicPr>
        <p:blipFill>
          <a:blip r:embed="rId1"/>
          <a:stretch>
            <a:fillRect/>
          </a:stretch>
        </p:blipFill>
        <p:spPr>
          <a:xfrm>
            <a:off x="10434240" y="237960"/>
            <a:ext cx="772560" cy="716400"/>
          </a:xfrm>
          <a:prstGeom prst="rect">
            <a:avLst/>
          </a:prstGeom>
        </p:spPr>
      </p:pic>
      <p:sp>
        <p:nvSpPr>
          <p:cNvPr id="504" name="CustomShape 4"/>
          <p:cNvSpPr/>
          <p:nvPr/>
        </p:nvSpPr>
        <p:spPr>
          <a:xfrm>
            <a:off x="315360" y="1122120"/>
            <a:ext cx="11410200" cy="3988440"/>
          </a:xfrm>
          <a:prstGeom prst="rect">
            <a:avLst/>
          </a:prstGeom>
        </p:spPr>
        <p:txBody>
          <a:bodyPr bIns="45000" lIns="90000" rIns="90000" tIns="45000"/>
          <a:p>
            <a:pPr>
              <a:lnSpc>
                <a:spcPct val="100000"/>
              </a:lnSpc>
            </a:pPr>
            <a:r>
              <a:rPr lang="pt-BR" sz="3000">
                <a:solidFill>
                  <a:srgbClr val="000000"/>
                </a:solidFill>
                <a:latin typeface="Calibri"/>
              </a:rPr>
              <a:t>A receita auferida e ainda não recebida deverá integrar a base de cálculo dos tributos abrangidos pelo Simples Nacional, na hipótese de:</a:t>
            </a:r>
            <a:endParaRPr/>
          </a:p>
          <a:p>
            <a:pPr>
              <a:lnSpc>
                <a:spcPct val="100000"/>
              </a:lnSpc>
            </a:pPr>
            <a:endParaRPr/>
          </a:p>
          <a:p>
            <a:r>
              <a:rPr lang="pt-BR" sz="2800">
                <a:solidFill>
                  <a:srgbClr val="000000"/>
                </a:solidFill>
                <a:latin typeface="Calibri"/>
                <a:ea typeface="Microsoft YaHei"/>
              </a:rPr>
              <a:t>a) encerramento de atividade, no m</a:t>
            </a:r>
            <a:r>
              <a:rPr lang="pt-BR" sz="3000">
                <a:solidFill>
                  <a:srgbClr val="000000"/>
                </a:solidFill>
                <a:latin typeface="Calibri"/>
                <a:ea typeface="Microsoft YaHei"/>
              </a:rPr>
              <a:t>ê</a:t>
            </a:r>
            <a:r>
              <a:rPr lang="pt-BR" sz="2800">
                <a:solidFill>
                  <a:srgbClr val="000000"/>
                </a:solidFill>
                <a:latin typeface="Calibri"/>
                <a:ea typeface="Microsoft YaHei"/>
              </a:rPr>
              <a:t>s em que ocorrer o evento</a:t>
            </a:r>
            <a:endParaRPr/>
          </a:p>
          <a:p>
            <a:r>
              <a:rPr lang="pt-BR" sz="2800">
                <a:solidFill>
                  <a:srgbClr val="000000"/>
                </a:solidFill>
                <a:latin typeface="Calibri"/>
                <a:ea typeface="Microsoft YaHei"/>
              </a:rPr>
              <a:t>b) retorno ao Regime de Compet</a:t>
            </a:r>
            <a:r>
              <a:rPr lang="pt-BR" sz="3000">
                <a:solidFill>
                  <a:srgbClr val="000000"/>
                </a:solidFill>
                <a:latin typeface="Calibri"/>
                <a:ea typeface="Microsoft YaHei"/>
              </a:rPr>
              <a:t>ê</a:t>
            </a:r>
            <a:r>
              <a:rPr lang="pt-BR" sz="2800">
                <a:solidFill>
                  <a:srgbClr val="000000"/>
                </a:solidFill>
                <a:latin typeface="Calibri"/>
                <a:ea typeface="Microsoft YaHei"/>
              </a:rPr>
              <a:t>ncia, no </a:t>
            </a:r>
            <a:r>
              <a:rPr lang="pt-BR" sz="3000">
                <a:solidFill>
                  <a:srgbClr val="000000"/>
                </a:solidFill>
                <a:latin typeface="Calibri"/>
                <a:ea typeface="Microsoft YaHei"/>
              </a:rPr>
              <a:t>ú</a:t>
            </a:r>
            <a:r>
              <a:rPr lang="pt-BR" sz="2800">
                <a:solidFill>
                  <a:srgbClr val="000000"/>
                </a:solidFill>
                <a:latin typeface="Calibri"/>
                <a:ea typeface="Microsoft YaHei"/>
              </a:rPr>
              <a:t>ltimo m</a:t>
            </a:r>
            <a:r>
              <a:rPr lang="pt-BR" sz="3000">
                <a:solidFill>
                  <a:srgbClr val="000000"/>
                </a:solidFill>
                <a:latin typeface="Calibri"/>
                <a:ea typeface="Microsoft YaHei"/>
              </a:rPr>
              <a:t>ê</a:t>
            </a:r>
            <a:r>
              <a:rPr lang="pt-BR" sz="2800">
                <a:solidFill>
                  <a:srgbClr val="000000"/>
                </a:solidFill>
                <a:latin typeface="Calibri"/>
                <a:ea typeface="Microsoft YaHei"/>
              </a:rPr>
              <a:t>s de vig</a:t>
            </a:r>
            <a:r>
              <a:rPr lang="pt-BR" sz="3000">
                <a:solidFill>
                  <a:srgbClr val="000000"/>
                </a:solidFill>
                <a:latin typeface="Calibri"/>
                <a:ea typeface="Microsoft YaHei"/>
              </a:rPr>
              <a:t>ê</a:t>
            </a:r>
            <a:r>
              <a:rPr lang="pt-BR" sz="2800">
                <a:solidFill>
                  <a:srgbClr val="000000"/>
                </a:solidFill>
                <a:latin typeface="Calibri"/>
                <a:ea typeface="Microsoft YaHei"/>
              </a:rPr>
              <a:t>ncia do Regime de Caixa</a:t>
            </a:r>
            <a:endParaRPr/>
          </a:p>
          <a:p>
            <a:r>
              <a:rPr lang="pt-BR" sz="2800">
                <a:solidFill>
                  <a:srgbClr val="000000"/>
                </a:solidFill>
                <a:latin typeface="Calibri"/>
                <a:ea typeface="Microsoft YaHei"/>
              </a:rPr>
              <a:t>c) exclus</a:t>
            </a:r>
            <a:r>
              <a:rPr lang="pt-BR" sz="3000">
                <a:solidFill>
                  <a:srgbClr val="000000"/>
                </a:solidFill>
                <a:latin typeface="Calibri"/>
                <a:ea typeface="Microsoft YaHei"/>
              </a:rPr>
              <a:t>ã</a:t>
            </a:r>
            <a:r>
              <a:rPr lang="pt-BR" sz="2800">
                <a:solidFill>
                  <a:srgbClr val="000000"/>
                </a:solidFill>
                <a:latin typeface="Calibri"/>
                <a:ea typeface="Microsoft YaHei"/>
              </a:rPr>
              <a:t>o do Simples Nacional, no m</a:t>
            </a:r>
            <a:r>
              <a:rPr lang="pt-BR" sz="3000">
                <a:solidFill>
                  <a:srgbClr val="000000"/>
                </a:solidFill>
                <a:latin typeface="Calibri"/>
                <a:ea typeface="Microsoft YaHei"/>
              </a:rPr>
              <a:t>ê</a:t>
            </a:r>
            <a:r>
              <a:rPr lang="pt-BR" sz="2800">
                <a:solidFill>
                  <a:srgbClr val="000000"/>
                </a:solidFill>
                <a:latin typeface="Calibri"/>
                <a:ea typeface="Microsoft YaHei"/>
              </a:rPr>
              <a:t>s anterior ao dos efeitos da exclus</a:t>
            </a:r>
            <a:r>
              <a:rPr lang="pt-BR" sz="3000">
                <a:solidFill>
                  <a:srgbClr val="000000"/>
                </a:solidFill>
                <a:latin typeface="Calibri"/>
                <a:ea typeface="Microsoft YaHei"/>
              </a:rPr>
              <a:t>ã</a:t>
            </a:r>
            <a:r>
              <a:rPr lang="pt-BR" sz="2800">
                <a:solidFill>
                  <a:srgbClr val="000000"/>
                </a:solidFill>
                <a:latin typeface="Calibri"/>
                <a:ea typeface="Microsoft YaHei"/>
              </a:rPr>
              <a:t>o;</a:t>
            </a:r>
            <a:endParaRPr/>
          </a:p>
          <a:p>
            <a:r>
              <a:rPr lang="pt-BR" sz="3000">
                <a:solidFill>
                  <a:srgbClr val="000000"/>
                </a:solidFill>
                <a:latin typeface="Calibri"/>
              </a:rPr>
              <a:t> </a:t>
            </a:r>
            <a:endParaRPr/>
          </a:p>
          <a:p>
            <a:pPr>
              <a:lnSpc>
                <a:spcPct val="100000"/>
              </a:lnSpc>
            </a:pPr>
            <a:endParaRPr/>
          </a:p>
        </p:txBody>
      </p:sp>
      <p:sp>
        <p:nvSpPr>
          <p:cNvPr id="505" name="CustomShape 5"/>
          <p:cNvSpPr/>
          <p:nvPr/>
        </p:nvSpPr>
        <p:spPr>
          <a:xfrm>
            <a:off x="315360" y="5103720"/>
            <a:ext cx="11410200" cy="1735200"/>
          </a:xfrm>
          <a:prstGeom prst="rect">
            <a:avLst/>
          </a:prstGeom>
        </p:spPr>
        <p:txBody>
          <a:bodyPr bIns="45000" lIns="90000" rIns="90000" tIns="45000"/>
          <a:p>
            <a:pPr>
              <a:lnSpc>
                <a:spcPct val="100000"/>
              </a:lnSpc>
            </a:pPr>
            <a:r>
              <a:rPr lang="pt-BR" sz="3000">
                <a:solidFill>
                  <a:srgbClr val="000000"/>
                </a:solidFill>
                <a:latin typeface="Calibri"/>
              </a:rPr>
              <a:t>Nas prestações ou operações com valores a receber a prazo, a parcela não vencida, deverá integrar a base de cálculo até o último mês do ano-calendário subsequente à prestação/operação.</a:t>
            </a:r>
            <a:endParaRPr/>
          </a:p>
          <a:p>
            <a:pPr>
              <a:lnSpc>
                <a:spcPct val="100000"/>
              </a:lnSpc>
            </a:pPr>
            <a:endParaRPr/>
          </a:p>
        </p:txBody>
      </p:sp>
    </p:spTree>
  </p:cSld>
  <p:timing>
    <p:tnLst>
      <p:par>
        <p:cTn dur="indefinite" id="125" nodeType="tmRoot" restart="never">
          <p:childTnLst>
            <p:seq>
              <p:cTn id="126" nodeType="mainSeq"/>
              <p:prevCondLst>
                <p:cond delay="0" evt="onPrev">
                  <p:tgtEl>
                    <p:sldTgt/>
                  </p:tgtEl>
                </p:cond>
              </p:prevCondLst>
              <p:nextCondLst>
                <p:cond delay="0" evt="onNext">
                  <p:tgtEl>
                    <p:sldTgt/>
                  </p:tgtEl>
                </p:cond>
              </p:nextCondLst>
            </p:seq>
          </p:childTnLst>
        </p:cTn>
      </p:par>
    </p:tnLst>
  </p:timing>
</p:sld>
</file>

<file path=ppt/slides/slide6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06" name="CustomShape 1"/>
          <p:cNvSpPr/>
          <p:nvPr/>
        </p:nvSpPr>
        <p:spPr>
          <a:xfrm>
            <a:off x="959040" y="1148400"/>
            <a:ext cx="10528560" cy="4124880"/>
          </a:xfrm>
          <a:prstGeom prst="rect">
            <a:avLst/>
          </a:prstGeom>
        </p:spPr>
        <p:txBody>
          <a:bodyPr bIns="45000" lIns="90000" rIns="90000" tIns="45000"/>
          <a:p>
            <a:pPr algn="just">
              <a:lnSpc>
                <a:spcPct val="115000"/>
              </a:lnSpc>
            </a:pPr>
            <a:r>
              <a:rPr lang="pt-BR" sz="2600">
                <a:solidFill>
                  <a:srgbClr val="000000"/>
                </a:solidFill>
                <a:latin typeface="Calibri"/>
                <a:ea typeface="SimSun"/>
              </a:rPr>
              <a:t>Exemplo: </a:t>
            </a:r>
            <a:endParaRPr/>
          </a:p>
          <a:p>
            <a:pPr algn="just">
              <a:lnSpc>
                <a:spcPct val="115000"/>
              </a:lnSpc>
            </a:pPr>
            <a:r>
              <a:rPr lang="pt-BR" sz="2600">
                <a:solidFill>
                  <a:srgbClr val="000000"/>
                </a:solidFill>
                <a:latin typeface="Calibri"/>
                <a:ea typeface="SimSun"/>
              </a:rPr>
              <a:t>Empresa vendeu em </a:t>
            </a:r>
            <a:r>
              <a:rPr lang="pt-BR" sz="2600">
                <a:solidFill>
                  <a:srgbClr val="cc0000"/>
                </a:solidFill>
                <a:latin typeface="Calibri"/>
                <a:ea typeface="SimSun"/>
              </a:rPr>
              <a:t>novembro de 2014</a:t>
            </a:r>
            <a:r>
              <a:rPr lang="pt-BR" sz="2600">
                <a:solidFill>
                  <a:srgbClr val="000000"/>
                </a:solidFill>
                <a:latin typeface="Calibri"/>
                <a:ea typeface="SimSun"/>
              </a:rPr>
              <a:t> a prazo, em 24 vezes, sendo que a </a:t>
            </a:r>
            <a:r>
              <a:rPr lang="pt-BR" sz="2600" u="sng">
                <a:solidFill>
                  <a:srgbClr val="000000"/>
                </a:solidFill>
                <a:latin typeface="Calibri"/>
                <a:ea typeface="SimSun"/>
              </a:rPr>
              <a:t>primeira</a:t>
            </a:r>
            <a:r>
              <a:rPr lang="pt-BR" sz="2600">
                <a:solidFill>
                  <a:srgbClr val="000000"/>
                </a:solidFill>
                <a:latin typeface="Calibri"/>
                <a:ea typeface="SimSun"/>
              </a:rPr>
              <a:t> parcela vence em 12.2014 e a última parcela vence em 11.2016:</a:t>
            </a:r>
            <a:endParaRPr/>
          </a:p>
          <a:p>
            <a:pPr algn="just">
              <a:lnSpc>
                <a:spcPct val="115000"/>
              </a:lnSpc>
            </a:pPr>
            <a:r>
              <a:rPr lang="pt-BR" sz="2600">
                <a:solidFill>
                  <a:srgbClr val="000000"/>
                </a:solidFill>
                <a:latin typeface="Calibri"/>
                <a:ea typeface="SimSun"/>
              </a:rPr>
              <a:t>	</a:t>
            </a:r>
            <a:r>
              <a:rPr lang="pt-BR" sz="2600">
                <a:solidFill>
                  <a:srgbClr val="000000"/>
                </a:solidFill>
                <a:latin typeface="Calibri"/>
                <a:ea typeface="SimSun"/>
              </a:rPr>
              <a:t>- para as parcelas que vencem de 12.2014 a  12.2015 =&gt; só tributa quando o cliente da ME/EPP pagar (no regime de caixa);</a:t>
            </a:r>
            <a:endParaRPr/>
          </a:p>
          <a:p>
            <a:pPr algn="just">
              <a:lnSpc>
                <a:spcPct val="115000"/>
              </a:lnSpc>
            </a:pPr>
            <a:r>
              <a:rPr lang="pt-BR" sz="2600">
                <a:solidFill>
                  <a:srgbClr val="000000"/>
                </a:solidFill>
                <a:latin typeface="Calibri"/>
                <a:ea typeface="SimSun"/>
              </a:rPr>
              <a:t>	</a:t>
            </a:r>
            <a:r>
              <a:rPr lang="pt-BR" sz="2600">
                <a:solidFill>
                  <a:srgbClr val="000000"/>
                </a:solidFill>
                <a:latin typeface="Calibri"/>
                <a:ea typeface="SimSun"/>
              </a:rPr>
              <a:t>- para as parcelas que vencerão em 01.2016 a 11.2016 =&gt; tem que oferecer à tributação no </a:t>
            </a:r>
            <a:r>
              <a:rPr lang="pt-BR" sz="2600">
                <a:solidFill>
                  <a:srgbClr val="ff3300"/>
                </a:solidFill>
                <a:latin typeface="Calibri"/>
                <a:ea typeface="SimSun"/>
              </a:rPr>
              <a:t>PA 12.2015</a:t>
            </a:r>
            <a:endParaRPr/>
          </a:p>
          <a:p>
            <a:pPr algn="just">
              <a:lnSpc>
                <a:spcPct val="115000"/>
              </a:lnSpc>
            </a:pPr>
            <a:endParaRPr/>
          </a:p>
        </p:txBody>
      </p:sp>
      <p:sp>
        <p:nvSpPr>
          <p:cNvPr id="507" name="CustomShape 2"/>
          <p:cNvSpPr/>
          <p:nvPr/>
        </p:nvSpPr>
        <p:spPr>
          <a:xfrm>
            <a:off x="385920" y="5248080"/>
            <a:ext cx="11268720" cy="1114200"/>
          </a:xfrm>
          <a:prstGeom prst="rect">
            <a:avLst/>
          </a:prstGeom>
          <a:solidFill>
            <a:srgbClr val="e2f0d9"/>
          </a:solidFill>
          <a:ln>
            <a:solidFill>
              <a:srgbClr val="a9d18e"/>
            </a:solidFill>
          </a:ln>
        </p:spPr>
        <p:txBody>
          <a:bodyPr bIns="45000" lIns="90000" rIns="90000" tIns="45000"/>
          <a:p>
            <a:pPr algn="ctr">
              <a:lnSpc>
                <a:spcPct val="120000"/>
              </a:lnSpc>
            </a:pPr>
            <a:r>
              <a:rPr b="1" lang="pt-BR" sz="2800">
                <a:solidFill>
                  <a:srgbClr val="385623"/>
                </a:solidFill>
                <a:latin typeface="Calibri"/>
              </a:rPr>
              <a:t>Prazo máximo para oferecer à tributação: </a:t>
            </a:r>
            <a:endParaRPr/>
          </a:p>
          <a:p>
            <a:pPr algn="ctr">
              <a:lnSpc>
                <a:spcPct val="120000"/>
              </a:lnSpc>
            </a:pPr>
            <a:r>
              <a:rPr b="1" lang="pt-BR" sz="2800">
                <a:solidFill>
                  <a:srgbClr val="385623"/>
                </a:solidFill>
                <a:latin typeface="Calibri"/>
              </a:rPr>
              <a:t>Último mês do ano seguinte à operação</a:t>
            </a:r>
            <a:endParaRPr/>
          </a:p>
        </p:txBody>
      </p:sp>
      <p:sp>
        <p:nvSpPr>
          <p:cNvPr id="508" name="CustomShape 3"/>
          <p:cNvSpPr/>
          <p:nvPr/>
        </p:nvSpPr>
        <p:spPr>
          <a:xfrm>
            <a:off x="762840" y="120600"/>
            <a:ext cx="10515240" cy="883800"/>
          </a:xfrm>
          <a:prstGeom prst="rect">
            <a:avLst/>
          </a:prstGeom>
          <a:solidFill>
            <a:srgbClr val="c5e0b4"/>
          </a:solidFill>
        </p:spPr>
        <p:txBody>
          <a:bodyPr bIns="45000" lIns="90000" rIns="90000" tIns="45000"/>
          <a:p>
            <a:pPr algn="ctr">
              <a:lnSpc>
                <a:spcPct val="100000"/>
              </a:lnSpc>
            </a:pPr>
            <a:r>
              <a:rPr lang="pt-BR" sz="4400">
                <a:solidFill>
                  <a:srgbClr val="000000"/>
                </a:solidFill>
                <a:latin typeface="Calibri"/>
              </a:rPr>
              <a:t>Regime de Caixa</a:t>
            </a:r>
            <a:endParaRPr/>
          </a:p>
        </p:txBody>
      </p:sp>
      <p:pic>
        <p:nvPicPr>
          <p:cNvPr descr="" id="509" name="Imagem 5"/>
          <p:cNvPicPr/>
          <p:nvPr/>
        </p:nvPicPr>
        <p:blipFill>
          <a:blip r:embed="rId1"/>
          <a:stretch>
            <a:fillRect/>
          </a:stretch>
        </p:blipFill>
        <p:spPr>
          <a:xfrm>
            <a:off x="10370160" y="204120"/>
            <a:ext cx="772560" cy="716400"/>
          </a:xfrm>
          <a:prstGeom prst="rect">
            <a:avLst/>
          </a:prstGeom>
        </p:spPr>
      </p:pic>
    </p:spTree>
  </p:cSld>
</p:sld>
</file>

<file path=ppt/slides/slide6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10" name="CustomShape 1"/>
          <p:cNvSpPr/>
          <p:nvPr/>
        </p:nvSpPr>
        <p:spPr>
          <a:xfrm>
            <a:off x="399240" y="1178640"/>
            <a:ext cx="11487600" cy="3990960"/>
          </a:xfrm>
          <a:prstGeom prst="rect">
            <a:avLst/>
          </a:prstGeom>
          <a:solidFill>
            <a:srgbClr val="ffffff"/>
          </a:solidFill>
        </p:spPr>
        <p:txBody>
          <a:bodyPr anchor="ctr" bIns="45000" lIns="90000" rIns="90000" tIns="45000"/>
          <a:p>
            <a:pPr>
              <a:lnSpc>
                <a:spcPct val="100000"/>
              </a:lnSpc>
            </a:pPr>
            <a:r>
              <a:rPr lang="pt-BR" sz="2800">
                <a:solidFill>
                  <a:srgbClr val="000000"/>
                </a:solidFill>
                <a:latin typeface="Calibri"/>
              </a:rPr>
              <a:t>Deverá ser apurado o Fator (r) </a:t>
            </a:r>
            <a:endParaRPr/>
          </a:p>
          <a:p>
            <a:pPr>
              <a:lnSpc>
                <a:spcPct val="100000"/>
              </a:lnSpc>
            </a:pPr>
            <a:r>
              <a:rPr lang="pt-BR" sz="2800">
                <a:solidFill>
                  <a:srgbClr val="000000"/>
                </a:solidFill>
                <a:latin typeface="Calibri"/>
              </a:rPr>
              <a:t> </a:t>
            </a:r>
            <a:endParaRPr/>
          </a:p>
          <a:p>
            <a:pPr>
              <a:lnSpc>
                <a:spcPct val="100000"/>
              </a:lnSpc>
            </a:pPr>
            <a:r>
              <a:rPr lang="pt-BR" sz="2800">
                <a:solidFill>
                  <a:srgbClr val="000000"/>
                </a:solidFill>
                <a:latin typeface="Calibri"/>
              </a:rPr>
              <a:t> </a:t>
            </a:r>
            <a:r>
              <a:rPr lang="pt-BR" sz="2800">
                <a:solidFill>
                  <a:srgbClr val="000000"/>
                </a:solidFill>
                <a:latin typeface="Calibri"/>
              </a:rPr>
              <a:t>(r) = </a:t>
            </a:r>
            <a:r>
              <a:rPr lang="pt-BR" sz="2800" u="sng">
                <a:solidFill>
                  <a:srgbClr val="000000"/>
                </a:solidFill>
                <a:latin typeface="Calibri"/>
              </a:rPr>
              <a:t>Folha de Salários incluídos encargos (em 12 meses)</a:t>
            </a:r>
            <a:endParaRPr/>
          </a:p>
          <a:p>
            <a:pPr>
              <a:lnSpc>
                <a:spcPct val="100000"/>
              </a:lnSpc>
            </a:pPr>
            <a:r>
              <a:rPr lang="pt-BR" sz="2800">
                <a:solidFill>
                  <a:srgbClr val="000000"/>
                </a:solidFill>
                <a:latin typeface="Calibri"/>
              </a:rPr>
              <a:t>	</a:t>
            </a:r>
            <a:r>
              <a:rPr lang="pt-BR" sz="2800">
                <a:solidFill>
                  <a:srgbClr val="000000"/>
                </a:solidFill>
                <a:latin typeface="Calibri"/>
              </a:rPr>
              <a:t>	</a:t>
            </a:r>
            <a:r>
              <a:rPr lang="pt-BR" sz="2800">
                <a:solidFill>
                  <a:srgbClr val="000000"/>
                </a:solidFill>
                <a:latin typeface="Calibri"/>
              </a:rPr>
              <a:t>Receita Bruta (em 12 meses)</a:t>
            </a:r>
            <a:endParaRPr/>
          </a:p>
          <a:p>
            <a:pPr>
              <a:lnSpc>
                <a:spcPct val="100000"/>
              </a:lnSpc>
            </a:pPr>
            <a:endParaRPr/>
          </a:p>
          <a:p>
            <a:pPr>
              <a:lnSpc>
                <a:spcPct val="100000"/>
              </a:lnSpc>
            </a:pPr>
            <a:r>
              <a:rPr lang="pt-BR" sz="2800">
                <a:solidFill>
                  <a:srgbClr val="385623"/>
                </a:solidFill>
                <a:latin typeface="Calibri"/>
              </a:rPr>
              <a:t>Anexo V: </a:t>
            </a:r>
            <a:r>
              <a:rPr lang="pt-BR" sz="2800">
                <a:solidFill>
                  <a:srgbClr val="000000"/>
                </a:solidFill>
                <a:latin typeface="Calibri"/>
              </a:rPr>
              <a:t>A alíquota dependerá do fator “r” calculado.</a:t>
            </a:r>
            <a:endParaRPr/>
          </a:p>
          <a:p>
            <a:pPr>
              <a:lnSpc>
                <a:spcPct val="100000"/>
              </a:lnSpc>
            </a:pPr>
            <a:endParaRPr/>
          </a:p>
          <a:p>
            <a:pPr>
              <a:lnSpc>
                <a:spcPct val="100000"/>
              </a:lnSpc>
            </a:pPr>
            <a:r>
              <a:rPr lang="pt-BR" sz="2800">
                <a:solidFill>
                  <a:srgbClr val="385623"/>
                </a:solidFill>
                <a:latin typeface="Calibri"/>
              </a:rPr>
              <a:t>Anexos V e VI:</a:t>
            </a:r>
            <a:r>
              <a:rPr lang="pt-BR" sz="2800">
                <a:solidFill>
                  <a:srgbClr val="000000"/>
                </a:solidFill>
                <a:latin typeface="Calibri"/>
              </a:rPr>
              <a:t> a repartição do valor apurado entre os tributos federais (IRPJ, CSLL, Cofins, PIS e CPP) pode variar, dependendo do fator “r” calculado.</a:t>
            </a:r>
            <a:endParaRPr/>
          </a:p>
          <a:p>
            <a:pPr>
              <a:lnSpc>
                <a:spcPct val="100000"/>
              </a:lnSpc>
            </a:pPr>
            <a:endParaRPr/>
          </a:p>
        </p:txBody>
      </p:sp>
      <p:sp>
        <p:nvSpPr>
          <p:cNvPr id="511" name="CustomShape 2"/>
          <p:cNvSpPr/>
          <p:nvPr/>
        </p:nvSpPr>
        <p:spPr>
          <a:xfrm>
            <a:off x="6019920" y="4724280"/>
            <a:ext cx="3657240" cy="318960"/>
          </a:xfrm>
          <a:prstGeom prst="rect">
            <a:avLst/>
          </a:prstGeom>
        </p:spPr>
      </p:sp>
      <p:sp>
        <p:nvSpPr>
          <p:cNvPr id="512" name="CustomShape 3"/>
          <p:cNvSpPr/>
          <p:nvPr/>
        </p:nvSpPr>
        <p:spPr>
          <a:xfrm>
            <a:off x="283320" y="5043960"/>
            <a:ext cx="11139840" cy="1553400"/>
          </a:xfrm>
          <a:prstGeom prst="rect">
            <a:avLst/>
          </a:prstGeom>
          <a:solidFill>
            <a:srgbClr val="e2f0d9"/>
          </a:solidFill>
          <a:ln>
            <a:solidFill>
              <a:srgbClr val="78b883"/>
            </a:solidFill>
          </a:ln>
        </p:spPr>
        <p:txBody>
          <a:bodyPr bIns="45000" lIns="90000" rIns="90000" tIns="45000"/>
          <a:p>
            <a:pPr algn="just">
              <a:lnSpc>
                <a:spcPct val="100000"/>
              </a:lnSpc>
            </a:pPr>
            <a:r>
              <a:rPr lang="pt-BR" sz="2400">
                <a:solidFill>
                  <a:srgbClr val="cc0000"/>
                </a:solidFill>
                <a:latin typeface="Calibri"/>
              </a:rPr>
              <a:t>Folha de Salários</a:t>
            </a:r>
            <a:r>
              <a:rPr lang="pt-BR" sz="2400">
                <a:solidFill>
                  <a:srgbClr val="000000"/>
                </a:solidFill>
                <a:latin typeface="Calibri"/>
              </a:rPr>
              <a:t> (incluídos encargos) = montante </a:t>
            </a:r>
            <a:r>
              <a:rPr b="1" lang="pt-BR" sz="2400">
                <a:solidFill>
                  <a:srgbClr val="000000"/>
                </a:solidFill>
                <a:latin typeface="Calibri"/>
              </a:rPr>
              <a:t>pago</a:t>
            </a:r>
            <a:r>
              <a:rPr lang="pt-BR" sz="2400">
                <a:solidFill>
                  <a:srgbClr val="000000"/>
                </a:solidFill>
                <a:latin typeface="Calibri"/>
              </a:rPr>
              <a:t> nos 12 meses anteriores ao PA a título de: remunerações a pessoas físicas decorrentes do trabalho, incluindo  13º salário e pró-labore, acrescidos do montante efetivamente recolhido a título de contribuição patronal previdenciária e FGTS.</a:t>
            </a:r>
            <a:endParaRPr/>
          </a:p>
        </p:txBody>
      </p:sp>
      <p:sp>
        <p:nvSpPr>
          <p:cNvPr id="513" name="CustomShape 4"/>
          <p:cNvSpPr/>
          <p:nvPr/>
        </p:nvSpPr>
        <p:spPr>
          <a:xfrm>
            <a:off x="762840" y="120600"/>
            <a:ext cx="10515240" cy="883800"/>
          </a:xfrm>
          <a:prstGeom prst="rect">
            <a:avLst/>
          </a:prstGeom>
          <a:solidFill>
            <a:srgbClr val="c5e0b4"/>
          </a:solidFill>
        </p:spPr>
        <p:txBody>
          <a:bodyPr bIns="45000" lIns="90000" rIns="90000" tIns="45000"/>
          <a:p>
            <a:pPr algn="ctr">
              <a:lnSpc>
                <a:spcPct val="100000"/>
              </a:lnSpc>
            </a:pPr>
            <a:r>
              <a:rPr lang="pt-BR" sz="4400">
                <a:solidFill>
                  <a:srgbClr val="000000"/>
                </a:solidFill>
                <a:latin typeface="Calibri"/>
              </a:rPr>
              <a:t>Anexos V e VI</a:t>
            </a:r>
            <a:endParaRPr/>
          </a:p>
        </p:txBody>
      </p:sp>
      <p:pic>
        <p:nvPicPr>
          <p:cNvPr descr="" id="514" name="Imagem 6"/>
          <p:cNvPicPr/>
          <p:nvPr/>
        </p:nvPicPr>
        <p:blipFill>
          <a:blip r:embed="rId1"/>
          <a:stretch>
            <a:fillRect/>
          </a:stretch>
        </p:blipFill>
        <p:spPr>
          <a:xfrm>
            <a:off x="10370160" y="204120"/>
            <a:ext cx="772560" cy="716400"/>
          </a:xfrm>
          <a:prstGeom prst="rect">
            <a:avLst/>
          </a:prstGeom>
        </p:spPr>
      </p:pic>
    </p:spTree>
  </p:cSld>
</p:sld>
</file>

<file path=ppt/slides/slide6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15" name="CustomShape 1"/>
          <p:cNvSpPr/>
          <p:nvPr/>
        </p:nvSpPr>
        <p:spPr>
          <a:xfrm>
            <a:off x="203400" y="1247040"/>
            <a:ext cx="11657520" cy="1139040"/>
          </a:xfrm>
          <a:prstGeom prst="rect">
            <a:avLst/>
          </a:prstGeom>
          <a:solidFill>
            <a:srgbClr val="ffffff"/>
          </a:solidFill>
          <a:ln>
            <a:solidFill>
              <a:srgbClr val="78b883"/>
            </a:solidFill>
          </a:ln>
        </p:spPr>
        <p:txBody>
          <a:bodyPr bIns="45000" lIns="90000" rIns="90000" tIns="45000"/>
          <a:p>
            <a:pPr>
              <a:lnSpc>
                <a:spcPct val="82000"/>
              </a:lnSpc>
            </a:pPr>
            <a:endParaRPr/>
          </a:p>
          <a:p>
            <a:pPr>
              <a:lnSpc>
                <a:spcPct val="82000"/>
              </a:lnSpc>
            </a:pPr>
            <a:r>
              <a:rPr b="1" lang="pt-BR" sz="2800">
                <a:solidFill>
                  <a:srgbClr val="000000"/>
                </a:solidFill>
                <a:latin typeface="Calibri"/>
              </a:rPr>
              <a:t>Estados, DF e Municípios poderão adotar </a:t>
            </a:r>
            <a:r>
              <a:rPr b="1" lang="pt-BR" sz="2800" u="sng">
                <a:solidFill>
                  <a:srgbClr val="000000"/>
                </a:solidFill>
                <a:latin typeface="Calibri"/>
              </a:rPr>
              <a:t>Valores Fixos</a:t>
            </a:r>
            <a:r>
              <a:rPr b="1" lang="pt-BR" sz="2800">
                <a:solidFill>
                  <a:srgbClr val="000000"/>
                </a:solidFill>
                <a:latin typeface="Calibri"/>
              </a:rPr>
              <a:t> para </a:t>
            </a:r>
            <a:r>
              <a:rPr b="1" lang="pt-BR" sz="2800" u="sng">
                <a:solidFill>
                  <a:srgbClr val="000000"/>
                </a:solidFill>
                <a:latin typeface="Calibri"/>
              </a:rPr>
              <a:t>ICMS</a:t>
            </a:r>
            <a:r>
              <a:rPr b="1" lang="pt-BR" sz="2800">
                <a:solidFill>
                  <a:srgbClr val="000000"/>
                </a:solidFill>
                <a:latin typeface="Calibri"/>
              </a:rPr>
              <a:t> e </a:t>
            </a:r>
            <a:r>
              <a:rPr b="1" lang="pt-BR" sz="2800" u="sng">
                <a:solidFill>
                  <a:srgbClr val="000000"/>
                </a:solidFill>
                <a:latin typeface="Calibri"/>
              </a:rPr>
              <a:t>ISS</a:t>
            </a:r>
            <a:endParaRPr/>
          </a:p>
          <a:p>
            <a:pPr>
              <a:lnSpc>
                <a:spcPct val="82000"/>
              </a:lnSpc>
            </a:pPr>
            <a:r>
              <a:rPr lang="pt-BR" sz="2800">
                <a:solidFill>
                  <a:srgbClr val="000000"/>
                </a:solidFill>
                <a:latin typeface="Calibri"/>
              </a:rPr>
              <a:t>       </a:t>
            </a:r>
            <a:endParaRPr/>
          </a:p>
        </p:txBody>
      </p:sp>
      <p:sp>
        <p:nvSpPr>
          <p:cNvPr id="516" name="CustomShape 2"/>
          <p:cNvSpPr/>
          <p:nvPr/>
        </p:nvSpPr>
        <p:spPr>
          <a:xfrm>
            <a:off x="1889280" y="3675240"/>
            <a:ext cx="184320" cy="318960"/>
          </a:xfrm>
          <a:prstGeom prst="rect">
            <a:avLst/>
          </a:prstGeom>
        </p:spPr>
      </p:sp>
      <p:sp>
        <p:nvSpPr>
          <p:cNvPr id="517" name="CustomShape 3"/>
          <p:cNvSpPr/>
          <p:nvPr/>
        </p:nvSpPr>
        <p:spPr>
          <a:xfrm>
            <a:off x="203400" y="2468160"/>
            <a:ext cx="11863800" cy="3930840"/>
          </a:xfrm>
          <a:prstGeom prst="rect">
            <a:avLst/>
          </a:prstGeom>
          <a:solidFill>
            <a:srgbClr val="ffffff"/>
          </a:solidFill>
        </p:spPr>
        <p:txBody>
          <a:bodyPr bIns="45000" lIns="90000" rIns="90000" tIns="45000"/>
          <a:p>
            <a:pPr>
              <a:lnSpc>
                <a:spcPct val="150000"/>
              </a:lnSpc>
              <a:buFont charset="2" typeface="Wingdings"/>
              <a:buChar char=""/>
            </a:pPr>
            <a:r>
              <a:rPr lang="pt-BR" sz="2400">
                <a:solidFill>
                  <a:srgbClr val="000000"/>
                </a:solidFill>
                <a:latin typeface="Calibri"/>
              </a:rPr>
              <a:t>Os valores fixos estabelecidos pelos Estados/DF e Municípios em determinado ano só serão aplicados a partir do ano seguinte.</a:t>
            </a:r>
            <a:endParaRPr/>
          </a:p>
          <a:p>
            <a:pPr>
              <a:lnSpc>
                <a:spcPct val="150000"/>
              </a:lnSpc>
              <a:buFont charset="2" typeface="Wingdings"/>
              <a:buChar char=""/>
            </a:pPr>
            <a:r>
              <a:rPr lang="pt-BR" sz="2400">
                <a:solidFill>
                  <a:srgbClr val="000000"/>
                </a:solidFill>
                <a:latin typeface="Calibri"/>
              </a:rPr>
              <a:t>Os valores fixos não poderão exceder a:</a:t>
            </a:r>
            <a:endParaRPr/>
          </a:p>
          <a:p>
            <a:pPr>
              <a:lnSpc>
                <a:spcPct val="150000"/>
              </a:lnSpc>
            </a:pPr>
            <a:r>
              <a:rPr lang="pt-BR" sz="2400">
                <a:solidFill>
                  <a:srgbClr val="000000"/>
                </a:solidFill>
                <a:latin typeface="Calibri"/>
              </a:rPr>
              <a:t>- para ME com receita (mercado interno + externo) no ano anterior de até R$ 180.000,00: R$ 93,75 de ICMS e R$ 150,00 de ISS;</a:t>
            </a:r>
            <a:endParaRPr/>
          </a:p>
          <a:p>
            <a:pPr>
              <a:lnSpc>
                <a:spcPct val="150000"/>
              </a:lnSpc>
            </a:pPr>
            <a:r>
              <a:rPr lang="pt-BR" sz="2400">
                <a:solidFill>
                  <a:srgbClr val="000000"/>
                </a:solidFill>
                <a:latin typeface="Calibri"/>
              </a:rPr>
              <a:t>- para ME com receita (mercado interno + externo) no ano anterior de até R$ 360.000,00: R$ 279,00 de ICMS e R$ 418,50 de ISS.</a:t>
            </a:r>
            <a:endParaRPr/>
          </a:p>
        </p:txBody>
      </p:sp>
      <p:sp>
        <p:nvSpPr>
          <p:cNvPr id="518" name="CustomShape 4"/>
          <p:cNvSpPr/>
          <p:nvPr/>
        </p:nvSpPr>
        <p:spPr>
          <a:xfrm>
            <a:off x="8503200" y="6388200"/>
            <a:ext cx="3733560" cy="364680"/>
          </a:xfrm>
          <a:prstGeom prst="rect">
            <a:avLst/>
          </a:prstGeom>
        </p:spPr>
        <p:txBody>
          <a:bodyPr bIns="45000" lIns="90000" rIns="90000" tIns="45000"/>
          <a:p>
            <a:pPr algn="just">
              <a:lnSpc>
                <a:spcPct val="100000"/>
              </a:lnSpc>
            </a:pPr>
            <a:r>
              <a:rPr lang="pt-BR">
                <a:solidFill>
                  <a:srgbClr val="000000"/>
                </a:solidFill>
                <a:latin typeface="Calibri"/>
                <a:ea typeface="Arial Unicode MS"/>
              </a:rPr>
              <a:t>(art. 33 Resolução CGSN 94/2011)</a:t>
            </a:r>
            <a:endParaRPr/>
          </a:p>
        </p:txBody>
      </p:sp>
      <p:sp>
        <p:nvSpPr>
          <p:cNvPr id="519" name="CustomShape 5"/>
          <p:cNvSpPr/>
          <p:nvPr/>
        </p:nvSpPr>
        <p:spPr>
          <a:xfrm>
            <a:off x="203400" y="204120"/>
            <a:ext cx="11074680" cy="796680"/>
          </a:xfrm>
          <a:prstGeom prst="rect">
            <a:avLst/>
          </a:prstGeom>
          <a:solidFill>
            <a:srgbClr val="c5e0b4"/>
          </a:solidFill>
        </p:spPr>
        <p:txBody>
          <a:bodyPr bIns="45000" lIns="90000" rIns="90000" tIns="45000"/>
          <a:p>
            <a:pPr algn="ctr">
              <a:lnSpc>
                <a:spcPct val="100000"/>
              </a:lnSpc>
            </a:pPr>
            <a:r>
              <a:rPr lang="pt-BR" sz="4400">
                <a:solidFill>
                  <a:srgbClr val="000000"/>
                </a:solidFill>
                <a:latin typeface="Calibri"/>
              </a:rPr>
              <a:t>Valor Fixo – ICMS e ISS</a:t>
            </a:r>
            <a:endParaRPr/>
          </a:p>
        </p:txBody>
      </p:sp>
      <p:pic>
        <p:nvPicPr>
          <p:cNvPr descr="" id="520" name="Imagem 7"/>
          <p:cNvPicPr/>
          <p:nvPr/>
        </p:nvPicPr>
        <p:blipFill>
          <a:blip r:embed="rId1"/>
          <a:stretch>
            <a:fillRect/>
          </a:stretch>
        </p:blipFill>
        <p:spPr>
          <a:xfrm>
            <a:off x="10370160" y="244440"/>
            <a:ext cx="772560" cy="716400"/>
          </a:xfrm>
          <a:prstGeom prst="rect">
            <a:avLst/>
          </a:prstGeom>
        </p:spPr>
      </p:pic>
    </p:spTree>
  </p:cSld>
  <p:timing>
    <p:tnLst>
      <p:par>
        <p:cTn dur="indefinite" id="127" nodeType="tmRoot" restart="never">
          <p:childTnLst>
            <p:seq>
              <p:cTn dur="indefinite" id="128" nodeType="mainSeq"/>
              <p:prevCondLst>
                <p:cond delay="0" evt="onPrev">
                  <p:tgtEl>
                    <p:sldTgt/>
                  </p:tgtEl>
                </p:cond>
              </p:prevCondLst>
              <p:nextCondLst>
                <p:cond delay="0" evt="onNext">
                  <p:tgtEl>
                    <p:sldTgt/>
                  </p:tgtEl>
                </p:cond>
              </p:nextCondLst>
            </p:seq>
          </p:childTnLst>
        </p:cTn>
      </p:par>
    </p:tnLst>
  </p:timing>
</p:sld>
</file>

<file path=ppt/slides/slide6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21" name="CustomShape 1"/>
          <p:cNvSpPr/>
          <p:nvPr/>
        </p:nvSpPr>
        <p:spPr>
          <a:xfrm>
            <a:off x="1889280" y="3675240"/>
            <a:ext cx="184320" cy="318960"/>
          </a:xfrm>
          <a:prstGeom prst="rect">
            <a:avLst/>
          </a:prstGeom>
        </p:spPr>
      </p:sp>
      <p:sp>
        <p:nvSpPr>
          <p:cNvPr id="522" name="CustomShape 2"/>
          <p:cNvSpPr/>
          <p:nvPr/>
        </p:nvSpPr>
        <p:spPr>
          <a:xfrm>
            <a:off x="480960" y="1133280"/>
            <a:ext cx="11710800" cy="5119200"/>
          </a:xfrm>
          <a:prstGeom prst="rect">
            <a:avLst/>
          </a:prstGeom>
          <a:solidFill>
            <a:srgbClr val="ffffff"/>
          </a:solidFill>
        </p:spPr>
        <p:txBody>
          <a:bodyPr bIns="45000" lIns="90000" rIns="90000" tIns="45000"/>
          <a:p>
            <a:pPr>
              <a:lnSpc>
                <a:spcPct val="150000"/>
              </a:lnSpc>
            </a:pPr>
            <a:r>
              <a:rPr b="1" lang="pt-BR" sz="2800">
                <a:solidFill>
                  <a:srgbClr val="385623"/>
                </a:solidFill>
                <a:latin typeface="Calibri"/>
              </a:rPr>
              <a:t>ME impedida de adotar valores fixos:</a:t>
            </a:r>
            <a:endParaRPr/>
          </a:p>
          <a:p>
            <a:pPr>
              <a:lnSpc>
                <a:spcPct val="150000"/>
              </a:lnSpc>
              <a:buFont charset="2" typeface="Wingdings"/>
              <a:buChar char=""/>
            </a:pPr>
            <a:r>
              <a:rPr lang="pt-BR" sz="2400">
                <a:solidFill>
                  <a:srgbClr val="000000"/>
                </a:solidFill>
                <a:latin typeface="Calibri"/>
              </a:rPr>
              <a:t>Receita bruta anual (mercado interno + externo) superior a R$ 360.000,00;</a:t>
            </a:r>
            <a:endParaRPr/>
          </a:p>
          <a:p>
            <a:pPr>
              <a:lnSpc>
                <a:spcPct val="150000"/>
              </a:lnSpc>
            </a:pPr>
            <a:r>
              <a:rPr lang="pt-BR" sz="2400">
                <a:solidFill>
                  <a:srgbClr val="000000"/>
                </a:solidFill>
                <a:latin typeface="Calibri"/>
              </a:rPr>
              <a:t>             </a:t>
            </a:r>
            <a:r>
              <a:rPr lang="pt-BR" sz="2400">
                <a:solidFill>
                  <a:srgbClr val="000000"/>
                </a:solidFill>
                <a:latin typeface="Calibri"/>
              </a:rPr>
              <a:t>- limite proporcionalizado para ME com início de atividade no ano anterior</a:t>
            </a:r>
            <a:endParaRPr/>
          </a:p>
          <a:p>
            <a:pPr>
              <a:lnSpc>
                <a:spcPct val="150000"/>
              </a:lnSpc>
              <a:buFont charset="2" typeface="Wingdings"/>
              <a:buChar char=""/>
            </a:pPr>
            <a:r>
              <a:rPr lang="pt-BR" sz="2400">
                <a:solidFill>
                  <a:srgbClr val="000000"/>
                </a:solidFill>
                <a:latin typeface="Calibri"/>
              </a:rPr>
              <a:t>Possuir mais de um estabelecimento;</a:t>
            </a:r>
            <a:endParaRPr/>
          </a:p>
          <a:p>
            <a:pPr>
              <a:lnSpc>
                <a:spcPct val="150000"/>
              </a:lnSpc>
              <a:buFont charset="2" typeface="Wingdings"/>
              <a:buChar char=""/>
            </a:pPr>
            <a:r>
              <a:rPr lang="pt-BR" sz="2400">
                <a:solidFill>
                  <a:srgbClr val="000000"/>
                </a:solidFill>
                <a:latin typeface="Calibri"/>
              </a:rPr>
              <a:t>Estar no ano-calendário de início de atividades;</a:t>
            </a:r>
            <a:endParaRPr/>
          </a:p>
          <a:p>
            <a:pPr>
              <a:lnSpc>
                <a:spcPct val="150000"/>
              </a:lnSpc>
              <a:buFont charset="2" typeface="Wingdings"/>
              <a:buChar char=""/>
            </a:pPr>
            <a:r>
              <a:rPr lang="pt-BR" sz="2400">
                <a:solidFill>
                  <a:srgbClr val="000000"/>
                </a:solidFill>
                <a:latin typeface="Calibri"/>
              </a:rPr>
              <a:t>Exercer mais de um ramo de atividade: </a:t>
            </a:r>
            <a:endParaRPr/>
          </a:p>
          <a:p>
            <a:pPr>
              <a:lnSpc>
                <a:spcPct val="150000"/>
              </a:lnSpc>
            </a:pPr>
            <a:r>
              <a:rPr lang="pt-BR" sz="2400">
                <a:solidFill>
                  <a:srgbClr val="000000"/>
                </a:solidFill>
                <a:latin typeface="Calibri"/>
              </a:rPr>
              <a:t>- com valores fixos distintos;</a:t>
            </a:r>
            <a:endParaRPr/>
          </a:p>
          <a:p>
            <a:pPr>
              <a:lnSpc>
                <a:spcPct val="150000"/>
              </a:lnSpc>
            </a:pPr>
            <a:r>
              <a:rPr lang="pt-BR" sz="2400">
                <a:solidFill>
                  <a:srgbClr val="000000"/>
                </a:solidFill>
                <a:latin typeface="Calibri"/>
              </a:rPr>
              <a:t>- quando um dos ramos de atividade não estiver sujeito a valor fixo</a:t>
            </a:r>
            <a:endParaRPr/>
          </a:p>
          <a:p>
            <a:pPr>
              <a:lnSpc>
                <a:spcPct val="150000"/>
              </a:lnSpc>
              <a:buFont charset="2" typeface="Wingdings"/>
              <a:buChar char=""/>
            </a:pPr>
            <a:r>
              <a:rPr lang="pt-BR" sz="2400">
                <a:solidFill>
                  <a:srgbClr val="000000"/>
                </a:solidFill>
                <a:latin typeface="Calibri"/>
              </a:rPr>
              <a:t>A partir do mês seguinte  ao mês em que ultrapassar o limite de R$ 360.000,00</a:t>
            </a:r>
            <a:endParaRPr/>
          </a:p>
        </p:txBody>
      </p:sp>
      <p:sp>
        <p:nvSpPr>
          <p:cNvPr id="523" name="CustomShape 3"/>
          <p:cNvSpPr/>
          <p:nvPr/>
        </p:nvSpPr>
        <p:spPr>
          <a:xfrm>
            <a:off x="8016120" y="6303960"/>
            <a:ext cx="3733560" cy="364680"/>
          </a:xfrm>
          <a:prstGeom prst="rect">
            <a:avLst/>
          </a:prstGeom>
        </p:spPr>
        <p:txBody>
          <a:bodyPr bIns="45000" lIns="90000" rIns="90000" tIns="45000"/>
          <a:p>
            <a:pPr algn="just">
              <a:lnSpc>
                <a:spcPct val="100000"/>
              </a:lnSpc>
            </a:pPr>
            <a:r>
              <a:rPr lang="pt-BR">
                <a:solidFill>
                  <a:srgbClr val="000000"/>
                </a:solidFill>
                <a:latin typeface="Calibri"/>
                <a:ea typeface="Arial Unicode MS"/>
              </a:rPr>
              <a:t>(art. 33 Resolução CGSN 94/2011)</a:t>
            </a:r>
            <a:endParaRPr/>
          </a:p>
        </p:txBody>
      </p:sp>
      <p:sp>
        <p:nvSpPr>
          <p:cNvPr id="524" name="CustomShape 4"/>
          <p:cNvSpPr/>
          <p:nvPr/>
        </p:nvSpPr>
        <p:spPr>
          <a:xfrm>
            <a:off x="203400" y="204120"/>
            <a:ext cx="11074680" cy="796680"/>
          </a:xfrm>
          <a:prstGeom prst="rect">
            <a:avLst/>
          </a:prstGeom>
          <a:solidFill>
            <a:srgbClr val="c5e0b4"/>
          </a:solidFill>
        </p:spPr>
        <p:txBody>
          <a:bodyPr bIns="45000" lIns="90000" rIns="90000" tIns="45000"/>
          <a:p>
            <a:pPr algn="ctr">
              <a:lnSpc>
                <a:spcPct val="100000"/>
              </a:lnSpc>
            </a:pPr>
            <a:r>
              <a:rPr lang="pt-BR" sz="4400">
                <a:solidFill>
                  <a:srgbClr val="000000"/>
                </a:solidFill>
                <a:latin typeface="Calibri"/>
              </a:rPr>
              <a:t>Valor Fixo – ICMS e ISS</a:t>
            </a:r>
            <a:endParaRPr/>
          </a:p>
        </p:txBody>
      </p:sp>
      <p:pic>
        <p:nvPicPr>
          <p:cNvPr descr="" id="525" name="Imagem 6"/>
          <p:cNvPicPr/>
          <p:nvPr/>
        </p:nvPicPr>
        <p:blipFill>
          <a:blip r:embed="rId1"/>
          <a:stretch>
            <a:fillRect/>
          </a:stretch>
        </p:blipFill>
        <p:spPr>
          <a:xfrm>
            <a:off x="10370160" y="244440"/>
            <a:ext cx="772560" cy="716400"/>
          </a:xfrm>
          <a:prstGeom prst="rect">
            <a:avLst/>
          </a:prstGeom>
        </p:spPr>
      </p:pic>
    </p:spTree>
  </p:cSld>
  <p:timing>
    <p:tnLst>
      <p:par>
        <p:cTn dur="indefinite" id="129" nodeType="tmRoot" restart="never">
          <p:childTnLst>
            <p:seq>
              <p:cTn dur="indefinite" id="130" nodeType="mainSeq"/>
              <p:prevCondLst>
                <p:cond delay="0" evt="onPrev">
                  <p:tgtEl>
                    <p:sldTgt/>
                  </p:tgtEl>
                </p:cond>
              </p:prevCondLst>
              <p:nextCondLst>
                <p:cond delay="0" evt="onNext">
                  <p:tgtEl>
                    <p:sldTgt/>
                  </p:tgtEl>
                </p:cond>
              </p:nextCondLst>
            </p:seq>
          </p:childTnLst>
        </p:cTn>
      </p:par>
    </p:tnLst>
  </p:timing>
</p:sld>
</file>

<file path=ppt/slides/slide6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26" name="CustomShape 1"/>
          <p:cNvSpPr/>
          <p:nvPr/>
        </p:nvSpPr>
        <p:spPr>
          <a:xfrm>
            <a:off x="1889280" y="3675240"/>
            <a:ext cx="184320" cy="318960"/>
          </a:xfrm>
          <a:prstGeom prst="rect">
            <a:avLst/>
          </a:prstGeom>
        </p:spPr>
      </p:sp>
      <p:sp>
        <p:nvSpPr>
          <p:cNvPr id="527" name="CustomShape 2"/>
          <p:cNvSpPr/>
          <p:nvPr/>
        </p:nvSpPr>
        <p:spPr>
          <a:xfrm>
            <a:off x="339120" y="1311120"/>
            <a:ext cx="11431800" cy="4206960"/>
          </a:xfrm>
          <a:prstGeom prst="rect">
            <a:avLst/>
          </a:prstGeom>
        </p:spPr>
        <p:txBody>
          <a:bodyPr bIns="45000" lIns="90000" rIns="90000" tIns="45000"/>
          <a:p>
            <a:pPr>
              <a:lnSpc>
                <a:spcPct val="32000"/>
              </a:lnSpc>
            </a:pPr>
            <a:r>
              <a:rPr b="1" lang="pt-BR">
                <a:solidFill>
                  <a:srgbClr val="000000"/>
                </a:solidFill>
                <a:latin typeface="Arial"/>
              </a:rPr>
              <a:t> </a:t>
            </a:r>
            <a:endParaRPr/>
          </a:p>
          <a:p>
            <a:pPr>
              <a:lnSpc>
                <a:spcPct val="105000"/>
              </a:lnSpc>
              <a:buFont charset="2" typeface="Wingdings"/>
              <a:buChar char=""/>
            </a:pPr>
            <a:r>
              <a:rPr lang="pt-BR" sz="2800">
                <a:solidFill>
                  <a:srgbClr val="000000"/>
                </a:solidFill>
                <a:latin typeface="Calibri"/>
              </a:rPr>
              <a:t>Empresa recolhe o valor fixo em DAS, juntamente com os demais tributos.</a:t>
            </a:r>
            <a:endParaRPr/>
          </a:p>
          <a:p>
            <a:pPr>
              <a:lnSpc>
                <a:spcPct val="105000"/>
              </a:lnSpc>
            </a:pPr>
            <a:endParaRPr/>
          </a:p>
          <a:p>
            <a:pPr>
              <a:lnSpc>
                <a:spcPct val="105000"/>
              </a:lnSpc>
              <a:buFont charset="2" typeface="Wingdings"/>
              <a:buChar char=""/>
            </a:pPr>
            <a:r>
              <a:rPr lang="pt-BR" sz="2800">
                <a:solidFill>
                  <a:srgbClr val="000000"/>
                </a:solidFill>
                <a:latin typeface="Calibri"/>
              </a:rPr>
              <a:t>PGDAS-D desconsidera percentuais de ISS e</a:t>
            </a:r>
            <a:r>
              <a:rPr lang="pt-BR" sz="2800">
                <a:solidFill>
                  <a:srgbClr val="000000"/>
                </a:solidFill>
                <a:latin typeface="Calibri"/>
              </a:rPr>
              <a:t>/ou ICMS que seriam aplicados sobre receita.</a:t>
            </a:r>
            <a:endParaRPr/>
          </a:p>
          <a:p>
            <a:pPr>
              <a:lnSpc>
                <a:spcPct val="105000"/>
              </a:lnSpc>
            </a:pPr>
            <a:endParaRPr/>
          </a:p>
          <a:p>
            <a:pPr>
              <a:lnSpc>
                <a:spcPct val="105000"/>
              </a:lnSpc>
              <a:buFont charset="2" typeface="Wingdings"/>
              <a:buChar char=""/>
            </a:pPr>
            <a:r>
              <a:rPr lang="pt-BR" sz="2800">
                <a:solidFill>
                  <a:srgbClr val="000000"/>
                </a:solidFill>
                <a:latin typeface="Calibri"/>
              </a:rPr>
              <a:t>ISS devido a outro município: recolhe ISS sobre receita + valor fixo.</a:t>
            </a:r>
            <a:endParaRPr/>
          </a:p>
          <a:p>
            <a:pPr>
              <a:lnSpc>
                <a:spcPct val="105000"/>
              </a:lnSpc>
            </a:pPr>
            <a:endParaRPr/>
          </a:p>
          <a:p>
            <a:pPr>
              <a:lnSpc>
                <a:spcPct val="105000"/>
              </a:lnSpc>
              <a:buFont charset="2" typeface="Wingdings"/>
              <a:buChar char=""/>
            </a:pPr>
            <a:r>
              <a:rPr lang="pt-BR" sz="2800">
                <a:solidFill>
                  <a:srgbClr val="000000"/>
                </a:solidFill>
                <a:latin typeface="Calibri"/>
              </a:rPr>
              <a:t>Prestadora que recolhe por valor fixo não pode sofrer retenção do ISS,</a:t>
            </a:r>
            <a:endParaRPr/>
          </a:p>
          <a:p>
            <a:pPr>
              <a:lnSpc>
                <a:spcPct val="105000"/>
              </a:lnSpc>
            </a:pPr>
            <a:r>
              <a:rPr lang="pt-BR" sz="2800">
                <a:solidFill>
                  <a:srgbClr val="000000"/>
                </a:solidFill>
                <a:latin typeface="Calibri"/>
              </a:rPr>
              <a:t>      </a:t>
            </a:r>
            <a:r>
              <a:rPr lang="pt-BR" sz="2800">
                <a:solidFill>
                  <a:srgbClr val="000000"/>
                </a:solidFill>
                <a:latin typeface="Calibri"/>
              </a:rPr>
              <a:t>salvo quando o ISS for devido a outro município.</a:t>
            </a:r>
            <a:endParaRPr/>
          </a:p>
          <a:p>
            <a:pPr>
              <a:lnSpc>
                <a:spcPct val="105000"/>
              </a:lnSpc>
            </a:pPr>
            <a:endParaRPr/>
          </a:p>
          <a:p>
            <a:pPr>
              <a:lnSpc>
                <a:spcPct val="105000"/>
              </a:lnSpc>
              <a:buFont charset="2" typeface="Wingdings"/>
              <a:buChar char=""/>
            </a:pPr>
            <a:r>
              <a:rPr lang="pt-BR" sz="2800">
                <a:solidFill>
                  <a:srgbClr val="000000"/>
                </a:solidFill>
                <a:latin typeface="Calibri"/>
              </a:rPr>
              <a:t>Empresa com valor fixo de ICMS não transfere créditos de ICMS.</a:t>
            </a:r>
            <a:endParaRPr/>
          </a:p>
        </p:txBody>
      </p:sp>
      <p:sp>
        <p:nvSpPr>
          <p:cNvPr id="528" name="CustomShape 3"/>
          <p:cNvSpPr/>
          <p:nvPr/>
        </p:nvSpPr>
        <p:spPr>
          <a:xfrm>
            <a:off x="570960" y="5621760"/>
            <a:ext cx="11199960" cy="1143720"/>
          </a:xfrm>
          <a:prstGeom prst="rect">
            <a:avLst/>
          </a:prstGeom>
          <a:solidFill>
            <a:srgbClr val="e2f0d9"/>
          </a:solidFill>
          <a:ln>
            <a:solidFill>
              <a:srgbClr val="78b883"/>
            </a:solidFill>
          </a:ln>
        </p:spPr>
        <p:txBody>
          <a:bodyPr bIns="45000" lIns="90000" rIns="90000" tIns="45000"/>
          <a:p>
            <a:pPr>
              <a:lnSpc>
                <a:spcPct val="82000"/>
              </a:lnSpc>
            </a:pPr>
            <a:endParaRPr/>
          </a:p>
          <a:p>
            <a:pPr algn="ctr">
              <a:lnSpc>
                <a:spcPct val="82000"/>
              </a:lnSpc>
            </a:pPr>
            <a:r>
              <a:rPr b="1" lang="pt-BR" sz="2400">
                <a:solidFill>
                  <a:srgbClr val="385623"/>
                </a:solidFill>
                <a:latin typeface="Arial"/>
              </a:rPr>
              <a:t>Atenção: </a:t>
            </a:r>
            <a:r>
              <a:rPr lang="pt-BR" sz="2400">
                <a:solidFill>
                  <a:srgbClr val="385623"/>
                </a:solidFill>
                <a:latin typeface="Arial"/>
              </a:rPr>
              <a:t> </a:t>
            </a:r>
            <a:r>
              <a:rPr lang="pt-BR" sz="2400">
                <a:solidFill>
                  <a:srgbClr val="000000"/>
                </a:solidFill>
                <a:latin typeface="Arial"/>
              </a:rPr>
              <a:t>Não confundir com valor fixo de escritório de serviços contábeis,  recolhido fora do SN em guia do município</a:t>
            </a:r>
            <a:endParaRPr/>
          </a:p>
          <a:p>
            <a:pPr>
              <a:lnSpc>
                <a:spcPct val="82000"/>
              </a:lnSpc>
            </a:pPr>
            <a:endParaRPr/>
          </a:p>
        </p:txBody>
      </p:sp>
      <p:sp>
        <p:nvSpPr>
          <p:cNvPr id="529" name="CustomShape 4"/>
          <p:cNvSpPr/>
          <p:nvPr/>
        </p:nvSpPr>
        <p:spPr>
          <a:xfrm>
            <a:off x="203400" y="204120"/>
            <a:ext cx="11074680" cy="796680"/>
          </a:xfrm>
          <a:prstGeom prst="rect">
            <a:avLst/>
          </a:prstGeom>
          <a:solidFill>
            <a:srgbClr val="c5e0b4"/>
          </a:solidFill>
        </p:spPr>
        <p:txBody>
          <a:bodyPr bIns="45000" lIns="90000" rIns="90000" tIns="45000"/>
          <a:p>
            <a:pPr algn="ctr">
              <a:lnSpc>
                <a:spcPct val="100000"/>
              </a:lnSpc>
            </a:pPr>
            <a:r>
              <a:rPr lang="pt-BR" sz="4400">
                <a:solidFill>
                  <a:srgbClr val="000000"/>
                </a:solidFill>
                <a:latin typeface="Calibri"/>
              </a:rPr>
              <a:t>Valor Fixo – ICMS e ISS</a:t>
            </a:r>
            <a:endParaRPr/>
          </a:p>
        </p:txBody>
      </p:sp>
      <p:pic>
        <p:nvPicPr>
          <p:cNvPr descr="" id="530" name="Imagem 6"/>
          <p:cNvPicPr/>
          <p:nvPr/>
        </p:nvPicPr>
        <p:blipFill>
          <a:blip r:embed="rId1"/>
          <a:stretch>
            <a:fillRect/>
          </a:stretch>
        </p:blipFill>
        <p:spPr>
          <a:xfrm>
            <a:off x="10370160" y="244440"/>
            <a:ext cx="772560" cy="716400"/>
          </a:xfrm>
          <a:prstGeom prst="rect">
            <a:avLst/>
          </a:prstGeom>
        </p:spPr>
      </p:pic>
    </p:spTree>
  </p:cSld>
  <p:timing>
    <p:tnLst>
      <p:par>
        <p:cTn dur="indefinite" id="131" nodeType="tmRoot" restart="never">
          <p:childTnLst>
            <p:seq>
              <p:cTn dur="indefinite" id="132" nodeType="mainSeq"/>
              <p:prevCondLst>
                <p:cond delay="0" evt="onPrev">
                  <p:tgtEl>
                    <p:sldTgt/>
                  </p:tgtEl>
                </p:cond>
              </p:prevCondLst>
              <p:nextCondLst>
                <p:cond delay="0" evt="onNext">
                  <p:tgtEl>
                    <p:sldTgt/>
                  </p:tgtEl>
                </p:cond>
              </p:nextCondLst>
            </p:seq>
          </p:childTnLst>
        </p:cTn>
      </p:par>
    </p:tnLst>
  </p:timing>
</p:sld>
</file>

<file path=ppt/slides/slide6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31" name="CustomShape 1"/>
          <p:cNvSpPr/>
          <p:nvPr/>
        </p:nvSpPr>
        <p:spPr>
          <a:xfrm>
            <a:off x="1612800" y="4748760"/>
            <a:ext cx="8462160" cy="456120"/>
          </a:xfrm>
          <a:prstGeom prst="rect">
            <a:avLst/>
          </a:prstGeom>
          <a:solidFill>
            <a:srgbClr val="ffffff"/>
          </a:solidFill>
          <a:ln w="38160">
            <a:solidFill>
              <a:srgbClr val="ff0000"/>
            </a:solidFill>
            <a:miter/>
          </a:ln>
        </p:spPr>
        <p:txBody>
          <a:bodyPr bIns="45000" lIns="90000" rIns="90000" tIns="45000"/>
          <a:p>
            <a:pPr algn="ctr">
              <a:lnSpc>
                <a:spcPct val="120000"/>
              </a:lnSpc>
            </a:pPr>
            <a:r>
              <a:rPr lang="pt-BR" sz="2000">
                <a:solidFill>
                  <a:srgbClr val="ff0000"/>
                </a:solidFill>
                <a:latin typeface="Verdana"/>
              </a:rPr>
              <a:t>TELA APRESENTADA SE PREENCHIDOS OS 4 REQUISITOS</a:t>
            </a:r>
            <a:endParaRPr/>
          </a:p>
        </p:txBody>
      </p:sp>
      <p:sp>
        <p:nvSpPr>
          <p:cNvPr id="532" name="CustomShape 2"/>
          <p:cNvSpPr/>
          <p:nvPr/>
        </p:nvSpPr>
        <p:spPr>
          <a:xfrm>
            <a:off x="5465880" y="4212000"/>
            <a:ext cx="527760" cy="536400"/>
          </a:xfrm>
          <a:prstGeom prst="rect">
            <a:avLst/>
          </a:prstGeom>
          <a:solidFill>
            <a:srgbClr val="ff0000"/>
          </a:solidFill>
        </p:spPr>
      </p:sp>
      <p:pic>
        <p:nvPicPr>
          <p:cNvPr descr="" id="533" name="Picture 4"/>
          <p:cNvPicPr/>
          <p:nvPr/>
        </p:nvPicPr>
        <p:blipFill>
          <a:blip r:embed="rId1"/>
          <a:stretch>
            <a:fillRect/>
          </a:stretch>
        </p:blipFill>
        <p:spPr>
          <a:xfrm>
            <a:off x="8763120" y="152280"/>
            <a:ext cx="1784160" cy="469440"/>
          </a:xfrm>
          <a:prstGeom prst="rect">
            <a:avLst/>
          </a:prstGeom>
        </p:spPr>
      </p:pic>
      <p:sp>
        <p:nvSpPr>
          <p:cNvPr id="534" name="CustomShape 3"/>
          <p:cNvSpPr/>
          <p:nvPr/>
        </p:nvSpPr>
        <p:spPr>
          <a:xfrm>
            <a:off x="732960" y="5555520"/>
            <a:ext cx="10650600" cy="1020240"/>
          </a:xfrm>
          <a:prstGeom prst="rect">
            <a:avLst/>
          </a:prstGeom>
          <a:solidFill>
            <a:srgbClr val="e2f0d9"/>
          </a:solidFill>
          <a:ln>
            <a:solidFill>
              <a:srgbClr val="78b883"/>
            </a:solidFill>
          </a:ln>
        </p:spPr>
        <p:txBody>
          <a:bodyPr bIns="45000" lIns="90000" rIns="90000" tIns="45000"/>
          <a:p>
            <a:pPr algn="ctr">
              <a:lnSpc>
                <a:spcPct val="100000"/>
              </a:lnSpc>
            </a:pPr>
            <a:endParaRPr/>
          </a:p>
          <a:p>
            <a:pPr algn="ctr">
              <a:lnSpc>
                <a:spcPct val="100000"/>
              </a:lnSpc>
            </a:pPr>
            <a:r>
              <a:rPr lang="pt-BR" sz="2800">
                <a:solidFill>
                  <a:srgbClr val="000000"/>
                </a:solidFill>
                <a:latin typeface="Calibri"/>
              </a:rPr>
              <a:t>O valor informado é o que constará no campo valor devido do tributo</a:t>
            </a:r>
            <a:endParaRPr/>
          </a:p>
          <a:p>
            <a:pPr algn="ctr">
              <a:lnSpc>
                <a:spcPct val="100000"/>
              </a:lnSpc>
            </a:pPr>
            <a:endParaRPr/>
          </a:p>
        </p:txBody>
      </p:sp>
      <p:sp>
        <p:nvSpPr>
          <p:cNvPr id="535" name="CustomShape 4"/>
          <p:cNvSpPr/>
          <p:nvPr/>
        </p:nvSpPr>
        <p:spPr>
          <a:xfrm>
            <a:off x="1841400" y="2324160"/>
            <a:ext cx="1387080" cy="115560"/>
          </a:xfrm>
          <a:prstGeom prst="rect">
            <a:avLst/>
          </a:prstGeom>
          <a:solidFill>
            <a:srgbClr val="ffffff"/>
          </a:solidFill>
        </p:spPr>
      </p:sp>
      <p:sp>
        <p:nvSpPr>
          <p:cNvPr id="536" name="CustomShape 5"/>
          <p:cNvSpPr/>
          <p:nvPr/>
        </p:nvSpPr>
        <p:spPr>
          <a:xfrm>
            <a:off x="3301920" y="2328840"/>
            <a:ext cx="3314520" cy="149040"/>
          </a:xfrm>
          <a:prstGeom prst="rect">
            <a:avLst/>
          </a:prstGeom>
          <a:solidFill>
            <a:srgbClr val="ffffff"/>
          </a:solidFill>
        </p:spPr>
      </p:sp>
      <p:sp>
        <p:nvSpPr>
          <p:cNvPr id="537" name="CustomShape 6"/>
          <p:cNvSpPr/>
          <p:nvPr/>
        </p:nvSpPr>
        <p:spPr>
          <a:xfrm>
            <a:off x="203400" y="204120"/>
            <a:ext cx="11074680" cy="954360"/>
          </a:xfrm>
          <a:prstGeom prst="rect">
            <a:avLst/>
          </a:prstGeom>
          <a:solidFill>
            <a:srgbClr val="c5e0b4"/>
          </a:solidFill>
        </p:spPr>
        <p:txBody>
          <a:bodyPr bIns="45000" lIns="90000" rIns="90000" tIns="45000"/>
          <a:p>
            <a:pPr algn="ctr">
              <a:lnSpc>
                <a:spcPct val="100000"/>
              </a:lnSpc>
            </a:pPr>
            <a:r>
              <a:rPr lang="pt-BR" sz="4400">
                <a:solidFill>
                  <a:srgbClr val="000000"/>
                </a:solidFill>
                <a:latin typeface="Calibri"/>
              </a:rPr>
              <a:t>Valor Fixo – ICMS e ISS</a:t>
            </a:r>
            <a:endParaRPr/>
          </a:p>
        </p:txBody>
      </p:sp>
      <p:pic>
        <p:nvPicPr>
          <p:cNvPr descr="" id="538" name="Imagem 14"/>
          <p:cNvPicPr/>
          <p:nvPr/>
        </p:nvPicPr>
        <p:blipFill>
          <a:blip r:embed="rId2"/>
          <a:stretch>
            <a:fillRect/>
          </a:stretch>
        </p:blipFill>
        <p:spPr>
          <a:xfrm>
            <a:off x="10342080" y="323280"/>
            <a:ext cx="772560" cy="716400"/>
          </a:xfrm>
          <a:prstGeom prst="rect">
            <a:avLst/>
          </a:prstGeom>
        </p:spPr>
      </p:pic>
      <p:pic>
        <p:nvPicPr>
          <p:cNvPr descr="" id="539" name="Imagem 1"/>
          <p:cNvPicPr/>
          <p:nvPr/>
        </p:nvPicPr>
        <p:blipFill>
          <a:blip r:embed="rId3"/>
          <a:stretch>
            <a:fillRect/>
          </a:stretch>
        </p:blipFill>
        <p:spPr>
          <a:xfrm>
            <a:off x="409680" y="1449000"/>
            <a:ext cx="10868400" cy="2762640"/>
          </a:xfrm>
          <a:prstGeom prst="rect">
            <a:avLst/>
          </a:prstGeom>
        </p:spPr>
      </p:pic>
    </p:spTree>
  </p:cSld>
</p:sld>
</file>

<file path=ppt/slides/slide6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40" name="TextShape 1"/>
          <p:cNvSpPr txBox="1"/>
          <p:nvPr/>
        </p:nvSpPr>
        <p:spPr>
          <a:xfrm>
            <a:off x="838080" y="1825560"/>
            <a:ext cx="10515240" cy="4350960"/>
          </a:xfrm>
          <a:prstGeom prst="rect">
            <a:avLst/>
          </a:prstGeom>
        </p:spPr>
        <p:txBody>
          <a:bodyPr/>
          <a:p>
            <a:pPr>
              <a:lnSpc>
                <a:spcPct val="90000"/>
              </a:lnSpc>
            </a:pPr>
            <a:endParaRPr/>
          </a:p>
          <a:p>
            <a:pPr>
              <a:lnSpc>
                <a:spcPct val="90000"/>
              </a:lnSpc>
            </a:pPr>
            <a:endParaRPr/>
          </a:p>
        </p:txBody>
      </p:sp>
      <p:sp>
        <p:nvSpPr>
          <p:cNvPr id="541" name="CustomShape 2"/>
          <p:cNvSpPr/>
          <p:nvPr/>
        </p:nvSpPr>
        <p:spPr>
          <a:xfrm>
            <a:off x="578520" y="3194640"/>
            <a:ext cx="10623600" cy="1726920"/>
          </a:xfrm>
          <a:prstGeom prst="rect">
            <a:avLst/>
          </a:prstGeom>
          <a:solidFill>
            <a:srgbClr val="c5e0b4"/>
          </a:solidFill>
        </p:spPr>
        <p:txBody>
          <a:bodyPr/>
          <a:p>
            <a:pPr algn="ctr">
              <a:lnSpc>
                <a:spcPct val="100000"/>
              </a:lnSpc>
            </a:pPr>
            <a:endParaRPr/>
          </a:p>
          <a:p>
            <a:pPr algn="ctr">
              <a:lnSpc>
                <a:spcPct val="100000"/>
              </a:lnSpc>
            </a:pPr>
            <a:r>
              <a:rPr lang="pt-BR" sz="6000">
                <a:solidFill>
                  <a:srgbClr val="385623"/>
                </a:solidFill>
                <a:latin typeface="Calibri"/>
              </a:rPr>
              <a:t>SIMPLES NACIONAL</a:t>
            </a:r>
            <a:endParaRPr/>
          </a:p>
          <a:p>
            <a:pPr algn="ctr">
              <a:lnSpc>
                <a:spcPct val="100000"/>
              </a:lnSpc>
            </a:pPr>
            <a:endParaRPr/>
          </a:p>
        </p:txBody>
      </p:sp>
      <p:pic>
        <p:nvPicPr>
          <p:cNvPr descr="" id="542" name="Imagem 4"/>
          <p:cNvPicPr/>
          <p:nvPr/>
        </p:nvPicPr>
        <p:blipFill>
          <a:blip r:embed="rId1"/>
          <a:stretch>
            <a:fillRect/>
          </a:stretch>
        </p:blipFill>
        <p:spPr>
          <a:xfrm>
            <a:off x="9472320" y="320760"/>
            <a:ext cx="1881360" cy="600840"/>
          </a:xfrm>
          <a:prstGeom prst="rect">
            <a:avLst/>
          </a:prstGeom>
        </p:spPr>
      </p:pic>
      <p:sp>
        <p:nvSpPr>
          <p:cNvPr id="543" name="CustomShape 3"/>
          <p:cNvSpPr/>
          <p:nvPr/>
        </p:nvSpPr>
        <p:spPr>
          <a:xfrm>
            <a:off x="1354680" y="1275480"/>
            <a:ext cx="8865360" cy="699840"/>
          </a:xfrm>
          <a:prstGeom prst="rect">
            <a:avLst/>
          </a:prstGeom>
        </p:spPr>
        <p:txBody>
          <a:bodyPr bIns="45000" lIns="90000" rIns="90000" tIns="45000"/>
          <a:p>
            <a:pPr algn="ctr">
              <a:lnSpc>
                <a:spcPct val="100000"/>
              </a:lnSpc>
            </a:pPr>
            <a:r>
              <a:rPr b="1" lang="pt-BR" sz="4000">
                <a:solidFill>
                  <a:srgbClr val="385623"/>
                </a:solidFill>
                <a:latin typeface="Calibri"/>
              </a:rPr>
              <a:t>COMPENSAÇÃO E RESTITUIÇÃO</a:t>
            </a:r>
            <a:endParaRPr/>
          </a:p>
        </p:txBody>
      </p:sp>
    </p:spTree>
  </p:cSld>
</p:sld>
</file>

<file path=ppt/slides/slide6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44" name="TextShape 1"/>
          <p:cNvSpPr txBox="1"/>
          <p:nvPr/>
        </p:nvSpPr>
        <p:spPr>
          <a:xfrm>
            <a:off x="838080" y="1967400"/>
            <a:ext cx="10515240" cy="4350960"/>
          </a:xfrm>
          <a:prstGeom prst="rect">
            <a:avLst/>
          </a:prstGeom>
        </p:spPr>
        <p:txBody>
          <a:bodyPr/>
          <a:p>
            <a:pPr algn="just">
              <a:lnSpc>
                <a:spcPct val="100000"/>
              </a:lnSpc>
            </a:pPr>
            <a:r>
              <a:rPr lang="pt-BR" sz="3800">
                <a:solidFill>
                  <a:srgbClr val="385623"/>
                </a:solidFill>
                <a:latin typeface="Calibri"/>
              </a:rPr>
              <a:t>Principais normas:</a:t>
            </a:r>
            <a:endParaRPr/>
          </a:p>
          <a:p>
            <a:endParaRPr/>
          </a:p>
          <a:p>
            <a:r>
              <a:rPr lang="pt-BR" sz="3200">
                <a:solidFill>
                  <a:srgbClr val="000000"/>
                </a:solidFill>
                <a:latin typeface="Calibri"/>
              </a:rPr>
              <a:t>Lei Complementar 123/06 </a:t>
            </a:r>
            <a:r>
              <a:rPr lang="pt-BR" sz="2800">
                <a:solidFill>
                  <a:srgbClr val="000000"/>
                </a:solidFill>
                <a:latin typeface="Calibri"/>
              </a:rPr>
              <a:t>(art. 21, §5º ao 14)</a:t>
            </a:r>
            <a:endParaRPr/>
          </a:p>
          <a:p>
            <a:r>
              <a:rPr lang="pt-BR" sz="3200">
                <a:solidFill>
                  <a:srgbClr val="000000"/>
                </a:solidFill>
                <a:latin typeface="Calibri"/>
              </a:rPr>
              <a:t>Resolução CGSN 94/2011 </a:t>
            </a:r>
            <a:r>
              <a:rPr lang="pt-BR" sz="2800">
                <a:solidFill>
                  <a:srgbClr val="000000"/>
                </a:solidFill>
                <a:latin typeface="Calibri"/>
              </a:rPr>
              <a:t>(arts. 116 a 119)</a:t>
            </a:r>
            <a:endParaRPr/>
          </a:p>
          <a:p>
            <a:r>
              <a:rPr lang="pt-BR" sz="3200">
                <a:solidFill>
                  <a:srgbClr val="000000"/>
                </a:solidFill>
                <a:latin typeface="Calibri"/>
              </a:rPr>
              <a:t>Instrução Normativa RFB 1.300/12 </a:t>
            </a:r>
            <a:r>
              <a:rPr lang="pt-BR" sz="2800">
                <a:solidFill>
                  <a:srgbClr val="000000"/>
                </a:solidFill>
                <a:latin typeface="Calibri"/>
              </a:rPr>
              <a:t>(art. 3º, §12, 56, §6º, 77 a 80)</a:t>
            </a:r>
            <a:endParaRPr/>
          </a:p>
          <a:p>
            <a:pPr>
              <a:lnSpc>
                <a:spcPct val="100000"/>
              </a:lnSpc>
            </a:pPr>
            <a:endParaRPr/>
          </a:p>
        </p:txBody>
      </p:sp>
      <p:sp>
        <p:nvSpPr>
          <p:cNvPr id="545" name="CustomShape 2"/>
          <p:cNvSpPr/>
          <p:nvPr/>
        </p:nvSpPr>
        <p:spPr>
          <a:xfrm>
            <a:off x="880560" y="964080"/>
            <a:ext cx="9053280" cy="699840"/>
          </a:xfrm>
          <a:prstGeom prst="rect">
            <a:avLst/>
          </a:prstGeom>
        </p:spPr>
        <p:txBody>
          <a:bodyPr bIns="45000" lIns="90000" rIns="90000" tIns="45000"/>
          <a:p>
            <a:pPr algn="ctr">
              <a:lnSpc>
                <a:spcPct val="100000"/>
              </a:lnSpc>
            </a:pPr>
            <a:r>
              <a:rPr b="1" lang="pt-BR" sz="4000">
                <a:solidFill>
                  <a:srgbClr val="385623"/>
                </a:solidFill>
                <a:latin typeface="Calibri"/>
              </a:rPr>
              <a:t>COMPENSAÇÃO E RESTITUIÇÃO</a:t>
            </a:r>
            <a:endParaRPr/>
          </a:p>
        </p:txBody>
      </p:sp>
      <p:pic>
        <p:nvPicPr>
          <p:cNvPr descr="" id="546" name="Imagem 6"/>
          <p:cNvPicPr/>
          <p:nvPr/>
        </p:nvPicPr>
        <p:blipFill>
          <a:blip r:embed="rId1"/>
          <a:stretch>
            <a:fillRect/>
          </a:stretch>
        </p:blipFill>
        <p:spPr>
          <a:xfrm>
            <a:off x="10201680" y="740160"/>
            <a:ext cx="863640" cy="716400"/>
          </a:xfrm>
          <a:prstGeom prst="rect">
            <a:avLst/>
          </a:prstGeom>
        </p:spPr>
      </p:pic>
    </p:spTree>
  </p:cSld>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37" name="CustomShape 1"/>
          <p:cNvSpPr/>
          <p:nvPr/>
        </p:nvSpPr>
        <p:spPr>
          <a:xfrm>
            <a:off x="2322360" y="1941480"/>
            <a:ext cx="3099240" cy="1045080"/>
          </a:xfrm>
          <a:prstGeom prst="rect">
            <a:avLst/>
          </a:prstGeom>
          <a:solidFill>
            <a:srgbClr val="d1deef"/>
          </a:solidFill>
          <a:ln w="12600">
            <a:solidFill>
              <a:srgbClr val="d1deef"/>
            </a:solidFill>
            <a:miter/>
          </a:ln>
        </p:spPr>
        <p:txBody>
          <a:bodyPr anchor="ctr" bIns="170640" lIns="496080" rIns="170640" tIns="170640"/>
          <a:p>
            <a:pPr>
              <a:lnSpc>
                <a:spcPct val="90000"/>
              </a:lnSpc>
            </a:pPr>
            <a:r>
              <a:rPr lang="pt-BR" sz="2400">
                <a:solidFill>
                  <a:srgbClr val="000000"/>
                </a:solidFill>
                <a:latin typeface="Calibri"/>
              </a:rPr>
              <a:t>Sociedade empresária</a:t>
            </a:r>
            <a:endParaRPr/>
          </a:p>
        </p:txBody>
      </p:sp>
      <p:sp>
        <p:nvSpPr>
          <p:cNvPr id="138" name="CustomShape 2"/>
          <p:cNvSpPr/>
          <p:nvPr/>
        </p:nvSpPr>
        <p:spPr>
          <a:xfrm>
            <a:off x="2344320" y="3121200"/>
            <a:ext cx="3070080" cy="1264680"/>
          </a:xfrm>
          <a:prstGeom prst="rect">
            <a:avLst/>
          </a:prstGeom>
          <a:solidFill>
            <a:srgbClr val="d1deef"/>
          </a:solidFill>
          <a:ln w="12600">
            <a:solidFill>
              <a:srgbClr val="d1deef"/>
            </a:solidFill>
            <a:miter/>
          </a:ln>
        </p:spPr>
        <p:txBody>
          <a:bodyPr anchor="ctr" bIns="170640" lIns="491400" rIns="170640" tIns="170640"/>
          <a:p>
            <a:pPr>
              <a:lnSpc>
                <a:spcPct val="90000"/>
              </a:lnSpc>
            </a:pPr>
            <a:r>
              <a:rPr lang="pt-BR" sz="2400">
                <a:solidFill>
                  <a:srgbClr val="000000"/>
                </a:solidFill>
                <a:latin typeface="Calibri"/>
              </a:rPr>
              <a:t>Sociedade simples</a:t>
            </a:r>
            <a:endParaRPr/>
          </a:p>
        </p:txBody>
      </p:sp>
      <p:sp>
        <p:nvSpPr>
          <p:cNvPr id="139" name="CustomShape 3"/>
          <p:cNvSpPr/>
          <p:nvPr/>
        </p:nvSpPr>
        <p:spPr>
          <a:xfrm>
            <a:off x="2401200" y="4519800"/>
            <a:ext cx="3016800" cy="824400"/>
          </a:xfrm>
          <a:prstGeom prst="rect">
            <a:avLst/>
          </a:prstGeom>
          <a:solidFill>
            <a:srgbClr val="d1deef"/>
          </a:solidFill>
          <a:ln w="12600">
            <a:solidFill>
              <a:srgbClr val="d1deef"/>
            </a:solidFill>
            <a:miter/>
          </a:ln>
        </p:spPr>
        <p:txBody>
          <a:bodyPr anchor="ctr" bIns="170640" lIns="482760" rIns="170640" tIns="170640"/>
          <a:p>
            <a:pPr>
              <a:lnSpc>
                <a:spcPct val="90000"/>
              </a:lnSpc>
            </a:pPr>
            <a:r>
              <a:rPr lang="pt-BR" sz="2400">
                <a:solidFill>
                  <a:srgbClr val="000000"/>
                </a:solidFill>
                <a:latin typeface="Calibri"/>
              </a:rPr>
              <a:t>EIRELI</a:t>
            </a:r>
            <a:endParaRPr/>
          </a:p>
        </p:txBody>
      </p:sp>
      <p:sp>
        <p:nvSpPr>
          <p:cNvPr id="140" name="CustomShape 4"/>
          <p:cNvSpPr/>
          <p:nvPr/>
        </p:nvSpPr>
        <p:spPr>
          <a:xfrm>
            <a:off x="2367000" y="5482440"/>
            <a:ext cx="3033360" cy="708480"/>
          </a:xfrm>
          <a:prstGeom prst="rect">
            <a:avLst/>
          </a:prstGeom>
          <a:solidFill>
            <a:srgbClr val="d1deef"/>
          </a:solidFill>
          <a:ln w="12600">
            <a:solidFill>
              <a:srgbClr val="d1deef"/>
            </a:solidFill>
            <a:miter/>
          </a:ln>
        </p:spPr>
        <p:txBody>
          <a:bodyPr anchor="ctr" bIns="170640" lIns="485280" rIns="170640" tIns="170640"/>
          <a:p>
            <a:pPr>
              <a:lnSpc>
                <a:spcPct val="90000"/>
              </a:lnSpc>
            </a:pPr>
            <a:r>
              <a:rPr lang="pt-BR" sz="2400">
                <a:solidFill>
                  <a:srgbClr val="000000"/>
                </a:solidFill>
                <a:latin typeface="Calibri"/>
              </a:rPr>
              <a:t>Empresário individual </a:t>
            </a:r>
            <a:r>
              <a:rPr lang="pt-BR" sz="1600">
                <a:solidFill>
                  <a:srgbClr val="000000"/>
                </a:solidFill>
                <a:latin typeface="Calibri"/>
              </a:rPr>
              <a:t>(art.966 CC)</a:t>
            </a:r>
            <a:endParaRPr/>
          </a:p>
        </p:txBody>
      </p:sp>
      <p:sp>
        <p:nvSpPr>
          <p:cNvPr id="141" name="CustomShape 5"/>
          <p:cNvSpPr/>
          <p:nvPr/>
        </p:nvSpPr>
        <p:spPr>
          <a:xfrm>
            <a:off x="426240" y="2006640"/>
            <a:ext cx="2388960" cy="2400480"/>
          </a:xfrm>
          <a:prstGeom prst="ellipse">
            <a:avLst/>
          </a:prstGeom>
          <a:solidFill>
            <a:srgbClr val="2e75b6"/>
          </a:solidFill>
          <a:ln w="12600">
            <a:solidFill>
              <a:srgbClr val="ffffff"/>
            </a:solidFill>
            <a:miter/>
          </a:ln>
        </p:spPr>
        <p:txBody>
          <a:bodyPr anchor="ctr" bIns="0" lIns="0" rIns="0" tIns="0"/>
          <a:p>
            <a:pPr algn="ctr">
              <a:lnSpc>
                <a:spcPct val="90000"/>
              </a:lnSpc>
            </a:pPr>
            <a:r>
              <a:rPr lang="pt-BR" sz="2400">
                <a:solidFill>
                  <a:srgbClr val="ffffff"/>
                </a:solidFill>
                <a:latin typeface="Calibri"/>
              </a:rPr>
              <a:t>Critério 1 Natureza Jurídica</a:t>
            </a:r>
            <a:endParaRPr/>
          </a:p>
        </p:txBody>
      </p:sp>
      <p:sp>
        <p:nvSpPr>
          <p:cNvPr id="142" name="CustomShape 6"/>
          <p:cNvSpPr/>
          <p:nvPr/>
        </p:nvSpPr>
        <p:spPr>
          <a:xfrm>
            <a:off x="7751520" y="2175480"/>
            <a:ext cx="3189600" cy="1264680"/>
          </a:xfrm>
          <a:prstGeom prst="rect">
            <a:avLst/>
          </a:prstGeom>
          <a:solidFill>
            <a:srgbClr val="d1deef"/>
          </a:solidFill>
          <a:ln w="12600">
            <a:solidFill>
              <a:srgbClr val="d1deef"/>
            </a:solidFill>
            <a:miter/>
          </a:ln>
        </p:spPr>
        <p:txBody>
          <a:bodyPr anchor="ctr" bIns="170640" lIns="510480" rIns="170640" tIns="170640"/>
          <a:p>
            <a:pPr>
              <a:lnSpc>
                <a:spcPct val="90000"/>
              </a:lnSpc>
            </a:pPr>
            <a:r>
              <a:rPr lang="pt-BR" sz="2400">
                <a:solidFill>
                  <a:srgbClr val="000000"/>
                </a:solidFill>
                <a:latin typeface="Calibri"/>
              </a:rPr>
              <a:t>ME R$ 360.0000,00</a:t>
            </a:r>
            <a:endParaRPr/>
          </a:p>
        </p:txBody>
      </p:sp>
      <p:sp>
        <p:nvSpPr>
          <p:cNvPr id="143" name="CustomShape 7"/>
          <p:cNvSpPr/>
          <p:nvPr/>
        </p:nvSpPr>
        <p:spPr>
          <a:xfrm>
            <a:off x="7637760" y="3720960"/>
            <a:ext cx="3303720" cy="1614960"/>
          </a:xfrm>
          <a:prstGeom prst="rect">
            <a:avLst/>
          </a:prstGeom>
          <a:solidFill>
            <a:srgbClr val="d1deef"/>
          </a:solidFill>
          <a:ln w="12600">
            <a:solidFill>
              <a:srgbClr val="d1deef"/>
            </a:solidFill>
            <a:miter/>
          </a:ln>
        </p:spPr>
        <p:txBody>
          <a:bodyPr anchor="ctr" bIns="170640" lIns="528480" rIns="170640" tIns="170640"/>
          <a:p>
            <a:pPr>
              <a:lnSpc>
                <a:spcPct val="90000"/>
              </a:lnSpc>
            </a:pPr>
            <a:r>
              <a:rPr lang="pt-BR" sz="2400">
                <a:solidFill>
                  <a:srgbClr val="000000"/>
                </a:solidFill>
                <a:latin typeface="Calibri"/>
              </a:rPr>
              <a:t>EPP R$ </a:t>
            </a:r>
            <a:r>
              <a:rPr lang="pt-BR" sz="2400" u="sng">
                <a:solidFill>
                  <a:srgbClr val="000000"/>
                </a:solidFill>
                <a:latin typeface="Calibri"/>
              </a:rPr>
              <a:t>3.600.000,00</a:t>
            </a:r>
            <a:endParaRPr/>
          </a:p>
          <a:p>
            <a:pPr>
              <a:lnSpc>
                <a:spcPct val="90000"/>
              </a:lnSpc>
            </a:pPr>
            <a:r>
              <a:rPr lang="pt-BR" sz="2000">
                <a:solidFill>
                  <a:srgbClr val="000000"/>
                </a:solidFill>
                <a:latin typeface="Calibri"/>
              </a:rPr>
              <a:t>mercado interno + </a:t>
            </a:r>
            <a:endParaRPr/>
          </a:p>
          <a:p>
            <a:pPr>
              <a:lnSpc>
                <a:spcPct val="90000"/>
              </a:lnSpc>
            </a:pPr>
            <a:r>
              <a:rPr lang="pt-BR" sz="2000">
                <a:solidFill>
                  <a:srgbClr val="000000"/>
                </a:solidFill>
                <a:latin typeface="Calibri"/>
              </a:rPr>
              <a:t>limite adicional mercado externo</a:t>
            </a:r>
            <a:endParaRPr/>
          </a:p>
        </p:txBody>
      </p:sp>
      <p:sp>
        <p:nvSpPr>
          <p:cNvPr id="144" name="CustomShape 8"/>
          <p:cNvSpPr/>
          <p:nvPr/>
        </p:nvSpPr>
        <p:spPr>
          <a:xfrm>
            <a:off x="6039360" y="2045160"/>
            <a:ext cx="2309400" cy="2436120"/>
          </a:xfrm>
          <a:prstGeom prst="ellipse">
            <a:avLst/>
          </a:prstGeom>
          <a:solidFill>
            <a:srgbClr val="2e75b6"/>
          </a:solidFill>
          <a:ln w="12600">
            <a:solidFill>
              <a:srgbClr val="ffffff"/>
            </a:solidFill>
            <a:miter/>
          </a:ln>
        </p:spPr>
        <p:txBody>
          <a:bodyPr anchor="ctr" bIns="0" lIns="0" rIns="0" tIns="0"/>
          <a:p>
            <a:pPr algn="ctr">
              <a:lnSpc>
                <a:spcPct val="90000"/>
              </a:lnSpc>
            </a:pPr>
            <a:r>
              <a:rPr lang="pt-BR" sz="2400">
                <a:solidFill>
                  <a:srgbClr val="ffffff"/>
                </a:solidFill>
                <a:latin typeface="Calibri"/>
              </a:rPr>
              <a:t>Critério 2  Receita Bruta Anual </a:t>
            </a:r>
            <a:endParaRPr/>
          </a:p>
        </p:txBody>
      </p:sp>
      <p:sp>
        <p:nvSpPr>
          <p:cNvPr id="145" name="TextShape 9"/>
          <p:cNvSpPr txBox="1"/>
          <p:nvPr/>
        </p:nvSpPr>
        <p:spPr>
          <a:xfrm>
            <a:off x="838080" y="365040"/>
            <a:ext cx="10515240" cy="1180080"/>
          </a:xfrm>
          <a:prstGeom prst="rect">
            <a:avLst/>
          </a:prstGeom>
        </p:spPr>
        <p:txBody>
          <a:bodyPr anchor="ctr"/>
          <a:p>
            <a:pPr algn="ctr">
              <a:lnSpc>
                <a:spcPct val="100000"/>
              </a:lnSpc>
            </a:pPr>
            <a:r>
              <a:rPr lang="pt-BR" sz="4400">
                <a:solidFill>
                  <a:srgbClr val="000000"/>
                </a:solidFill>
                <a:latin typeface="Calibri"/>
              </a:rPr>
              <a:t>Conceito ME/EPP</a:t>
            </a:r>
            <a:endParaRPr/>
          </a:p>
        </p:txBody>
      </p:sp>
      <p:pic>
        <p:nvPicPr>
          <p:cNvPr descr="" id="146" name="Imagem 4"/>
          <p:cNvPicPr/>
          <p:nvPr/>
        </p:nvPicPr>
        <p:blipFill>
          <a:blip r:embed="rId1"/>
          <a:stretch>
            <a:fillRect/>
          </a:stretch>
        </p:blipFill>
        <p:spPr>
          <a:xfrm>
            <a:off x="10380240" y="490680"/>
            <a:ext cx="772560" cy="716400"/>
          </a:xfrm>
          <a:prstGeom prst="rect">
            <a:avLst/>
          </a:prstGeom>
        </p:spPr>
      </p:pic>
      <p:sp>
        <p:nvSpPr>
          <p:cNvPr id="147" name="CustomShape 10"/>
          <p:cNvSpPr/>
          <p:nvPr/>
        </p:nvSpPr>
        <p:spPr>
          <a:xfrm>
            <a:off x="5745600" y="5499360"/>
            <a:ext cx="6418800" cy="1126800"/>
          </a:xfrm>
          <a:prstGeom prst="rect">
            <a:avLst/>
          </a:prstGeom>
        </p:spPr>
        <p:txBody>
          <a:bodyPr bIns="45000" lIns="90000" rIns="90000" tIns="45000" wrap="none"/>
          <a:p>
            <a:pPr>
              <a:lnSpc>
                <a:spcPct val="100000"/>
              </a:lnSpc>
            </a:pPr>
            <a:r>
              <a:rPr lang="pt-BR" sz="2400">
                <a:solidFill>
                  <a:srgbClr val="000000"/>
                </a:solidFill>
                <a:latin typeface="Calibri"/>
              </a:rPr>
              <a:t>Início de atividade no ano: (limite/12) x meses em </a:t>
            </a:r>
            <a:endParaRPr/>
          </a:p>
          <a:p>
            <a:pPr>
              <a:lnSpc>
                <a:spcPct val="100000"/>
              </a:lnSpc>
            </a:pPr>
            <a:r>
              <a:rPr lang="pt-BR" sz="2400">
                <a:solidFill>
                  <a:srgbClr val="000000"/>
                </a:solidFill>
                <a:latin typeface="Calibri"/>
              </a:rPr>
              <a:t>                                                 </a:t>
            </a:r>
            <a:r>
              <a:rPr lang="pt-BR" sz="2400">
                <a:solidFill>
                  <a:srgbClr val="000000"/>
                </a:solidFill>
                <a:latin typeface="Calibri"/>
              </a:rPr>
              <a:t>funcionamento no ano</a:t>
            </a:r>
            <a:endParaRPr/>
          </a:p>
          <a:p>
            <a:pPr>
              <a:lnSpc>
                <a:spcPct val="100000"/>
              </a:lnSpc>
            </a:pPr>
            <a:r>
              <a:rPr lang="pt-BR" sz="2000">
                <a:solidFill>
                  <a:srgbClr val="000000"/>
                </a:solidFill>
                <a:latin typeface="Calibri"/>
              </a:rPr>
              <a:t>Art. 3º LC 123/06</a:t>
            </a:r>
            <a:endParaRPr/>
          </a:p>
        </p:txBody>
      </p:sp>
    </p:spTree>
  </p:cSld>
</p:sld>
</file>

<file path=ppt/slides/slide7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47" name="TextShape 1"/>
          <p:cNvSpPr txBox="1"/>
          <p:nvPr/>
        </p:nvSpPr>
        <p:spPr>
          <a:xfrm>
            <a:off x="-200880" y="868680"/>
            <a:ext cx="11799720" cy="5449680"/>
          </a:xfrm>
          <a:prstGeom prst="rect">
            <a:avLst/>
          </a:prstGeom>
        </p:spPr>
        <p:txBody>
          <a:bodyPr/>
          <a:p>
            <a:endParaRPr/>
          </a:p>
          <a:p>
            <a:r>
              <a:rPr b="1" lang="pt-BR" sz="3600">
                <a:solidFill>
                  <a:srgbClr val="385623"/>
                </a:solidFill>
                <a:latin typeface="Calibri"/>
              </a:rPr>
              <a:t>COMPENSAÇÃO</a:t>
            </a:r>
            <a:endParaRPr/>
          </a:p>
          <a:p>
            <a:endParaRPr/>
          </a:p>
          <a:p>
            <a:r>
              <a:rPr lang="pt-BR" sz="3200">
                <a:solidFill>
                  <a:srgbClr val="385623"/>
                </a:solidFill>
                <a:latin typeface="Calibri"/>
              </a:rPr>
              <a:t>A compensação executada pelo contribuinte será realizada no Portal do Simples Nacional pelo aplicativo  Compensação a  Pedido</a:t>
            </a:r>
            <a:endParaRPr/>
          </a:p>
          <a:p>
            <a:endParaRPr/>
          </a:p>
          <a:p>
            <a:r>
              <a:rPr lang="pt-BR" sz="3200">
                <a:solidFill>
                  <a:srgbClr val="385623"/>
                </a:solidFill>
                <a:latin typeface="Calibri"/>
              </a:rPr>
              <a:t>Cada um dos tributos somente poderá ser compensado com o mesmo tributo pago indevidamente ou a maior</a:t>
            </a:r>
            <a:endParaRPr/>
          </a:p>
          <a:p>
            <a:r>
              <a:rPr lang="pt-BR" sz="3200">
                <a:solidFill>
                  <a:srgbClr val="385623"/>
                </a:solidFill>
                <a:latin typeface="Calibri"/>
              </a:rPr>
              <a:t>Ex. IRPJ com IRPJ, ISS com ISS, etc.</a:t>
            </a:r>
            <a:endParaRPr/>
          </a:p>
          <a:p>
            <a:endParaRPr/>
          </a:p>
        </p:txBody>
      </p:sp>
      <p:pic>
        <p:nvPicPr>
          <p:cNvPr descr="" id="548" name="Imagem 2"/>
          <p:cNvPicPr/>
          <p:nvPr/>
        </p:nvPicPr>
        <p:blipFill>
          <a:blip r:embed="rId1"/>
          <a:stretch>
            <a:fillRect/>
          </a:stretch>
        </p:blipFill>
        <p:spPr>
          <a:xfrm>
            <a:off x="9923040" y="571680"/>
            <a:ext cx="982440" cy="716400"/>
          </a:xfrm>
          <a:prstGeom prst="rect">
            <a:avLst/>
          </a:prstGeom>
        </p:spPr>
      </p:pic>
    </p:spTree>
  </p:cSld>
</p:sld>
</file>

<file path=ppt/slides/slide7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49" name="TextShape 1"/>
          <p:cNvSpPr txBox="1"/>
          <p:nvPr/>
        </p:nvSpPr>
        <p:spPr>
          <a:xfrm>
            <a:off x="-142200" y="1618920"/>
            <a:ext cx="11799720" cy="5449680"/>
          </a:xfrm>
          <a:prstGeom prst="rect">
            <a:avLst/>
          </a:prstGeom>
        </p:spPr>
        <p:txBody>
          <a:bodyPr/>
          <a:p>
            <a:endParaRPr/>
          </a:p>
          <a:p>
            <a:r>
              <a:rPr lang="pt-BR" sz="3200">
                <a:solidFill>
                  <a:srgbClr val="385623"/>
                </a:solidFill>
                <a:latin typeface="Calibri"/>
              </a:rPr>
              <a:t>A compensação do ICMS e ISS somente poderá ser realizada no âmbito do respectivo ente federado (por exemplo, ICMS de SP não pode ser compensado com o ICMS do PR)</a:t>
            </a:r>
            <a:endParaRPr/>
          </a:p>
          <a:p>
            <a:r>
              <a:rPr lang="pt-BR" sz="3200">
                <a:solidFill>
                  <a:srgbClr val="385623"/>
                </a:solidFill>
                <a:latin typeface="Calibri"/>
              </a:rPr>
              <a:t>Atualmente, apenas débitos em “cobrança” podem ser compensados</a:t>
            </a:r>
            <a:endParaRPr/>
          </a:p>
          <a:p>
            <a:r>
              <a:rPr lang="pt-BR" sz="3200">
                <a:solidFill>
                  <a:srgbClr val="385623"/>
                </a:solidFill>
                <a:latin typeface="Calibri"/>
              </a:rPr>
              <a:t>Podem ser compensados tanto os débitos declarados em DASN ou PGDAS-D quanto os controlados em processo (AINF  e outros)</a:t>
            </a:r>
            <a:endParaRPr/>
          </a:p>
        </p:txBody>
      </p:sp>
      <p:sp>
        <p:nvSpPr>
          <p:cNvPr id="550" name="CustomShape 2"/>
          <p:cNvSpPr/>
          <p:nvPr/>
        </p:nvSpPr>
        <p:spPr>
          <a:xfrm>
            <a:off x="992520" y="993600"/>
            <a:ext cx="5080320" cy="699840"/>
          </a:xfrm>
          <a:prstGeom prst="rect">
            <a:avLst/>
          </a:prstGeom>
        </p:spPr>
        <p:txBody>
          <a:bodyPr bIns="45000" lIns="90000" rIns="90000" tIns="45000"/>
          <a:p>
            <a:pPr algn="ctr">
              <a:lnSpc>
                <a:spcPct val="100000"/>
              </a:lnSpc>
            </a:pPr>
            <a:r>
              <a:rPr b="1" lang="pt-BR" sz="4000">
                <a:solidFill>
                  <a:srgbClr val="385623"/>
                </a:solidFill>
                <a:latin typeface="Calibri"/>
              </a:rPr>
              <a:t>COMPENSAÇÃO</a:t>
            </a:r>
            <a:endParaRPr/>
          </a:p>
        </p:txBody>
      </p:sp>
      <p:pic>
        <p:nvPicPr>
          <p:cNvPr descr="" id="551" name="Imagem 3"/>
          <p:cNvPicPr/>
          <p:nvPr/>
        </p:nvPicPr>
        <p:blipFill>
          <a:blip r:embed="rId1"/>
          <a:stretch>
            <a:fillRect/>
          </a:stretch>
        </p:blipFill>
        <p:spPr>
          <a:xfrm>
            <a:off x="10437840" y="594360"/>
            <a:ext cx="772560" cy="716400"/>
          </a:xfrm>
          <a:prstGeom prst="rect">
            <a:avLst/>
          </a:prstGeom>
        </p:spPr>
      </p:pic>
    </p:spTree>
  </p:cSld>
</p:sld>
</file>

<file path=ppt/slides/slide7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52" name="TextShape 1"/>
          <p:cNvSpPr txBox="1"/>
          <p:nvPr/>
        </p:nvSpPr>
        <p:spPr>
          <a:xfrm>
            <a:off x="197280" y="1866240"/>
            <a:ext cx="11783880" cy="4763880"/>
          </a:xfrm>
          <a:prstGeom prst="rect">
            <a:avLst/>
          </a:prstGeom>
        </p:spPr>
        <p:txBody>
          <a:bodyPr/>
          <a:p>
            <a:endParaRPr/>
          </a:p>
          <a:p>
            <a:r>
              <a:rPr lang="pt-BR" sz="3200">
                <a:solidFill>
                  <a:srgbClr val="000000"/>
                </a:solidFill>
                <a:latin typeface="Calibri"/>
              </a:rPr>
              <a:t>Contribuinte informa o PA do crédito</a:t>
            </a:r>
            <a:endParaRPr/>
          </a:p>
          <a:p>
            <a:r>
              <a:rPr lang="pt-BR" sz="3200">
                <a:solidFill>
                  <a:srgbClr val="000000"/>
                </a:solidFill>
                <a:latin typeface="Calibri"/>
              </a:rPr>
              <a:t>O aplicativo retorna apenas os pagamentos de Simples Nacional, com valores disponíveis, que tenham sido arrecadados em um período inferior a 5 anos da data atual</a:t>
            </a:r>
            <a:endParaRPr/>
          </a:p>
          <a:p>
            <a:r>
              <a:rPr lang="pt-BR" sz="3200">
                <a:solidFill>
                  <a:srgbClr val="000000"/>
                </a:solidFill>
                <a:latin typeface="Calibri"/>
              </a:rPr>
              <a:t>O resultado da compensação é imediato</a:t>
            </a:r>
            <a:endParaRPr/>
          </a:p>
          <a:p>
            <a:endParaRPr/>
          </a:p>
          <a:p>
            <a:endParaRPr/>
          </a:p>
          <a:p>
            <a:endParaRPr/>
          </a:p>
        </p:txBody>
      </p:sp>
      <p:sp>
        <p:nvSpPr>
          <p:cNvPr id="553" name="CustomShape 2"/>
          <p:cNvSpPr/>
          <p:nvPr/>
        </p:nvSpPr>
        <p:spPr>
          <a:xfrm>
            <a:off x="1370520" y="975240"/>
            <a:ext cx="5594400" cy="639000"/>
          </a:xfrm>
          <a:prstGeom prst="rect">
            <a:avLst/>
          </a:prstGeom>
        </p:spPr>
        <p:txBody>
          <a:bodyPr bIns="45000" lIns="90000" rIns="90000" tIns="45000"/>
          <a:p>
            <a:pPr algn="ctr">
              <a:lnSpc>
                <a:spcPct val="100000"/>
              </a:lnSpc>
            </a:pPr>
            <a:r>
              <a:rPr b="1" lang="pt-BR" sz="3600">
                <a:solidFill>
                  <a:srgbClr val="385623"/>
                </a:solidFill>
                <a:latin typeface="Calibri"/>
              </a:rPr>
              <a:t>COMPENSAÇÃO</a:t>
            </a:r>
            <a:endParaRPr/>
          </a:p>
        </p:txBody>
      </p:sp>
      <p:pic>
        <p:nvPicPr>
          <p:cNvPr descr="" id="554" name="Imagem 3"/>
          <p:cNvPicPr/>
          <p:nvPr/>
        </p:nvPicPr>
        <p:blipFill>
          <a:blip r:embed="rId1"/>
          <a:stretch>
            <a:fillRect/>
          </a:stretch>
        </p:blipFill>
        <p:spPr>
          <a:xfrm>
            <a:off x="10366920" y="718200"/>
            <a:ext cx="896760" cy="716400"/>
          </a:xfrm>
          <a:prstGeom prst="rect">
            <a:avLst/>
          </a:prstGeom>
        </p:spPr>
      </p:pic>
    </p:spTree>
  </p:cSld>
</p:sld>
</file>

<file path=ppt/slides/slide7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55" name="TextShape 1"/>
          <p:cNvSpPr txBox="1"/>
          <p:nvPr/>
        </p:nvSpPr>
        <p:spPr>
          <a:xfrm>
            <a:off x="927720" y="1447920"/>
            <a:ext cx="10447920" cy="5324400"/>
          </a:xfrm>
          <a:prstGeom prst="rect">
            <a:avLst/>
          </a:prstGeom>
        </p:spPr>
        <p:txBody>
          <a:bodyPr/>
          <a:p>
            <a:endParaRPr/>
          </a:p>
          <a:p>
            <a:endParaRPr/>
          </a:p>
          <a:p>
            <a:endParaRPr/>
          </a:p>
        </p:txBody>
      </p:sp>
      <p:pic>
        <p:nvPicPr>
          <p:cNvPr descr="" id="556" name="Imagem 1"/>
          <p:cNvPicPr/>
          <p:nvPr/>
        </p:nvPicPr>
        <p:blipFill>
          <a:blip r:embed="rId1"/>
          <a:stretch>
            <a:fillRect/>
          </a:stretch>
        </p:blipFill>
        <p:spPr>
          <a:xfrm>
            <a:off x="2170440" y="4110120"/>
            <a:ext cx="7962480" cy="1828440"/>
          </a:xfrm>
          <a:prstGeom prst="rect">
            <a:avLst/>
          </a:prstGeom>
        </p:spPr>
      </p:pic>
      <p:pic>
        <p:nvPicPr>
          <p:cNvPr descr="" id="557" name="Imagem 3"/>
          <p:cNvPicPr/>
          <p:nvPr/>
        </p:nvPicPr>
        <p:blipFill>
          <a:blip r:embed="rId2"/>
          <a:stretch>
            <a:fillRect/>
          </a:stretch>
        </p:blipFill>
        <p:spPr>
          <a:xfrm>
            <a:off x="2151360" y="1810800"/>
            <a:ext cx="7981560" cy="1971360"/>
          </a:xfrm>
          <a:prstGeom prst="rect">
            <a:avLst/>
          </a:prstGeom>
        </p:spPr>
      </p:pic>
      <p:pic>
        <p:nvPicPr>
          <p:cNvPr descr="" id="558" name="Imagem 4"/>
          <p:cNvPicPr/>
          <p:nvPr/>
        </p:nvPicPr>
        <p:blipFill>
          <a:blip r:embed="rId3"/>
          <a:stretch>
            <a:fillRect/>
          </a:stretch>
        </p:blipFill>
        <p:spPr>
          <a:xfrm>
            <a:off x="10678320" y="531000"/>
            <a:ext cx="772560" cy="716400"/>
          </a:xfrm>
          <a:prstGeom prst="rect">
            <a:avLst/>
          </a:prstGeom>
        </p:spPr>
      </p:pic>
    </p:spTree>
  </p:cSld>
</p:sld>
</file>

<file path=ppt/slides/slide7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59" name="TextShape 1"/>
          <p:cNvSpPr txBox="1"/>
          <p:nvPr/>
        </p:nvSpPr>
        <p:spPr>
          <a:xfrm>
            <a:off x="927720" y="1447920"/>
            <a:ext cx="10447920" cy="5324400"/>
          </a:xfrm>
          <a:prstGeom prst="rect">
            <a:avLst/>
          </a:prstGeom>
        </p:spPr>
        <p:txBody>
          <a:bodyPr/>
          <a:p>
            <a:endParaRPr/>
          </a:p>
          <a:p>
            <a:endParaRPr/>
          </a:p>
          <a:p>
            <a:endParaRPr/>
          </a:p>
        </p:txBody>
      </p:sp>
      <p:pic>
        <p:nvPicPr>
          <p:cNvPr descr="" id="560" name="Picture 13"/>
          <p:cNvPicPr/>
          <p:nvPr/>
        </p:nvPicPr>
        <p:blipFill>
          <a:blip r:embed="rId1"/>
          <a:stretch>
            <a:fillRect/>
          </a:stretch>
        </p:blipFill>
        <p:spPr>
          <a:xfrm>
            <a:off x="1835280" y="1447920"/>
            <a:ext cx="8415360" cy="5409720"/>
          </a:xfrm>
          <a:prstGeom prst="rect">
            <a:avLst/>
          </a:prstGeom>
        </p:spPr>
      </p:pic>
      <p:sp>
        <p:nvSpPr>
          <p:cNvPr id="561" name="CustomShape 2"/>
          <p:cNvSpPr/>
          <p:nvPr/>
        </p:nvSpPr>
        <p:spPr>
          <a:xfrm>
            <a:off x="6152040" y="3693240"/>
            <a:ext cx="2931120" cy="1179720"/>
          </a:xfrm>
          <a:prstGeom prst="rect">
            <a:avLst/>
          </a:prstGeom>
          <a:solidFill>
            <a:srgbClr val="83bc5c"/>
          </a:solidFill>
          <a:ln w="19080">
            <a:solidFill>
              <a:srgbClr val="ffffff"/>
            </a:solidFill>
            <a:miter/>
          </a:ln>
        </p:spPr>
        <p:txBody>
          <a:bodyPr bIns="45000" lIns="90000" rIns="90000" tIns="45000"/>
          <a:p>
            <a:pPr algn="ctr">
              <a:lnSpc>
                <a:spcPct val="100000"/>
              </a:lnSpc>
            </a:pPr>
            <a:r>
              <a:rPr lang="pt-BR" sz="3200">
                <a:solidFill>
                  <a:srgbClr val="ffffff"/>
                </a:solidFill>
                <a:latin typeface="Calibri"/>
              </a:rPr>
              <a:t>Informa-se o  </a:t>
            </a:r>
            <a:endParaRPr/>
          </a:p>
          <a:p>
            <a:pPr algn="ctr">
              <a:lnSpc>
                <a:spcPct val="100000"/>
              </a:lnSpc>
            </a:pPr>
            <a:r>
              <a:rPr lang="pt-BR" sz="3200">
                <a:solidFill>
                  <a:srgbClr val="ffffff"/>
                </a:solidFill>
                <a:latin typeface="Calibri"/>
              </a:rPr>
              <a:t>PA do crédito</a:t>
            </a:r>
            <a:endParaRPr/>
          </a:p>
        </p:txBody>
      </p:sp>
    </p:spTree>
  </p:cSld>
</p:sld>
</file>

<file path=ppt/slides/slide7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descr="" id="562" name="Picture 7"/>
          <p:cNvPicPr/>
          <p:nvPr/>
        </p:nvPicPr>
        <p:blipFill>
          <a:blip r:embed="rId1"/>
          <a:stretch>
            <a:fillRect/>
          </a:stretch>
        </p:blipFill>
        <p:spPr>
          <a:xfrm>
            <a:off x="1266840" y="1462680"/>
            <a:ext cx="9979920" cy="5058720"/>
          </a:xfrm>
          <a:prstGeom prst="rect">
            <a:avLst/>
          </a:prstGeom>
        </p:spPr>
      </p:pic>
      <p:sp>
        <p:nvSpPr>
          <p:cNvPr id="563" name="CustomShape 1"/>
          <p:cNvSpPr/>
          <p:nvPr/>
        </p:nvSpPr>
        <p:spPr>
          <a:xfrm>
            <a:off x="6521760" y="3299760"/>
            <a:ext cx="4017240" cy="1370160"/>
          </a:xfrm>
          <a:prstGeom prst="rect">
            <a:avLst/>
          </a:prstGeom>
          <a:solidFill>
            <a:srgbClr val="83bc5c"/>
          </a:solidFill>
          <a:ln w="19080">
            <a:solidFill>
              <a:srgbClr val="ffffff"/>
            </a:solidFill>
            <a:miter/>
          </a:ln>
        </p:spPr>
        <p:txBody>
          <a:bodyPr bIns="45000" lIns="90000" rIns="90000" tIns="45000"/>
          <a:p>
            <a:pPr>
              <a:lnSpc>
                <a:spcPct val="100000"/>
              </a:lnSpc>
            </a:pPr>
            <a:r>
              <a:rPr lang="pt-BR" sz="2800">
                <a:solidFill>
                  <a:srgbClr val="ffffff"/>
                </a:solidFill>
                <a:latin typeface="Calibri"/>
              </a:rPr>
              <a:t>São recuperados os DAS com saldo disponível para aquele PA</a:t>
            </a:r>
            <a:endParaRPr/>
          </a:p>
        </p:txBody>
      </p:sp>
      <p:sp>
        <p:nvSpPr>
          <p:cNvPr id="564" name="CustomShape 2"/>
          <p:cNvSpPr/>
          <p:nvPr/>
        </p:nvSpPr>
        <p:spPr>
          <a:xfrm>
            <a:off x="5939640" y="5749200"/>
            <a:ext cx="4968360" cy="943560"/>
          </a:xfrm>
          <a:prstGeom prst="rect">
            <a:avLst/>
          </a:prstGeom>
          <a:solidFill>
            <a:srgbClr val="70ad47"/>
          </a:solidFill>
          <a:ln w="19080">
            <a:solidFill>
              <a:srgbClr val="ffffff"/>
            </a:solidFill>
            <a:miter/>
          </a:ln>
        </p:spPr>
        <p:txBody>
          <a:bodyPr bIns="45000" lIns="90000" rIns="90000" tIns="45000"/>
          <a:p>
            <a:pPr>
              <a:lnSpc>
                <a:spcPct val="100000"/>
              </a:lnSpc>
            </a:pPr>
            <a:r>
              <a:rPr lang="pt-BR" sz="2800">
                <a:solidFill>
                  <a:srgbClr val="ffffff"/>
                </a:solidFill>
                <a:latin typeface="Calibri"/>
              </a:rPr>
              <a:t>Ao clicar no nº do DAS, abre-se o perfil do pagamento</a:t>
            </a:r>
            <a:endParaRPr/>
          </a:p>
        </p:txBody>
      </p:sp>
    </p:spTree>
  </p:cSld>
</p:sld>
</file>

<file path=ppt/slides/slide7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65" name="CustomShape 1"/>
          <p:cNvSpPr/>
          <p:nvPr/>
        </p:nvSpPr>
        <p:spPr>
          <a:xfrm>
            <a:off x="4900320" y="2628720"/>
            <a:ext cx="5360760" cy="1370160"/>
          </a:xfrm>
          <a:prstGeom prst="rect">
            <a:avLst/>
          </a:prstGeom>
          <a:solidFill>
            <a:srgbClr val="70ad47"/>
          </a:solidFill>
          <a:ln w="19080">
            <a:solidFill>
              <a:srgbClr val="ffffff"/>
            </a:solidFill>
            <a:miter/>
          </a:ln>
        </p:spPr>
        <p:txBody>
          <a:bodyPr bIns="45000" lIns="90000" rIns="90000" tIns="45000"/>
          <a:p>
            <a:pPr>
              <a:lnSpc>
                <a:spcPct val="100000"/>
              </a:lnSpc>
            </a:pPr>
            <a:r>
              <a:rPr lang="pt-BR" sz="2800">
                <a:solidFill>
                  <a:srgbClr val="ffffff"/>
                </a:solidFill>
                <a:latin typeface="Calibri"/>
              </a:rPr>
              <a:t>Ao clicar </a:t>
            </a:r>
            <a:r>
              <a:rPr b="1" lang="pt-BR" sz="2800">
                <a:solidFill>
                  <a:srgbClr val="ffffff"/>
                </a:solidFill>
                <a:latin typeface="Calibri"/>
              </a:rPr>
              <a:t>Utilizar o Pagamento</a:t>
            </a:r>
            <a:r>
              <a:rPr lang="pt-BR" sz="2800">
                <a:solidFill>
                  <a:srgbClr val="ffffff"/>
                </a:solidFill>
                <a:latin typeface="Calibri"/>
              </a:rPr>
              <a:t>, todos os débitos em cobrança são recuperados</a:t>
            </a:r>
            <a:endParaRPr/>
          </a:p>
        </p:txBody>
      </p:sp>
    </p:spTree>
  </p:cSld>
</p:sld>
</file>

<file path=ppt/slides/slide7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descr="" id="566" name="Espaço Reservado para Conteúdo 2"/>
          <p:cNvPicPr/>
          <p:nvPr/>
        </p:nvPicPr>
        <p:blipFill>
          <a:blip r:embed="rId1"/>
          <a:stretch>
            <a:fillRect/>
          </a:stretch>
        </p:blipFill>
        <p:spPr>
          <a:xfrm>
            <a:off x="1014120" y="1713240"/>
            <a:ext cx="10515240" cy="3661200"/>
          </a:xfrm>
          <a:prstGeom prst="rect">
            <a:avLst/>
          </a:prstGeom>
        </p:spPr>
      </p:pic>
      <p:sp>
        <p:nvSpPr>
          <p:cNvPr id="567" name="CustomShape 1"/>
          <p:cNvSpPr/>
          <p:nvPr/>
        </p:nvSpPr>
        <p:spPr>
          <a:xfrm>
            <a:off x="4453560" y="4910760"/>
            <a:ext cx="7160400" cy="1370160"/>
          </a:xfrm>
          <a:prstGeom prst="rect">
            <a:avLst/>
          </a:prstGeom>
          <a:solidFill>
            <a:srgbClr val="70ad47"/>
          </a:solidFill>
          <a:ln w="19080">
            <a:solidFill>
              <a:srgbClr val="ffffff"/>
            </a:solidFill>
            <a:miter/>
          </a:ln>
        </p:spPr>
        <p:txBody>
          <a:bodyPr bIns="45000" lIns="90000" rIns="90000" tIns="45000"/>
          <a:p>
            <a:pPr>
              <a:lnSpc>
                <a:spcPct val="100000"/>
              </a:lnSpc>
            </a:pPr>
            <a:r>
              <a:rPr lang="pt-BR" sz="2800">
                <a:solidFill>
                  <a:srgbClr val="ffffff"/>
                </a:solidFill>
                <a:latin typeface="Calibri"/>
              </a:rPr>
              <a:t>Selecionar um débito a ser compensado (só pode compensar um débito por vez), e clicar em “Utilizar Débito”</a:t>
            </a:r>
            <a:endParaRPr/>
          </a:p>
        </p:txBody>
      </p:sp>
    </p:spTree>
  </p:cSld>
</p:sld>
</file>

<file path=ppt/slides/slide7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68" name="TextShape 1"/>
          <p:cNvSpPr txBox="1"/>
          <p:nvPr/>
        </p:nvSpPr>
        <p:spPr>
          <a:xfrm>
            <a:off x="851040" y="2095920"/>
            <a:ext cx="10515240" cy="4350960"/>
          </a:xfrm>
          <a:prstGeom prst="rect">
            <a:avLst/>
          </a:prstGeom>
        </p:spPr>
        <p:txBody>
          <a:bodyPr/>
          <a:p>
            <a:r>
              <a:rPr lang="pt-BR" sz="3200">
                <a:solidFill>
                  <a:srgbClr val="000000"/>
                </a:solidFill>
                <a:latin typeface="Calibri"/>
              </a:rPr>
              <a:t>A tela seguinte do Aplicativo demonstra o detalhamento do Crédito e do Débito e, ao clicar em compensar, o sistema finaliza a compensação</a:t>
            </a:r>
            <a:endParaRPr/>
          </a:p>
          <a:p>
            <a:r>
              <a:rPr lang="pt-BR" sz="3200">
                <a:solidFill>
                  <a:srgbClr val="000000"/>
                </a:solidFill>
                <a:latin typeface="Calibri"/>
              </a:rPr>
              <a:t>São </a:t>
            </a:r>
            <a:r>
              <a:rPr lang="pt-BR" sz="3200">
                <a:solidFill>
                  <a:srgbClr val="385623"/>
                </a:solidFill>
                <a:latin typeface="Calibri"/>
              </a:rPr>
              <a:t>atualizados</a:t>
            </a:r>
            <a:r>
              <a:rPr lang="pt-BR" sz="3200">
                <a:solidFill>
                  <a:srgbClr val="000000"/>
                </a:solidFill>
                <a:latin typeface="Calibri"/>
              </a:rPr>
              <a:t> tanto o débito (multa + juros) quanto o crédito (juros) </a:t>
            </a:r>
            <a:r>
              <a:rPr lang="pt-BR" sz="3200">
                <a:solidFill>
                  <a:srgbClr val="385623"/>
                </a:solidFill>
                <a:latin typeface="Calibri"/>
              </a:rPr>
              <a:t>até a data da compensação</a:t>
            </a:r>
            <a:endParaRPr/>
          </a:p>
          <a:p>
            <a:r>
              <a:rPr lang="pt-BR" sz="3200">
                <a:solidFill>
                  <a:srgbClr val="000000"/>
                </a:solidFill>
                <a:latin typeface="Calibri"/>
              </a:rPr>
              <a:t>A compensação pode ser cancelada</a:t>
            </a:r>
            <a:endParaRPr/>
          </a:p>
        </p:txBody>
      </p:sp>
      <p:sp>
        <p:nvSpPr>
          <p:cNvPr id="569" name="CustomShape 2"/>
          <p:cNvSpPr/>
          <p:nvPr/>
        </p:nvSpPr>
        <p:spPr>
          <a:xfrm>
            <a:off x="2996280" y="914400"/>
            <a:ext cx="3146760" cy="639000"/>
          </a:xfrm>
          <a:prstGeom prst="rect">
            <a:avLst/>
          </a:prstGeom>
        </p:spPr>
        <p:txBody>
          <a:bodyPr bIns="45000" lIns="90000" rIns="90000" tIns="45000" wrap="none"/>
          <a:p>
            <a:pPr>
              <a:lnSpc>
                <a:spcPct val="100000"/>
              </a:lnSpc>
            </a:pPr>
            <a:r>
              <a:rPr lang="pt-BR" sz="3600">
                <a:solidFill>
                  <a:srgbClr val="385623"/>
                </a:solidFill>
                <a:latin typeface="Calibri"/>
              </a:rPr>
              <a:t>COMPENSAÇÃO</a:t>
            </a:r>
            <a:endParaRPr/>
          </a:p>
        </p:txBody>
      </p:sp>
      <p:pic>
        <p:nvPicPr>
          <p:cNvPr descr="" id="570" name="Imagem 4"/>
          <p:cNvPicPr/>
          <p:nvPr/>
        </p:nvPicPr>
        <p:blipFill>
          <a:blip r:embed="rId1"/>
          <a:stretch>
            <a:fillRect/>
          </a:stretch>
        </p:blipFill>
        <p:spPr>
          <a:xfrm>
            <a:off x="10260000" y="916560"/>
            <a:ext cx="772560" cy="716400"/>
          </a:xfrm>
          <a:prstGeom prst="rect">
            <a:avLst/>
          </a:prstGeom>
        </p:spPr>
      </p:pic>
    </p:spTree>
  </p:cSld>
</p:sld>
</file>

<file path=ppt/slides/slide7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71" name="TextShape 1"/>
          <p:cNvSpPr txBox="1"/>
          <p:nvPr/>
        </p:nvSpPr>
        <p:spPr>
          <a:xfrm>
            <a:off x="825480" y="1787040"/>
            <a:ext cx="10515240" cy="4201200"/>
          </a:xfrm>
          <a:prstGeom prst="rect">
            <a:avLst/>
          </a:prstGeom>
        </p:spPr>
        <p:txBody>
          <a:bodyPr/>
          <a:p>
            <a:r>
              <a:rPr lang="pt-BR" sz="3200">
                <a:solidFill>
                  <a:srgbClr val="000000"/>
                </a:solidFill>
                <a:latin typeface="Calibri"/>
              </a:rPr>
              <a:t>Havendo necessidade de </a:t>
            </a:r>
            <a:r>
              <a:rPr lang="pt-BR" sz="3200">
                <a:solidFill>
                  <a:srgbClr val="385623"/>
                </a:solidFill>
                <a:latin typeface="Calibri"/>
              </a:rPr>
              <a:t>retificar débito objeto de compensação</a:t>
            </a:r>
            <a:r>
              <a:rPr lang="pt-BR" sz="3200">
                <a:solidFill>
                  <a:srgbClr val="000000"/>
                </a:solidFill>
                <a:latin typeface="Calibri"/>
              </a:rPr>
              <a:t>, o contribuinte deverá:</a:t>
            </a:r>
            <a:endParaRPr/>
          </a:p>
          <a:p>
            <a:r>
              <a:rPr lang="pt-BR" sz="3200">
                <a:solidFill>
                  <a:srgbClr val="000000"/>
                </a:solidFill>
                <a:latin typeface="Calibri"/>
              </a:rPr>
              <a:t>	</a:t>
            </a:r>
            <a:r>
              <a:rPr lang="pt-BR" sz="3200">
                <a:solidFill>
                  <a:srgbClr val="000000"/>
                </a:solidFill>
                <a:latin typeface="Calibri"/>
              </a:rPr>
              <a:t>1 – Cancelar a compensação</a:t>
            </a:r>
            <a:endParaRPr/>
          </a:p>
          <a:p>
            <a:r>
              <a:rPr lang="pt-BR" sz="3200">
                <a:solidFill>
                  <a:srgbClr val="000000"/>
                </a:solidFill>
                <a:latin typeface="Calibri"/>
              </a:rPr>
              <a:t>	</a:t>
            </a:r>
            <a:r>
              <a:rPr lang="pt-BR" sz="3200">
                <a:solidFill>
                  <a:srgbClr val="000000"/>
                </a:solidFill>
                <a:latin typeface="Calibri"/>
              </a:rPr>
              <a:t>2 – Realizar a retificação</a:t>
            </a:r>
            <a:endParaRPr/>
          </a:p>
          <a:p>
            <a:r>
              <a:rPr lang="pt-BR" sz="3200">
                <a:solidFill>
                  <a:srgbClr val="000000"/>
                </a:solidFill>
                <a:latin typeface="Calibri"/>
              </a:rPr>
              <a:t>	</a:t>
            </a:r>
            <a:r>
              <a:rPr lang="pt-BR" sz="3200">
                <a:solidFill>
                  <a:srgbClr val="000000"/>
                </a:solidFill>
                <a:latin typeface="Calibri"/>
              </a:rPr>
              <a:t>3 – Aguardar a carga da retificadora no sistema de cobrança</a:t>
            </a:r>
            <a:endParaRPr/>
          </a:p>
          <a:p>
            <a:r>
              <a:rPr lang="pt-BR" sz="3200">
                <a:solidFill>
                  <a:srgbClr val="000000"/>
                </a:solidFill>
                <a:latin typeface="Calibri"/>
              </a:rPr>
              <a:t>	</a:t>
            </a:r>
            <a:r>
              <a:rPr lang="pt-BR" sz="3200">
                <a:solidFill>
                  <a:srgbClr val="000000"/>
                </a:solidFill>
                <a:latin typeface="Calibri"/>
              </a:rPr>
              <a:t>4 – Fazer nova compensação, se for o caso</a:t>
            </a:r>
            <a:endParaRPr/>
          </a:p>
          <a:p>
            <a:endParaRPr/>
          </a:p>
        </p:txBody>
      </p:sp>
      <p:sp>
        <p:nvSpPr>
          <p:cNvPr id="572" name="CustomShape 2"/>
          <p:cNvSpPr/>
          <p:nvPr/>
        </p:nvSpPr>
        <p:spPr>
          <a:xfrm>
            <a:off x="2996280" y="914400"/>
            <a:ext cx="3146760" cy="639000"/>
          </a:xfrm>
          <a:prstGeom prst="rect">
            <a:avLst/>
          </a:prstGeom>
        </p:spPr>
        <p:txBody>
          <a:bodyPr bIns="45000" lIns="90000" rIns="90000" tIns="45000" wrap="none"/>
          <a:p>
            <a:pPr>
              <a:lnSpc>
                <a:spcPct val="100000"/>
              </a:lnSpc>
            </a:pPr>
            <a:r>
              <a:rPr lang="pt-BR" sz="3600">
                <a:solidFill>
                  <a:srgbClr val="385623"/>
                </a:solidFill>
                <a:latin typeface="Calibri"/>
              </a:rPr>
              <a:t>COMPENSAÇÃO</a:t>
            </a:r>
            <a:endParaRPr/>
          </a:p>
        </p:txBody>
      </p:sp>
      <p:pic>
        <p:nvPicPr>
          <p:cNvPr descr="" id="573" name="Imagem 4"/>
          <p:cNvPicPr/>
          <p:nvPr/>
        </p:nvPicPr>
        <p:blipFill>
          <a:blip r:embed="rId1"/>
          <a:stretch>
            <a:fillRect/>
          </a:stretch>
        </p:blipFill>
        <p:spPr>
          <a:xfrm>
            <a:off x="10359000" y="773280"/>
            <a:ext cx="772560" cy="716400"/>
          </a:xfrm>
          <a:prstGeom prst="rect">
            <a:avLst/>
          </a:prstGeom>
        </p:spPr>
      </p:pic>
    </p:spTree>
  </p:cSld>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48" name="TextShape 1"/>
          <p:cNvSpPr txBox="1"/>
          <p:nvPr/>
        </p:nvSpPr>
        <p:spPr>
          <a:xfrm>
            <a:off x="839880" y="199440"/>
            <a:ext cx="10515240" cy="1154880"/>
          </a:xfrm>
          <a:prstGeom prst="rect">
            <a:avLst/>
          </a:prstGeom>
        </p:spPr>
        <p:txBody>
          <a:bodyPr anchor="ctr"/>
          <a:p>
            <a:pPr algn="ctr">
              <a:lnSpc>
                <a:spcPct val="100000"/>
              </a:lnSpc>
            </a:pPr>
            <a:r>
              <a:rPr lang="pt-BR" sz="4400">
                <a:solidFill>
                  <a:srgbClr val="000000"/>
                </a:solidFill>
                <a:latin typeface="Calibri"/>
              </a:rPr>
              <a:t>Conceito ME/EPP</a:t>
            </a:r>
            <a:endParaRPr/>
          </a:p>
        </p:txBody>
      </p:sp>
      <p:sp>
        <p:nvSpPr>
          <p:cNvPr id="149" name="TextShape 2"/>
          <p:cNvSpPr txBox="1"/>
          <p:nvPr/>
        </p:nvSpPr>
        <p:spPr>
          <a:xfrm>
            <a:off x="839880" y="1520640"/>
            <a:ext cx="9119880" cy="823680"/>
          </a:xfrm>
          <a:prstGeom prst="rect">
            <a:avLst/>
          </a:prstGeom>
        </p:spPr>
        <p:txBody>
          <a:bodyPr anchor="b"/>
          <a:p>
            <a:pPr>
              <a:lnSpc>
                <a:spcPct val="100000"/>
              </a:lnSpc>
            </a:pPr>
            <a:r>
              <a:rPr b="1" lang="pt-BR" sz="3600">
                <a:solidFill>
                  <a:srgbClr val="c55a11"/>
                </a:solidFill>
                <a:latin typeface="Calibri"/>
              </a:rPr>
              <a:t>Naturezas jurídicas permitidas</a:t>
            </a:r>
            <a:endParaRPr/>
          </a:p>
        </p:txBody>
      </p:sp>
      <p:sp>
        <p:nvSpPr>
          <p:cNvPr id="150" name="TextShape 3"/>
          <p:cNvSpPr txBox="1"/>
          <p:nvPr/>
        </p:nvSpPr>
        <p:spPr>
          <a:xfrm>
            <a:off x="939960" y="2344320"/>
            <a:ext cx="5057280" cy="4124880"/>
          </a:xfrm>
          <a:prstGeom prst="rect">
            <a:avLst/>
          </a:prstGeom>
        </p:spPr>
        <p:txBody>
          <a:bodyPr anchor="ctr"/>
          <a:p>
            <a:pPr>
              <a:lnSpc>
                <a:spcPct val="70000"/>
              </a:lnSpc>
            </a:pPr>
            <a:endParaRPr/>
          </a:p>
          <a:p>
            <a:pPr>
              <a:lnSpc>
                <a:spcPct val="100000"/>
              </a:lnSpc>
              <a:buFont typeface="Arial"/>
              <a:buChar char="•"/>
            </a:pPr>
            <a:r>
              <a:rPr lang="pt-BR" sz="1200">
                <a:solidFill>
                  <a:srgbClr val="8b8b8b"/>
                </a:solidFill>
                <a:latin typeface="Arial"/>
              </a:rPr>
              <a:t>Soc. Empresária Limitada</a:t>
            </a:r>
            <a:endParaRPr/>
          </a:p>
          <a:p>
            <a:pPr>
              <a:lnSpc>
                <a:spcPct val="100000"/>
              </a:lnSpc>
              <a:buFont typeface="Arial"/>
              <a:buChar char="•"/>
            </a:pPr>
            <a:r>
              <a:rPr lang="pt-BR" sz="1200">
                <a:solidFill>
                  <a:srgbClr val="8b8b8b"/>
                </a:solidFill>
                <a:latin typeface="Arial"/>
              </a:rPr>
              <a:t>Soc. Empresária em Nome Coletivo</a:t>
            </a:r>
            <a:endParaRPr/>
          </a:p>
          <a:p>
            <a:pPr>
              <a:lnSpc>
                <a:spcPct val="100000"/>
              </a:lnSpc>
              <a:buFont typeface="Arial"/>
              <a:buChar char="•"/>
            </a:pPr>
            <a:r>
              <a:rPr lang="pt-BR" sz="1200">
                <a:solidFill>
                  <a:srgbClr val="8b8b8b"/>
                </a:solidFill>
                <a:latin typeface="Arial"/>
              </a:rPr>
              <a:t>Soc. Empres. Comandita   Simples</a:t>
            </a:r>
            <a:endParaRPr/>
          </a:p>
          <a:p>
            <a:pPr>
              <a:lnSpc>
                <a:spcPct val="100000"/>
              </a:lnSpc>
              <a:buFont typeface="Arial"/>
              <a:buChar char="•"/>
            </a:pPr>
            <a:r>
              <a:rPr lang="pt-BR" sz="1200">
                <a:solidFill>
                  <a:srgbClr val="8b8b8b"/>
                </a:solidFill>
                <a:latin typeface="Arial"/>
              </a:rPr>
              <a:t>Empresário (individual)</a:t>
            </a:r>
            <a:endParaRPr/>
          </a:p>
          <a:p>
            <a:pPr>
              <a:lnSpc>
                <a:spcPct val="100000"/>
              </a:lnSpc>
            </a:pPr>
            <a:endParaRPr/>
          </a:p>
        </p:txBody>
      </p:sp>
      <p:pic>
        <p:nvPicPr>
          <p:cNvPr descr="" id="151" name="Imagem 4"/>
          <p:cNvPicPr/>
          <p:nvPr/>
        </p:nvPicPr>
        <p:blipFill>
          <a:blip r:embed="rId1"/>
          <a:stretch>
            <a:fillRect/>
          </a:stretch>
        </p:blipFill>
        <p:spPr>
          <a:xfrm>
            <a:off x="10380240" y="490680"/>
            <a:ext cx="772560" cy="716400"/>
          </a:xfrm>
          <a:prstGeom prst="rect">
            <a:avLst/>
          </a:prstGeom>
        </p:spPr>
      </p:pic>
      <p:sp>
        <p:nvSpPr>
          <p:cNvPr id="152" name="CustomShape 4"/>
          <p:cNvSpPr/>
          <p:nvPr/>
        </p:nvSpPr>
        <p:spPr>
          <a:xfrm>
            <a:off x="1161720" y="6488640"/>
            <a:ext cx="2607120" cy="364680"/>
          </a:xfrm>
          <a:prstGeom prst="rect">
            <a:avLst/>
          </a:prstGeom>
        </p:spPr>
        <p:txBody>
          <a:bodyPr bIns="45000" lIns="90000" rIns="90000" tIns="45000" wrap="none"/>
          <a:p>
            <a:pPr>
              <a:lnSpc>
                <a:spcPct val="100000"/>
              </a:lnSpc>
            </a:pPr>
            <a:r>
              <a:rPr lang="pt-BR">
                <a:solidFill>
                  <a:srgbClr val="000000"/>
                </a:solidFill>
                <a:latin typeface="Calibri"/>
              </a:rPr>
              <a:t>*Art. 3º, §4º da LC 123/06</a:t>
            </a:r>
            <a:endParaRPr/>
          </a:p>
        </p:txBody>
      </p:sp>
      <p:sp>
        <p:nvSpPr>
          <p:cNvPr id="153" name="CustomShape 5"/>
          <p:cNvSpPr/>
          <p:nvPr/>
        </p:nvSpPr>
        <p:spPr>
          <a:xfrm>
            <a:off x="6653880" y="2811600"/>
            <a:ext cx="5429880" cy="3711960"/>
          </a:xfrm>
          <a:prstGeom prst="rect">
            <a:avLst/>
          </a:prstGeom>
        </p:spPr>
        <p:txBody>
          <a:bodyPr bIns="45000" lIns="90000" rIns="90000" tIns="45000"/>
          <a:p>
            <a:pPr>
              <a:lnSpc>
                <a:spcPct val="100000"/>
              </a:lnSpc>
              <a:buFont typeface="Arial"/>
              <a:buChar char="•"/>
            </a:pPr>
            <a:r>
              <a:rPr lang="pt-BR" sz="2800">
                <a:solidFill>
                  <a:srgbClr val="000000"/>
                </a:solidFill>
                <a:latin typeface="Arial"/>
              </a:rPr>
              <a:t>EIRELI</a:t>
            </a:r>
            <a:endParaRPr/>
          </a:p>
          <a:p>
            <a:pPr>
              <a:lnSpc>
                <a:spcPct val="100000"/>
              </a:lnSpc>
              <a:buFont typeface="Arial"/>
              <a:buChar char="•"/>
            </a:pPr>
            <a:r>
              <a:rPr lang="pt-BR" sz="2800">
                <a:solidFill>
                  <a:srgbClr val="000000"/>
                </a:solidFill>
                <a:latin typeface="Arial"/>
              </a:rPr>
              <a:t>Soc. Simples Pura</a:t>
            </a:r>
            <a:endParaRPr/>
          </a:p>
          <a:p>
            <a:pPr>
              <a:lnSpc>
                <a:spcPct val="100000"/>
              </a:lnSpc>
              <a:buFont typeface="Arial"/>
              <a:buChar char="•"/>
            </a:pPr>
            <a:r>
              <a:rPr lang="pt-BR" sz="2800">
                <a:solidFill>
                  <a:srgbClr val="000000"/>
                </a:solidFill>
                <a:latin typeface="Arial"/>
              </a:rPr>
              <a:t>Soc. Simples Limitada</a:t>
            </a:r>
            <a:endParaRPr/>
          </a:p>
          <a:p>
            <a:pPr>
              <a:lnSpc>
                <a:spcPct val="100000"/>
              </a:lnSpc>
              <a:buFont typeface="Arial"/>
              <a:buChar char="•"/>
            </a:pPr>
            <a:r>
              <a:rPr lang="pt-BR" sz="2800">
                <a:solidFill>
                  <a:srgbClr val="000000"/>
                </a:solidFill>
                <a:latin typeface="Arial"/>
              </a:rPr>
              <a:t>Soc. Simples Nome Coletivo</a:t>
            </a:r>
            <a:endParaRPr/>
          </a:p>
          <a:p>
            <a:pPr>
              <a:lnSpc>
                <a:spcPct val="100000"/>
              </a:lnSpc>
              <a:buFont typeface="Arial"/>
              <a:buChar char="•"/>
            </a:pPr>
            <a:r>
              <a:rPr lang="pt-BR" sz="2800">
                <a:solidFill>
                  <a:srgbClr val="000000"/>
                </a:solidFill>
                <a:latin typeface="Arial"/>
              </a:rPr>
              <a:t>Soc. Simples em Comandita Simples</a:t>
            </a:r>
            <a:endParaRPr/>
          </a:p>
          <a:p>
            <a:pPr>
              <a:lnSpc>
                <a:spcPct val="100000"/>
              </a:lnSpc>
              <a:buFont typeface="Arial"/>
              <a:buChar char="•"/>
            </a:pPr>
            <a:r>
              <a:rPr lang="pt-BR" sz="2800">
                <a:solidFill>
                  <a:srgbClr val="000000"/>
                </a:solidFill>
                <a:latin typeface="Arial"/>
              </a:rPr>
              <a:t> </a:t>
            </a:r>
            <a:r>
              <a:rPr lang="pt-BR" sz="2800">
                <a:solidFill>
                  <a:srgbClr val="000000"/>
                </a:solidFill>
                <a:latin typeface="Arial"/>
              </a:rPr>
              <a:t>Sociedade de Advogados</a:t>
            </a:r>
            <a:endParaRPr/>
          </a:p>
        </p:txBody>
      </p:sp>
      <p:sp>
        <p:nvSpPr>
          <p:cNvPr id="154" name="Line 6"/>
          <p:cNvSpPr/>
          <p:nvPr/>
        </p:nvSpPr>
        <p:spPr>
          <a:xfrm>
            <a:off x="6133320" y="2811600"/>
            <a:ext cx="0" cy="3504600"/>
          </a:xfrm>
          <a:prstGeom prst="line">
            <a:avLst/>
          </a:prstGeom>
          <a:ln w="6480">
            <a:solidFill>
              <a:srgbClr val="5b9bd5"/>
            </a:solidFill>
            <a:miter/>
          </a:ln>
        </p:spPr>
      </p:sp>
    </p:spTree>
  </p:cSld>
</p:sld>
</file>

<file path=ppt/slides/slide8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74" name="TextShape 1"/>
          <p:cNvSpPr txBox="1"/>
          <p:nvPr/>
        </p:nvSpPr>
        <p:spPr>
          <a:xfrm>
            <a:off x="838080" y="1825560"/>
            <a:ext cx="11013480" cy="4350960"/>
          </a:xfrm>
          <a:prstGeom prst="rect">
            <a:avLst/>
          </a:prstGeom>
        </p:spPr>
        <p:txBody>
          <a:bodyPr/>
          <a:p>
            <a:endParaRPr/>
          </a:p>
          <a:p>
            <a:r>
              <a:rPr b="1" lang="pt-BR" sz="3200">
                <a:solidFill>
                  <a:srgbClr val="385623"/>
                </a:solidFill>
                <a:latin typeface="Calibri"/>
              </a:rPr>
              <a:t>Aplicativo de Consulta</a:t>
            </a:r>
            <a:r>
              <a:rPr b="1" lang="pt-BR" sz="3200">
                <a:solidFill>
                  <a:srgbClr val="000000"/>
                </a:solidFill>
                <a:latin typeface="Calibri"/>
              </a:rPr>
              <a:t> </a:t>
            </a:r>
            <a:r>
              <a:rPr lang="pt-BR" sz="3200">
                <a:solidFill>
                  <a:srgbClr val="000000"/>
                </a:solidFill>
                <a:latin typeface="Calibri"/>
              </a:rPr>
              <a:t>para servidores &gt; Consulta Compensação na área restrita do Portal do Simples</a:t>
            </a:r>
            <a:endParaRPr/>
          </a:p>
          <a:p>
            <a:endParaRPr/>
          </a:p>
          <a:p>
            <a:r>
              <a:rPr b="1" lang="pt-BR" sz="3200">
                <a:solidFill>
                  <a:srgbClr val="385623"/>
                </a:solidFill>
                <a:latin typeface="Calibri"/>
              </a:rPr>
              <a:t>Manual da Compensação</a:t>
            </a:r>
            <a:r>
              <a:rPr b="1" lang="pt-BR" sz="3200">
                <a:solidFill>
                  <a:srgbClr val="000000"/>
                </a:solidFill>
                <a:latin typeface="Calibri"/>
              </a:rPr>
              <a:t> </a:t>
            </a:r>
            <a:r>
              <a:rPr lang="pt-BR" sz="3200">
                <a:solidFill>
                  <a:srgbClr val="000000"/>
                </a:solidFill>
                <a:latin typeface="Calibri"/>
              </a:rPr>
              <a:t>&gt; área pública do portal &gt;Manuais</a:t>
            </a:r>
            <a:endParaRPr/>
          </a:p>
          <a:p>
            <a:endParaRPr/>
          </a:p>
        </p:txBody>
      </p:sp>
      <p:sp>
        <p:nvSpPr>
          <p:cNvPr id="575" name="CustomShape 2"/>
          <p:cNvSpPr/>
          <p:nvPr/>
        </p:nvSpPr>
        <p:spPr>
          <a:xfrm>
            <a:off x="1275480" y="952560"/>
            <a:ext cx="7077600" cy="639000"/>
          </a:xfrm>
          <a:prstGeom prst="rect">
            <a:avLst/>
          </a:prstGeom>
        </p:spPr>
        <p:txBody>
          <a:bodyPr bIns="45000" lIns="90000" rIns="90000" tIns="45000"/>
          <a:p>
            <a:pPr algn="ctr">
              <a:lnSpc>
                <a:spcPct val="100000"/>
              </a:lnSpc>
            </a:pPr>
            <a:r>
              <a:rPr lang="pt-BR" sz="3600">
                <a:solidFill>
                  <a:srgbClr val="385623"/>
                </a:solidFill>
                <a:latin typeface="Calibri"/>
              </a:rPr>
              <a:t>COMPENSAÇÃO</a:t>
            </a:r>
            <a:endParaRPr/>
          </a:p>
        </p:txBody>
      </p:sp>
      <p:pic>
        <p:nvPicPr>
          <p:cNvPr descr="" id="576" name="Imagem 4"/>
          <p:cNvPicPr/>
          <p:nvPr/>
        </p:nvPicPr>
        <p:blipFill>
          <a:blip r:embed="rId1"/>
          <a:stretch>
            <a:fillRect/>
          </a:stretch>
        </p:blipFill>
        <p:spPr>
          <a:xfrm>
            <a:off x="10281960" y="861480"/>
            <a:ext cx="772560" cy="716400"/>
          </a:xfrm>
          <a:prstGeom prst="rect">
            <a:avLst/>
          </a:prstGeom>
        </p:spPr>
      </p:pic>
    </p:spTree>
  </p:cSld>
</p:sld>
</file>

<file path=ppt/slides/slide8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77" name="TextShape 1"/>
          <p:cNvSpPr txBox="1"/>
          <p:nvPr/>
        </p:nvSpPr>
        <p:spPr>
          <a:xfrm>
            <a:off x="878400" y="1768320"/>
            <a:ext cx="10515240" cy="4623480"/>
          </a:xfrm>
          <a:prstGeom prst="rect">
            <a:avLst/>
          </a:prstGeom>
        </p:spPr>
        <p:txBody>
          <a:bodyPr/>
          <a:p>
            <a:r>
              <a:rPr lang="pt-BR" sz="3200">
                <a:solidFill>
                  <a:srgbClr val="000000"/>
                </a:solidFill>
                <a:latin typeface="Calibri"/>
              </a:rPr>
              <a:t>A restituição deve ser solicitada diretamente ao respectivo ente federado, observada sua competência tributária (na RFB por meio de formulário)</a:t>
            </a:r>
            <a:endParaRPr/>
          </a:p>
          <a:p>
            <a:r>
              <a:rPr lang="pt-BR" sz="3200">
                <a:solidFill>
                  <a:srgbClr val="000000"/>
                </a:solidFill>
                <a:latin typeface="Calibri"/>
              </a:rPr>
              <a:t>O ente deverá certificar-se da existência do crédito a ser restituído, com base nas informações constantes no Portal e nos demais documentos</a:t>
            </a:r>
            <a:endParaRPr/>
          </a:p>
          <a:p>
            <a:r>
              <a:rPr lang="pt-BR" sz="3200">
                <a:solidFill>
                  <a:srgbClr val="000000"/>
                </a:solidFill>
                <a:latin typeface="Calibri"/>
              </a:rPr>
              <a:t>O Ente deverá registrar as restituições processadas por meio do aplicativo de “Bloqueio” disponível aos entes federados (área restrita do portal)</a:t>
            </a:r>
            <a:endParaRPr/>
          </a:p>
          <a:p>
            <a:endParaRPr/>
          </a:p>
          <a:p>
            <a:endParaRPr/>
          </a:p>
          <a:p>
            <a:pPr>
              <a:lnSpc>
                <a:spcPct val="100000"/>
              </a:lnSpc>
            </a:pPr>
            <a:endParaRPr/>
          </a:p>
        </p:txBody>
      </p:sp>
      <p:sp>
        <p:nvSpPr>
          <p:cNvPr id="578" name="CustomShape 2"/>
          <p:cNvSpPr/>
          <p:nvPr/>
        </p:nvSpPr>
        <p:spPr>
          <a:xfrm>
            <a:off x="1354680" y="760680"/>
            <a:ext cx="6468120" cy="639000"/>
          </a:xfrm>
          <a:prstGeom prst="rect">
            <a:avLst/>
          </a:prstGeom>
        </p:spPr>
        <p:txBody>
          <a:bodyPr bIns="45000" lIns="90000" rIns="90000" tIns="45000"/>
          <a:p>
            <a:pPr algn="ctr">
              <a:lnSpc>
                <a:spcPct val="100000"/>
              </a:lnSpc>
            </a:pPr>
            <a:r>
              <a:rPr lang="pt-BR" sz="3600">
                <a:solidFill>
                  <a:srgbClr val="385623"/>
                </a:solidFill>
                <a:latin typeface="Calibri"/>
              </a:rPr>
              <a:t>Restituição</a:t>
            </a:r>
            <a:endParaRPr/>
          </a:p>
        </p:txBody>
      </p:sp>
      <p:pic>
        <p:nvPicPr>
          <p:cNvPr descr="" id="579" name="Imagem 4"/>
          <p:cNvPicPr/>
          <p:nvPr/>
        </p:nvPicPr>
        <p:blipFill>
          <a:blip r:embed="rId1"/>
          <a:stretch>
            <a:fillRect/>
          </a:stretch>
        </p:blipFill>
        <p:spPr>
          <a:xfrm>
            <a:off x="10337040" y="586080"/>
            <a:ext cx="772560" cy="716400"/>
          </a:xfrm>
          <a:prstGeom prst="rect">
            <a:avLst/>
          </a:prstGeom>
        </p:spPr>
      </p:pic>
    </p:spTree>
  </p:cSld>
</p:sld>
</file>

<file path=ppt/slides/slide8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80" name="TextShape 1"/>
          <p:cNvSpPr txBox="1"/>
          <p:nvPr/>
        </p:nvSpPr>
        <p:spPr>
          <a:xfrm>
            <a:off x="838080" y="1825560"/>
            <a:ext cx="10515240" cy="4350960"/>
          </a:xfrm>
          <a:prstGeom prst="rect">
            <a:avLst/>
          </a:prstGeom>
        </p:spPr>
        <p:txBody>
          <a:bodyPr/>
          <a:p>
            <a:pPr>
              <a:lnSpc>
                <a:spcPct val="90000"/>
              </a:lnSpc>
            </a:pPr>
            <a:endParaRPr/>
          </a:p>
          <a:p>
            <a:pPr>
              <a:lnSpc>
                <a:spcPct val="90000"/>
              </a:lnSpc>
            </a:pPr>
            <a:endParaRPr/>
          </a:p>
        </p:txBody>
      </p:sp>
      <p:sp>
        <p:nvSpPr>
          <p:cNvPr id="581" name="CustomShape 2"/>
          <p:cNvSpPr/>
          <p:nvPr/>
        </p:nvSpPr>
        <p:spPr>
          <a:xfrm>
            <a:off x="752040" y="2801520"/>
            <a:ext cx="10515240" cy="1963080"/>
          </a:xfrm>
          <a:prstGeom prst="rect">
            <a:avLst/>
          </a:prstGeom>
          <a:solidFill>
            <a:srgbClr val="c5e0b4"/>
          </a:solidFill>
        </p:spPr>
        <p:txBody>
          <a:bodyPr/>
          <a:p>
            <a:pPr algn="ctr">
              <a:lnSpc>
                <a:spcPct val="100000"/>
              </a:lnSpc>
            </a:pPr>
            <a:r>
              <a:rPr lang="pt-BR" sz="6000">
                <a:solidFill>
                  <a:srgbClr val="385623"/>
                </a:solidFill>
                <a:latin typeface="Calibri"/>
              </a:rPr>
              <a:t>PARCELAMENTO</a:t>
            </a:r>
            <a:endParaRPr/>
          </a:p>
          <a:p>
            <a:pPr algn="ctr">
              <a:lnSpc>
                <a:spcPct val="100000"/>
              </a:lnSpc>
            </a:pPr>
            <a:r>
              <a:rPr lang="pt-BR" sz="6000">
                <a:solidFill>
                  <a:srgbClr val="385623"/>
                </a:solidFill>
                <a:latin typeface="Calibri"/>
              </a:rPr>
              <a:t>SIMPLES NACIONAL</a:t>
            </a:r>
            <a:endParaRPr/>
          </a:p>
          <a:p>
            <a:pPr algn="ctr">
              <a:lnSpc>
                <a:spcPct val="100000"/>
              </a:lnSpc>
            </a:pPr>
            <a:endParaRPr/>
          </a:p>
        </p:txBody>
      </p:sp>
      <p:pic>
        <p:nvPicPr>
          <p:cNvPr descr="" id="582" name="Imagem 1"/>
          <p:cNvPicPr/>
          <p:nvPr/>
        </p:nvPicPr>
        <p:blipFill>
          <a:blip r:embed="rId1"/>
          <a:stretch>
            <a:fillRect/>
          </a:stretch>
        </p:blipFill>
        <p:spPr>
          <a:xfrm>
            <a:off x="8802000" y="322560"/>
            <a:ext cx="2413800" cy="774000"/>
          </a:xfrm>
          <a:prstGeom prst="rect">
            <a:avLst/>
          </a:prstGeom>
        </p:spPr>
      </p:pic>
    </p:spTree>
  </p:cSld>
</p:sld>
</file>

<file path=ppt/slides/slide8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83" name="CustomShape 1"/>
          <p:cNvSpPr/>
          <p:nvPr/>
        </p:nvSpPr>
        <p:spPr>
          <a:xfrm>
            <a:off x="773640" y="1882080"/>
            <a:ext cx="10644120" cy="863280"/>
          </a:xfrm>
          <a:prstGeom prst="roundRect">
            <a:avLst>
              <a:gd fmla="val 16667" name="adj"/>
            </a:avLst>
          </a:prstGeom>
          <a:solidFill>
            <a:srgbClr val="5b9bd5"/>
          </a:solidFill>
          <a:ln w="12600">
            <a:solidFill>
              <a:srgbClr val="ffffff"/>
            </a:solidFill>
            <a:miter/>
          </a:ln>
        </p:spPr>
        <p:txBody>
          <a:bodyPr anchor="ctr" bIns="137160" lIns="137160" rIns="137160" tIns="137160"/>
          <a:p>
            <a:pPr>
              <a:lnSpc>
                <a:spcPct val="90000"/>
              </a:lnSpc>
            </a:pPr>
            <a:r>
              <a:rPr lang="pt-BR" sz="3600">
                <a:solidFill>
                  <a:srgbClr val="ffffff"/>
                </a:solidFill>
                <a:latin typeface="Calibri"/>
              </a:rPr>
              <a:t>Solicitação: a qualquer tempo</a:t>
            </a:r>
            <a:endParaRPr/>
          </a:p>
        </p:txBody>
      </p:sp>
      <p:sp>
        <p:nvSpPr>
          <p:cNvPr id="584" name="CustomShape 2"/>
          <p:cNvSpPr/>
          <p:nvPr/>
        </p:nvSpPr>
        <p:spPr>
          <a:xfrm>
            <a:off x="773640" y="2839320"/>
            <a:ext cx="10644120" cy="3378600"/>
          </a:xfrm>
          <a:prstGeom prst="rect">
            <a:avLst/>
          </a:prstGeom>
        </p:spPr>
        <p:txBody>
          <a:bodyPr lIns="338040" rIns="255960"/>
          <a:p>
            <a:pPr lvl="1">
              <a:lnSpc>
                <a:spcPct val="90000"/>
              </a:lnSpc>
              <a:buSzPct val="25000"/>
              <a:buFont typeface="StarSymbol"/>
              <a:buChar char=""/>
            </a:pPr>
            <a:r>
              <a:rPr lang="pt-BR" sz="2800">
                <a:solidFill>
                  <a:srgbClr val="000000"/>
                </a:solidFill>
                <a:latin typeface="Calibri"/>
              </a:rPr>
              <a:t>Na RFB: débitos em cobrança administrativa:  aplicativo disponível no Portal</a:t>
            </a:r>
            <a:endParaRPr/>
          </a:p>
          <a:p>
            <a:pPr lvl="1">
              <a:lnSpc>
                <a:spcPct val="90000"/>
              </a:lnSpc>
              <a:buSzPct val="25000"/>
              <a:buFont typeface="StarSymbol"/>
              <a:buChar char=""/>
            </a:pPr>
            <a:r>
              <a:rPr lang="pt-BR" sz="2800">
                <a:solidFill>
                  <a:srgbClr val="000000"/>
                </a:solidFill>
                <a:latin typeface="Calibri"/>
              </a:rPr>
              <a:t>Na PGFN, quando o débito estiver inscrito em Dívida Ativa da União (DAU): portal e-CAC da PGFN</a:t>
            </a:r>
            <a:endParaRPr/>
          </a:p>
          <a:p>
            <a:pPr lvl="1">
              <a:lnSpc>
                <a:spcPct val="90000"/>
              </a:lnSpc>
              <a:buSzPct val="25000"/>
              <a:buFont typeface="StarSymbol"/>
              <a:buChar char=""/>
            </a:pPr>
            <a:r>
              <a:rPr lang="pt-BR" sz="2800">
                <a:solidFill>
                  <a:srgbClr val="000000"/>
                </a:solidFill>
                <a:latin typeface="Calibri"/>
              </a:rPr>
              <a:t>No Estado, DF ou Município, com relação aos débito de ICMS ou de ISS transferidos ou lançados em sistema próprio: em cada ente</a:t>
            </a:r>
            <a:endParaRPr/>
          </a:p>
        </p:txBody>
      </p:sp>
      <p:sp>
        <p:nvSpPr>
          <p:cNvPr id="585" name="TextShape 3"/>
          <p:cNvSpPr txBox="1"/>
          <p:nvPr/>
        </p:nvSpPr>
        <p:spPr>
          <a:xfrm>
            <a:off x="838080" y="284400"/>
            <a:ext cx="10515240" cy="1128600"/>
          </a:xfrm>
          <a:prstGeom prst="rect">
            <a:avLst/>
          </a:prstGeom>
        </p:spPr>
        <p:txBody>
          <a:bodyPr anchor="ctr"/>
          <a:p>
            <a:pPr algn="ctr">
              <a:lnSpc>
                <a:spcPct val="100000"/>
              </a:lnSpc>
            </a:pPr>
            <a:r>
              <a:rPr lang="pt-BR" sz="5400">
                <a:solidFill>
                  <a:srgbClr val="000000"/>
                </a:solidFill>
                <a:latin typeface="Calibri"/>
              </a:rPr>
              <a:t>Parcelamento</a:t>
            </a:r>
            <a:endParaRPr/>
          </a:p>
        </p:txBody>
      </p:sp>
      <p:pic>
        <p:nvPicPr>
          <p:cNvPr descr="" id="586" name="Imagem 3"/>
          <p:cNvPicPr/>
          <p:nvPr/>
        </p:nvPicPr>
        <p:blipFill>
          <a:blip r:embed="rId1"/>
          <a:stretch>
            <a:fillRect/>
          </a:stretch>
        </p:blipFill>
        <p:spPr>
          <a:xfrm>
            <a:off x="10380240" y="490680"/>
            <a:ext cx="772560" cy="716400"/>
          </a:xfrm>
          <a:prstGeom prst="rect">
            <a:avLst/>
          </a:prstGeom>
        </p:spPr>
      </p:pic>
    </p:spTree>
  </p:cSld>
</p:sld>
</file>

<file path=ppt/slides/slide8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87" name="CustomShape 1"/>
          <p:cNvSpPr/>
          <p:nvPr/>
        </p:nvSpPr>
        <p:spPr>
          <a:xfrm>
            <a:off x="838080" y="1910880"/>
            <a:ext cx="10515240" cy="887040"/>
          </a:xfrm>
          <a:prstGeom prst="roundRect">
            <a:avLst>
              <a:gd fmla="val 16667" name="adj"/>
            </a:avLst>
          </a:prstGeom>
          <a:solidFill>
            <a:srgbClr val="5b9bd5"/>
          </a:solidFill>
          <a:ln w="12600">
            <a:solidFill>
              <a:srgbClr val="ffffff"/>
            </a:solidFill>
            <a:miter/>
          </a:ln>
        </p:spPr>
        <p:txBody>
          <a:bodyPr anchor="ctr" bIns="141120" lIns="141120" rIns="141120" tIns="141120"/>
          <a:p>
            <a:pPr>
              <a:lnSpc>
                <a:spcPct val="90000"/>
              </a:lnSpc>
            </a:pPr>
            <a:r>
              <a:rPr lang="pt-BR" sz="3700">
                <a:solidFill>
                  <a:srgbClr val="ffffff"/>
                </a:solidFill>
                <a:latin typeface="Calibri"/>
              </a:rPr>
              <a:t>Condições:</a:t>
            </a:r>
            <a:endParaRPr/>
          </a:p>
        </p:txBody>
      </p:sp>
      <p:sp>
        <p:nvSpPr>
          <p:cNvPr id="588" name="CustomShape 2"/>
          <p:cNvSpPr/>
          <p:nvPr/>
        </p:nvSpPr>
        <p:spPr>
          <a:xfrm>
            <a:off x="838080" y="2798280"/>
            <a:ext cx="10515240" cy="3292920"/>
          </a:xfrm>
          <a:prstGeom prst="rect">
            <a:avLst/>
          </a:prstGeom>
        </p:spPr>
        <p:txBody>
          <a:bodyPr bIns="47160" lIns="333720" rIns="263160" tIns="47160"/>
          <a:p>
            <a:pPr lvl="1">
              <a:lnSpc>
                <a:spcPct val="90000"/>
              </a:lnSpc>
              <a:buSzPct val="25000"/>
              <a:buFont typeface="StarSymbol"/>
              <a:buChar char=""/>
            </a:pPr>
            <a:r>
              <a:rPr lang="pt-BR" sz="2900">
                <a:solidFill>
                  <a:srgbClr val="000000"/>
                </a:solidFill>
                <a:latin typeface="Calibri"/>
              </a:rPr>
              <a:t>Somente débitos em cobrança, excetuadas as multas de ofício a vencer vinculadas a débitos já vencidos</a:t>
            </a:r>
            <a:endParaRPr/>
          </a:p>
          <a:p>
            <a:pPr lvl="1">
              <a:lnSpc>
                <a:spcPct val="90000"/>
              </a:lnSpc>
              <a:buSzPct val="25000"/>
              <a:buFont typeface="StarSymbol"/>
              <a:buChar char=""/>
            </a:pPr>
            <a:r>
              <a:rPr lang="pt-BR" sz="2900">
                <a:solidFill>
                  <a:srgbClr val="000000"/>
                </a:solidFill>
                <a:latin typeface="Calibri"/>
              </a:rPr>
              <a:t>Mínimo de 2 e máximo de 60 parcelas mensais</a:t>
            </a:r>
            <a:endParaRPr/>
          </a:p>
          <a:p>
            <a:pPr lvl="1">
              <a:lnSpc>
                <a:spcPct val="90000"/>
              </a:lnSpc>
              <a:buSzPct val="25000"/>
              <a:buFont typeface="StarSymbol"/>
              <a:buChar char=""/>
            </a:pPr>
            <a:r>
              <a:rPr lang="pt-BR" sz="2900">
                <a:solidFill>
                  <a:srgbClr val="000000"/>
                </a:solidFill>
                <a:latin typeface="Calibri"/>
              </a:rPr>
              <a:t>Número de parcelas calculado de forma automática. Contribuinte não pode escolher</a:t>
            </a:r>
            <a:endParaRPr/>
          </a:p>
          <a:p>
            <a:pPr lvl="1">
              <a:lnSpc>
                <a:spcPct val="90000"/>
              </a:lnSpc>
              <a:buSzPct val="25000"/>
              <a:buFont typeface="StarSymbol"/>
              <a:buChar char=""/>
            </a:pPr>
            <a:r>
              <a:rPr lang="pt-BR" sz="2900">
                <a:solidFill>
                  <a:srgbClr val="000000"/>
                </a:solidFill>
                <a:latin typeface="Calibri"/>
              </a:rPr>
              <a:t>Valor mínimo da Parcela: R$ 300,00</a:t>
            </a:r>
            <a:endParaRPr/>
          </a:p>
          <a:p>
            <a:pPr lvl="1">
              <a:lnSpc>
                <a:spcPct val="90000"/>
              </a:lnSpc>
              <a:buSzPct val="25000"/>
              <a:buFont typeface="StarSymbol"/>
              <a:buChar char=""/>
            </a:pPr>
            <a:r>
              <a:rPr lang="pt-BR" sz="2900">
                <a:solidFill>
                  <a:srgbClr val="000000"/>
                </a:solidFill>
                <a:latin typeface="Calibri"/>
              </a:rPr>
              <a:t>Apenas um pedido validado por ano</a:t>
            </a:r>
            <a:endParaRPr/>
          </a:p>
        </p:txBody>
      </p:sp>
      <p:sp>
        <p:nvSpPr>
          <p:cNvPr id="589" name="CustomShape 3"/>
          <p:cNvSpPr/>
          <p:nvPr/>
        </p:nvSpPr>
        <p:spPr>
          <a:xfrm>
            <a:off x="1608480" y="892440"/>
            <a:ext cx="8075160" cy="913320"/>
          </a:xfrm>
          <a:prstGeom prst="rect">
            <a:avLst/>
          </a:prstGeom>
        </p:spPr>
        <p:txBody>
          <a:bodyPr bIns="45000" lIns="90000" rIns="90000" tIns="45000"/>
          <a:p>
            <a:pPr algn="ctr">
              <a:lnSpc>
                <a:spcPct val="100000"/>
              </a:lnSpc>
            </a:pPr>
            <a:r>
              <a:rPr lang="pt-BR" sz="5400">
                <a:solidFill>
                  <a:srgbClr val="385623"/>
                </a:solidFill>
                <a:latin typeface="Calibri"/>
              </a:rPr>
              <a:t>Parcelamento</a:t>
            </a:r>
            <a:endParaRPr/>
          </a:p>
        </p:txBody>
      </p:sp>
      <p:pic>
        <p:nvPicPr>
          <p:cNvPr descr="" id="590" name="Imagem 4"/>
          <p:cNvPicPr/>
          <p:nvPr/>
        </p:nvPicPr>
        <p:blipFill>
          <a:blip r:embed="rId1"/>
          <a:stretch>
            <a:fillRect/>
          </a:stretch>
        </p:blipFill>
        <p:spPr>
          <a:xfrm>
            <a:off x="8713800" y="906480"/>
            <a:ext cx="2413800" cy="774000"/>
          </a:xfrm>
          <a:prstGeom prst="rect">
            <a:avLst/>
          </a:prstGeom>
        </p:spPr>
      </p:pic>
    </p:spTree>
  </p:cSld>
</p:sld>
</file>

<file path=ppt/slides/slide8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91" name="CustomShape 1"/>
          <p:cNvSpPr/>
          <p:nvPr/>
        </p:nvSpPr>
        <p:spPr>
          <a:xfrm>
            <a:off x="303480" y="1949400"/>
            <a:ext cx="11477880" cy="922680"/>
          </a:xfrm>
          <a:prstGeom prst="roundRect">
            <a:avLst>
              <a:gd fmla="val 16667" name="adj"/>
            </a:avLst>
          </a:prstGeom>
          <a:solidFill>
            <a:srgbClr val="5b9bd5"/>
          </a:solidFill>
          <a:ln w="12600">
            <a:solidFill>
              <a:srgbClr val="ffffff"/>
            </a:solidFill>
            <a:miter/>
          </a:ln>
        </p:spPr>
        <p:txBody>
          <a:bodyPr anchor="ctr" bIns="137160" lIns="137160" rIns="137160" tIns="137160"/>
          <a:p>
            <a:pPr>
              <a:lnSpc>
                <a:spcPct val="90000"/>
              </a:lnSpc>
            </a:pPr>
            <a:r>
              <a:rPr lang="pt-BR" sz="3600">
                <a:solidFill>
                  <a:srgbClr val="ffffff"/>
                </a:solidFill>
                <a:latin typeface="Calibri"/>
              </a:rPr>
              <a:t>Vedação:</a:t>
            </a:r>
            <a:endParaRPr/>
          </a:p>
        </p:txBody>
      </p:sp>
      <p:sp>
        <p:nvSpPr>
          <p:cNvPr id="592" name="CustomShape 2"/>
          <p:cNvSpPr/>
          <p:nvPr/>
        </p:nvSpPr>
        <p:spPr>
          <a:xfrm>
            <a:off x="267840" y="2966040"/>
            <a:ext cx="11783880" cy="2760480"/>
          </a:xfrm>
          <a:prstGeom prst="rect">
            <a:avLst/>
          </a:prstGeom>
        </p:spPr>
        <p:txBody>
          <a:bodyPr bIns="40680" lIns="374040" rIns="227520" tIns="40680"/>
          <a:p>
            <a:pPr lvl="1">
              <a:lnSpc>
                <a:spcPct val="90000"/>
              </a:lnSpc>
              <a:buSzPct val="25000"/>
              <a:buFont typeface="StarSymbol"/>
              <a:buChar char=""/>
            </a:pPr>
            <a:r>
              <a:rPr lang="pt-BR" sz="3200">
                <a:solidFill>
                  <a:srgbClr val="000000"/>
                </a:solidFill>
                <a:latin typeface="Calibri"/>
              </a:rPr>
              <a:t>Débitos do SIMEI</a:t>
            </a:r>
            <a:endParaRPr/>
          </a:p>
          <a:p>
            <a:pPr lvl="1">
              <a:lnSpc>
                <a:spcPct val="90000"/>
              </a:lnSpc>
              <a:buSzPct val="25000"/>
              <a:buFont typeface="StarSymbol"/>
              <a:buChar char=""/>
            </a:pPr>
            <a:r>
              <a:rPr lang="pt-BR" sz="3200">
                <a:solidFill>
                  <a:srgbClr val="000000"/>
                </a:solidFill>
                <a:latin typeface="Calibri"/>
              </a:rPr>
              <a:t>Débitos não apurados pelo Simples</a:t>
            </a:r>
            <a:endParaRPr/>
          </a:p>
          <a:p>
            <a:pPr lvl="1">
              <a:lnSpc>
                <a:spcPct val="90000"/>
              </a:lnSpc>
              <a:buSzPct val="25000"/>
              <a:buFont typeface="StarSymbol"/>
              <a:buChar char=""/>
            </a:pPr>
            <a:r>
              <a:rPr lang="pt-BR" sz="3200">
                <a:solidFill>
                  <a:srgbClr val="000000"/>
                </a:solidFill>
                <a:latin typeface="Calibri"/>
              </a:rPr>
              <a:t>Lançados individualmente pelo Estado, DF ou Município, na fase transitória da fiscalização - antes da disponibilização do Sistema Único de Fiscalização (Sefisc)</a:t>
            </a:r>
            <a:endParaRPr/>
          </a:p>
        </p:txBody>
      </p:sp>
      <p:sp>
        <p:nvSpPr>
          <p:cNvPr id="593" name="CustomShape 3"/>
          <p:cNvSpPr/>
          <p:nvPr/>
        </p:nvSpPr>
        <p:spPr>
          <a:xfrm>
            <a:off x="2335680" y="760320"/>
            <a:ext cx="5827680" cy="639000"/>
          </a:xfrm>
          <a:prstGeom prst="rect">
            <a:avLst/>
          </a:prstGeom>
        </p:spPr>
        <p:txBody>
          <a:bodyPr bIns="45000" lIns="90000" rIns="90000" tIns="45000"/>
          <a:p>
            <a:pPr algn="ctr">
              <a:lnSpc>
                <a:spcPct val="100000"/>
              </a:lnSpc>
            </a:pPr>
            <a:r>
              <a:rPr lang="pt-BR" sz="3600">
                <a:solidFill>
                  <a:srgbClr val="385623"/>
                </a:solidFill>
                <a:latin typeface="Calibri"/>
              </a:rPr>
              <a:t>PARCELAMENTO</a:t>
            </a:r>
            <a:endParaRPr/>
          </a:p>
        </p:txBody>
      </p:sp>
      <p:pic>
        <p:nvPicPr>
          <p:cNvPr descr="" id="594" name="Imagem 3"/>
          <p:cNvPicPr/>
          <p:nvPr/>
        </p:nvPicPr>
        <p:blipFill>
          <a:blip r:embed="rId1"/>
          <a:stretch>
            <a:fillRect/>
          </a:stretch>
        </p:blipFill>
        <p:spPr>
          <a:xfrm>
            <a:off x="10370160" y="564120"/>
            <a:ext cx="772560" cy="716400"/>
          </a:xfrm>
          <a:prstGeom prst="rect">
            <a:avLst/>
          </a:prstGeom>
        </p:spPr>
      </p:pic>
    </p:spTree>
  </p:cSld>
</p:sld>
</file>

<file path=ppt/slides/slide8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95" name="CustomShape 1"/>
          <p:cNvSpPr/>
          <p:nvPr/>
        </p:nvSpPr>
        <p:spPr>
          <a:xfrm>
            <a:off x="505440" y="1813680"/>
            <a:ext cx="11208240" cy="918720"/>
          </a:xfrm>
          <a:prstGeom prst="roundRect">
            <a:avLst>
              <a:gd fmla="val 16667" name="adj"/>
            </a:avLst>
          </a:prstGeom>
          <a:solidFill>
            <a:srgbClr val="5b9bd5"/>
          </a:solidFill>
          <a:ln w="12600">
            <a:solidFill>
              <a:srgbClr val="ffffff"/>
            </a:solidFill>
            <a:miter/>
          </a:ln>
        </p:spPr>
        <p:txBody>
          <a:bodyPr anchor="ctr" bIns="144720" lIns="144720" rIns="144720" tIns="144720"/>
          <a:p>
            <a:pPr>
              <a:lnSpc>
                <a:spcPct val="90000"/>
              </a:lnSpc>
            </a:pPr>
            <a:r>
              <a:rPr lang="pt-BR" sz="3800">
                <a:solidFill>
                  <a:srgbClr val="ffffff"/>
                </a:solidFill>
                <a:latin typeface="Calibri"/>
              </a:rPr>
              <a:t>Condições:</a:t>
            </a:r>
            <a:endParaRPr/>
          </a:p>
        </p:txBody>
      </p:sp>
      <p:sp>
        <p:nvSpPr>
          <p:cNvPr id="596" name="CustomShape 2"/>
          <p:cNvSpPr/>
          <p:nvPr/>
        </p:nvSpPr>
        <p:spPr>
          <a:xfrm>
            <a:off x="505440" y="2732400"/>
            <a:ext cx="11208240" cy="4243320"/>
          </a:xfrm>
          <a:prstGeom prst="rect">
            <a:avLst/>
          </a:prstGeom>
        </p:spPr>
        <p:txBody>
          <a:bodyPr bIns="48240" lIns="356040" rIns="270360" tIns="48240"/>
          <a:p>
            <a:pPr lvl="1">
              <a:lnSpc>
                <a:spcPct val="90000"/>
              </a:lnSpc>
              <a:buSzPct val="25000"/>
              <a:buFont typeface="StarSymbol"/>
              <a:buChar char=""/>
            </a:pPr>
            <a:r>
              <a:rPr lang="pt-BR" sz="3000">
                <a:solidFill>
                  <a:srgbClr val="000000"/>
                </a:solidFill>
                <a:latin typeface="Calibri"/>
              </a:rPr>
              <a:t>Prazo para pagamento da primeira parcela: 2 dias úteis após o dia da negociação (há exceções)</a:t>
            </a:r>
            <a:endParaRPr/>
          </a:p>
          <a:p>
            <a:pPr lvl="1">
              <a:lnSpc>
                <a:spcPct val="90000"/>
              </a:lnSpc>
              <a:buSzPct val="25000"/>
              <a:buFont typeface="StarSymbol"/>
              <a:buChar char=""/>
            </a:pPr>
            <a:r>
              <a:rPr lang="pt-BR" sz="3000">
                <a:solidFill>
                  <a:srgbClr val="000000"/>
                </a:solidFill>
                <a:latin typeface="Calibri"/>
              </a:rPr>
              <a:t>Deferimento: em até 8 dias úteis após o vencimento da primeira parcela</a:t>
            </a:r>
            <a:endParaRPr/>
          </a:p>
          <a:p>
            <a:pPr lvl="1">
              <a:lnSpc>
                <a:spcPct val="90000"/>
              </a:lnSpc>
              <a:buSzPct val="25000"/>
              <a:buFont typeface="StarSymbol"/>
              <a:buChar char=""/>
            </a:pPr>
            <a:r>
              <a:rPr lang="pt-BR" sz="3000">
                <a:solidFill>
                  <a:srgbClr val="000000"/>
                </a:solidFill>
                <a:latin typeface="Calibri"/>
              </a:rPr>
              <a:t>Correção pela Selic a partir do mês subsequente ao da consolidação até o mês anterior ao do pagamento, e de 1% no mês do pagamento</a:t>
            </a:r>
            <a:endParaRPr/>
          </a:p>
        </p:txBody>
      </p:sp>
      <p:sp>
        <p:nvSpPr>
          <p:cNvPr id="597" name="CustomShape 3"/>
          <p:cNvSpPr/>
          <p:nvPr/>
        </p:nvSpPr>
        <p:spPr>
          <a:xfrm>
            <a:off x="2104200" y="875880"/>
            <a:ext cx="5662440" cy="913320"/>
          </a:xfrm>
          <a:prstGeom prst="rect">
            <a:avLst/>
          </a:prstGeom>
        </p:spPr>
        <p:txBody>
          <a:bodyPr bIns="45000" lIns="90000" rIns="90000" tIns="45000"/>
          <a:p>
            <a:pPr algn="ctr">
              <a:lnSpc>
                <a:spcPct val="100000"/>
              </a:lnSpc>
            </a:pPr>
            <a:r>
              <a:rPr lang="pt-BR" sz="5400">
                <a:solidFill>
                  <a:srgbClr val="385623"/>
                </a:solidFill>
                <a:latin typeface="Calibri"/>
              </a:rPr>
              <a:t>PARCELAMENTO</a:t>
            </a:r>
            <a:endParaRPr/>
          </a:p>
        </p:txBody>
      </p:sp>
      <p:pic>
        <p:nvPicPr>
          <p:cNvPr descr="" id="598" name="Imagem 3"/>
          <p:cNvPicPr/>
          <p:nvPr/>
        </p:nvPicPr>
        <p:blipFill>
          <a:blip r:embed="rId1"/>
          <a:stretch>
            <a:fillRect/>
          </a:stretch>
        </p:blipFill>
        <p:spPr>
          <a:xfrm>
            <a:off x="10524240" y="641160"/>
            <a:ext cx="772560" cy="716400"/>
          </a:xfrm>
          <a:prstGeom prst="rect">
            <a:avLst/>
          </a:prstGeom>
        </p:spPr>
      </p:pic>
    </p:spTree>
  </p:cSld>
</p:sld>
</file>

<file path=ppt/slides/slide8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99" name="CustomShape 1"/>
          <p:cNvSpPr/>
          <p:nvPr/>
        </p:nvSpPr>
        <p:spPr>
          <a:xfrm>
            <a:off x="467640" y="1908000"/>
            <a:ext cx="11196720" cy="987120"/>
          </a:xfrm>
          <a:prstGeom prst="roundRect">
            <a:avLst>
              <a:gd fmla="val 16667" name="adj"/>
            </a:avLst>
          </a:prstGeom>
          <a:solidFill>
            <a:srgbClr val="5b9bd5"/>
          </a:solidFill>
          <a:ln w="12600">
            <a:solidFill>
              <a:srgbClr val="ffffff"/>
            </a:solidFill>
            <a:miter/>
          </a:ln>
        </p:spPr>
        <p:txBody>
          <a:bodyPr anchor="ctr" bIns="137160" lIns="137160" rIns="137160" tIns="137160"/>
          <a:p>
            <a:pPr>
              <a:lnSpc>
                <a:spcPct val="90000"/>
              </a:lnSpc>
            </a:pPr>
            <a:r>
              <a:rPr lang="pt-BR" sz="3600">
                <a:solidFill>
                  <a:srgbClr val="ffffff"/>
                </a:solidFill>
                <a:latin typeface="Calibri"/>
              </a:rPr>
              <a:t>Consolidação:</a:t>
            </a:r>
            <a:endParaRPr/>
          </a:p>
        </p:txBody>
      </p:sp>
      <p:sp>
        <p:nvSpPr>
          <p:cNvPr id="600" name="CustomShape 2"/>
          <p:cNvSpPr/>
          <p:nvPr/>
        </p:nvSpPr>
        <p:spPr>
          <a:xfrm>
            <a:off x="244080" y="3245760"/>
            <a:ext cx="11783880" cy="1984320"/>
          </a:xfrm>
          <a:prstGeom prst="rect">
            <a:avLst/>
          </a:prstGeom>
        </p:spPr>
        <p:txBody>
          <a:bodyPr bIns="40680" lIns="374040" rIns="227520" tIns="40680"/>
          <a:p>
            <a:pPr lvl="1">
              <a:lnSpc>
                <a:spcPct val="90000"/>
              </a:lnSpc>
              <a:buSzPct val="25000"/>
              <a:buFont typeface="StarSymbol"/>
              <a:buChar char=""/>
            </a:pPr>
            <a:r>
              <a:rPr lang="pt-BR" sz="3200">
                <a:solidFill>
                  <a:srgbClr val="000000"/>
                </a:solidFill>
                <a:latin typeface="Calibri"/>
              </a:rPr>
              <a:t>Pedidos até 31/10/2014, abrangendo débitos vencidos e em cobrança até 30/09/2014 – ocorreu durante os meses de outubro e novembro de 2014.</a:t>
            </a:r>
            <a:endParaRPr/>
          </a:p>
          <a:p>
            <a:pPr lvl="1">
              <a:lnSpc>
                <a:spcPct val="90000"/>
              </a:lnSpc>
              <a:buSzPct val="25000"/>
              <a:buFont typeface="StarSymbol"/>
              <a:buChar char=""/>
            </a:pPr>
            <a:r>
              <a:rPr lang="pt-BR" sz="3200">
                <a:solidFill>
                  <a:srgbClr val="000000"/>
                </a:solidFill>
                <a:latin typeface="Calibri"/>
              </a:rPr>
              <a:t>Pedidos a partir 03/11/2014: consolidação imediata</a:t>
            </a:r>
            <a:endParaRPr/>
          </a:p>
        </p:txBody>
      </p:sp>
      <p:sp>
        <p:nvSpPr>
          <p:cNvPr id="601" name="CustomShape 3"/>
          <p:cNvSpPr/>
          <p:nvPr/>
        </p:nvSpPr>
        <p:spPr>
          <a:xfrm>
            <a:off x="1465200" y="897840"/>
            <a:ext cx="6411600" cy="913320"/>
          </a:xfrm>
          <a:prstGeom prst="rect">
            <a:avLst/>
          </a:prstGeom>
        </p:spPr>
        <p:txBody>
          <a:bodyPr bIns="45000" lIns="90000" rIns="90000" tIns="45000"/>
          <a:p>
            <a:pPr algn="ctr">
              <a:lnSpc>
                <a:spcPct val="100000"/>
              </a:lnSpc>
            </a:pPr>
            <a:r>
              <a:rPr lang="pt-BR" sz="5400">
                <a:solidFill>
                  <a:srgbClr val="385623"/>
                </a:solidFill>
                <a:latin typeface="Calibri"/>
              </a:rPr>
              <a:t>PARCELAMENTO</a:t>
            </a:r>
            <a:endParaRPr/>
          </a:p>
        </p:txBody>
      </p:sp>
      <p:pic>
        <p:nvPicPr>
          <p:cNvPr descr="" id="602" name="Imagem 3"/>
          <p:cNvPicPr/>
          <p:nvPr/>
        </p:nvPicPr>
        <p:blipFill>
          <a:blip r:embed="rId1"/>
          <a:stretch>
            <a:fillRect/>
          </a:stretch>
        </p:blipFill>
        <p:spPr>
          <a:xfrm>
            <a:off x="10469160" y="608040"/>
            <a:ext cx="772560" cy="716400"/>
          </a:xfrm>
          <a:prstGeom prst="rect">
            <a:avLst/>
          </a:prstGeom>
        </p:spPr>
      </p:pic>
    </p:spTree>
  </p:cSld>
</p:sld>
</file>

<file path=ppt/slides/slide8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03" name="CustomShape 1"/>
          <p:cNvSpPr/>
          <p:nvPr/>
        </p:nvSpPr>
        <p:spPr>
          <a:xfrm>
            <a:off x="388080" y="1787040"/>
            <a:ext cx="11208240" cy="983160"/>
          </a:xfrm>
          <a:prstGeom prst="roundRect">
            <a:avLst>
              <a:gd fmla="val 16667" name="adj"/>
            </a:avLst>
          </a:prstGeom>
          <a:solidFill>
            <a:srgbClr val="5b9bd5"/>
          </a:solidFill>
          <a:ln w="12600">
            <a:solidFill>
              <a:srgbClr val="ffffff"/>
            </a:solidFill>
            <a:miter/>
          </a:ln>
        </p:spPr>
        <p:txBody>
          <a:bodyPr anchor="ctr" bIns="156240" lIns="156240" rIns="156240" tIns="156240"/>
          <a:p>
            <a:pPr>
              <a:lnSpc>
                <a:spcPct val="90000"/>
              </a:lnSpc>
            </a:pPr>
            <a:r>
              <a:rPr lang="pt-BR" sz="4100">
                <a:solidFill>
                  <a:srgbClr val="ffffff"/>
                </a:solidFill>
                <a:latin typeface="Calibri"/>
              </a:rPr>
              <a:t>Particularidades:</a:t>
            </a:r>
            <a:endParaRPr/>
          </a:p>
        </p:txBody>
      </p:sp>
      <p:sp>
        <p:nvSpPr>
          <p:cNvPr id="604" name="CustomShape 2"/>
          <p:cNvSpPr/>
          <p:nvPr/>
        </p:nvSpPr>
        <p:spPr>
          <a:xfrm>
            <a:off x="388080" y="2770560"/>
            <a:ext cx="11208240" cy="3903840"/>
          </a:xfrm>
          <a:prstGeom prst="rect">
            <a:avLst/>
          </a:prstGeom>
        </p:spPr>
        <p:txBody>
          <a:bodyPr bIns="52200" lIns="356040" rIns="291600" tIns="52200"/>
          <a:p>
            <a:pPr lvl="1">
              <a:lnSpc>
                <a:spcPct val="90000"/>
              </a:lnSpc>
              <a:buSzPct val="25000"/>
              <a:buFont typeface="StarSymbol"/>
              <a:buChar char=""/>
            </a:pPr>
            <a:r>
              <a:rPr lang="pt-BR" sz="3200">
                <a:solidFill>
                  <a:srgbClr val="000000"/>
                </a:solidFill>
                <a:latin typeface="Calibri"/>
              </a:rPr>
              <a:t>É permitido apenas um parcelamento ativo. Para incluir novos débitos é necessário desistir do parcelamento e fazer um novo pedido, observado o limite de um pedido validado/ano</a:t>
            </a:r>
            <a:endParaRPr/>
          </a:p>
          <a:p>
            <a:pPr lvl="1">
              <a:lnSpc>
                <a:spcPct val="90000"/>
              </a:lnSpc>
              <a:buSzPct val="25000"/>
              <a:buFont typeface="StarSymbol"/>
              <a:buChar char=""/>
            </a:pPr>
            <a:r>
              <a:rPr lang="pt-BR" sz="3200">
                <a:solidFill>
                  <a:srgbClr val="000000"/>
                </a:solidFill>
                <a:latin typeface="Calibri"/>
              </a:rPr>
              <a:t>Se não houver pagamento da primeira parcela no prazo, o pedido é cancelado. Contribuinte pode antecipar o cancelamento (desistência) e fazer novo pedido</a:t>
            </a:r>
            <a:endParaRPr/>
          </a:p>
          <a:p>
            <a:pPr lvl="1">
              <a:lnSpc>
                <a:spcPct val="90000"/>
              </a:lnSpc>
              <a:buSzPct val="25000"/>
              <a:buFont typeface="StarSymbol"/>
              <a:buChar char=""/>
            </a:pPr>
            <a:r>
              <a:rPr lang="pt-BR" sz="3200">
                <a:solidFill>
                  <a:srgbClr val="000000"/>
                </a:solidFill>
                <a:latin typeface="Calibri"/>
              </a:rPr>
              <a:t>Perfil do DAS-Parcela considera os débitos mais antigos em cobrança no momento da geração</a:t>
            </a:r>
            <a:endParaRPr/>
          </a:p>
        </p:txBody>
      </p:sp>
      <p:sp>
        <p:nvSpPr>
          <p:cNvPr id="605" name="CustomShape 3"/>
          <p:cNvSpPr/>
          <p:nvPr/>
        </p:nvSpPr>
        <p:spPr>
          <a:xfrm>
            <a:off x="1905840" y="908640"/>
            <a:ext cx="5563080" cy="699840"/>
          </a:xfrm>
          <a:prstGeom prst="rect">
            <a:avLst/>
          </a:prstGeom>
        </p:spPr>
        <p:txBody>
          <a:bodyPr bIns="45000" lIns="90000" rIns="90000" tIns="45000"/>
          <a:p>
            <a:pPr algn="ctr">
              <a:lnSpc>
                <a:spcPct val="100000"/>
              </a:lnSpc>
            </a:pPr>
            <a:r>
              <a:rPr lang="pt-BR" sz="4000">
                <a:solidFill>
                  <a:srgbClr val="385623"/>
                </a:solidFill>
                <a:latin typeface="Calibri"/>
              </a:rPr>
              <a:t>PARCELAMENTO</a:t>
            </a:r>
            <a:endParaRPr/>
          </a:p>
        </p:txBody>
      </p:sp>
      <p:pic>
        <p:nvPicPr>
          <p:cNvPr descr="" id="606" name="Imagem 3"/>
          <p:cNvPicPr/>
          <p:nvPr/>
        </p:nvPicPr>
        <p:blipFill>
          <a:blip r:embed="rId1"/>
          <a:stretch>
            <a:fillRect/>
          </a:stretch>
        </p:blipFill>
        <p:spPr>
          <a:xfrm>
            <a:off x="10380960" y="651960"/>
            <a:ext cx="772560" cy="716400"/>
          </a:xfrm>
          <a:prstGeom prst="rect">
            <a:avLst/>
          </a:prstGeom>
        </p:spPr>
      </p:pic>
    </p:spTree>
  </p:cSld>
</p:sld>
</file>

<file path=ppt/slides/slide8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07" name="CustomShape 1"/>
          <p:cNvSpPr/>
          <p:nvPr/>
        </p:nvSpPr>
        <p:spPr>
          <a:xfrm>
            <a:off x="361440" y="1815480"/>
            <a:ext cx="11208240" cy="1056600"/>
          </a:xfrm>
          <a:prstGeom prst="roundRect">
            <a:avLst>
              <a:gd fmla="val 16667" name="adj"/>
            </a:avLst>
          </a:prstGeom>
          <a:solidFill>
            <a:srgbClr val="5b9bd5"/>
          </a:solidFill>
          <a:ln w="12600">
            <a:solidFill>
              <a:srgbClr val="ffffff"/>
            </a:solidFill>
            <a:miter/>
          </a:ln>
        </p:spPr>
        <p:txBody>
          <a:bodyPr anchor="ctr" bIns="137160" lIns="137160" rIns="137160" tIns="137160"/>
          <a:p>
            <a:pPr>
              <a:lnSpc>
                <a:spcPct val="90000"/>
              </a:lnSpc>
            </a:pPr>
            <a:r>
              <a:rPr lang="pt-BR" sz="3600">
                <a:solidFill>
                  <a:srgbClr val="ffffff"/>
                </a:solidFill>
                <a:latin typeface="Calibri"/>
              </a:rPr>
              <a:t>Particularidades:</a:t>
            </a:r>
            <a:endParaRPr/>
          </a:p>
        </p:txBody>
      </p:sp>
      <p:sp>
        <p:nvSpPr>
          <p:cNvPr id="608" name="CustomShape 2"/>
          <p:cNvSpPr/>
          <p:nvPr/>
        </p:nvSpPr>
        <p:spPr>
          <a:xfrm>
            <a:off x="361440" y="3235680"/>
            <a:ext cx="11208240" cy="2085120"/>
          </a:xfrm>
          <a:prstGeom prst="rect">
            <a:avLst/>
          </a:prstGeom>
        </p:spPr>
        <p:txBody>
          <a:bodyPr bIns="40680" lIns="356040" rIns="227520" tIns="40680"/>
          <a:p>
            <a:pPr lvl="1">
              <a:lnSpc>
                <a:spcPct val="90000"/>
              </a:lnSpc>
              <a:buSzPct val="25000"/>
              <a:buFont typeface="StarSymbol"/>
              <a:buChar char=""/>
            </a:pPr>
            <a:r>
              <a:rPr lang="pt-BR" sz="3200">
                <a:solidFill>
                  <a:srgbClr val="000000"/>
                </a:solidFill>
                <a:latin typeface="Calibri"/>
              </a:rPr>
              <a:t>Alterações da Dívida: ocorre quando o débito é retificado</a:t>
            </a:r>
            <a:endParaRPr/>
          </a:p>
          <a:p>
            <a:pPr lvl="1">
              <a:lnSpc>
                <a:spcPct val="90000"/>
              </a:lnSpc>
              <a:buSzPct val="25000"/>
              <a:buFont typeface="StarSymbol"/>
              <a:buChar char=""/>
            </a:pPr>
            <a:r>
              <a:rPr lang="pt-BR" sz="3200">
                <a:solidFill>
                  <a:srgbClr val="000000"/>
                </a:solidFill>
                <a:latin typeface="Calibri"/>
              </a:rPr>
              <a:t>Ex-optantes e empresas baixadas também podem parcelar</a:t>
            </a:r>
            <a:endParaRPr/>
          </a:p>
          <a:p>
            <a:pPr lvl="1">
              <a:lnSpc>
                <a:spcPct val="90000"/>
              </a:lnSpc>
              <a:buSzPct val="25000"/>
              <a:buFont typeface="StarSymbol"/>
              <a:buChar char=""/>
            </a:pPr>
            <a:r>
              <a:rPr lang="pt-BR" sz="3200">
                <a:solidFill>
                  <a:srgbClr val="000000"/>
                </a:solidFill>
                <a:latin typeface="Calibri"/>
              </a:rPr>
              <a:t>No caso de reparcelamento, ainda não é cobrado “pedágio” (10 ou 20%)</a:t>
            </a:r>
            <a:endParaRPr/>
          </a:p>
        </p:txBody>
      </p:sp>
      <p:sp>
        <p:nvSpPr>
          <p:cNvPr id="609" name="CustomShape 3"/>
          <p:cNvSpPr/>
          <p:nvPr/>
        </p:nvSpPr>
        <p:spPr>
          <a:xfrm>
            <a:off x="1905840" y="798480"/>
            <a:ext cx="5640120" cy="699840"/>
          </a:xfrm>
          <a:prstGeom prst="rect">
            <a:avLst/>
          </a:prstGeom>
        </p:spPr>
        <p:txBody>
          <a:bodyPr bIns="45000" lIns="90000" rIns="90000" tIns="45000"/>
          <a:p>
            <a:pPr algn="ctr">
              <a:lnSpc>
                <a:spcPct val="100000"/>
              </a:lnSpc>
            </a:pPr>
            <a:r>
              <a:rPr lang="pt-BR" sz="4000">
                <a:solidFill>
                  <a:srgbClr val="385623"/>
                </a:solidFill>
                <a:latin typeface="Calibri"/>
              </a:rPr>
              <a:t>PARCELAMENTO</a:t>
            </a:r>
            <a:endParaRPr/>
          </a:p>
        </p:txBody>
      </p:sp>
      <p:pic>
        <p:nvPicPr>
          <p:cNvPr descr="" id="610" name="Imagem 3"/>
          <p:cNvPicPr/>
          <p:nvPr/>
        </p:nvPicPr>
        <p:blipFill>
          <a:blip r:embed="rId1"/>
          <a:stretch>
            <a:fillRect/>
          </a:stretch>
        </p:blipFill>
        <p:spPr>
          <a:xfrm>
            <a:off x="10524240" y="630000"/>
            <a:ext cx="772560" cy="716400"/>
          </a:xfrm>
          <a:prstGeom prst="rect">
            <a:avLst/>
          </a:prstGeom>
        </p:spPr>
      </p:pic>
    </p:spTree>
  </p:cSld>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55" name="TextShape 1"/>
          <p:cNvSpPr txBox="1"/>
          <p:nvPr/>
        </p:nvSpPr>
        <p:spPr>
          <a:xfrm>
            <a:off x="839880" y="142200"/>
            <a:ext cx="10515240" cy="1154880"/>
          </a:xfrm>
          <a:prstGeom prst="rect">
            <a:avLst/>
          </a:prstGeom>
        </p:spPr>
        <p:txBody>
          <a:bodyPr anchor="ctr"/>
          <a:p>
            <a:pPr algn="ctr">
              <a:lnSpc>
                <a:spcPct val="100000"/>
              </a:lnSpc>
            </a:pPr>
            <a:r>
              <a:rPr lang="pt-BR" sz="4400">
                <a:solidFill>
                  <a:srgbClr val="000000"/>
                </a:solidFill>
                <a:latin typeface="Calibri"/>
              </a:rPr>
              <a:t>Conceito ME/EPP</a:t>
            </a:r>
            <a:endParaRPr/>
          </a:p>
        </p:txBody>
      </p:sp>
      <p:sp>
        <p:nvSpPr>
          <p:cNvPr id="156" name="TextShape 2"/>
          <p:cNvSpPr txBox="1"/>
          <p:nvPr/>
        </p:nvSpPr>
        <p:spPr>
          <a:xfrm>
            <a:off x="839880" y="1568520"/>
            <a:ext cx="5842080" cy="780840"/>
          </a:xfrm>
          <a:prstGeom prst="rect">
            <a:avLst/>
          </a:prstGeom>
        </p:spPr>
        <p:txBody>
          <a:bodyPr anchor="b"/>
          <a:p>
            <a:pPr>
              <a:lnSpc>
                <a:spcPct val="100000"/>
              </a:lnSpc>
            </a:pPr>
            <a:r>
              <a:rPr b="1" lang="pt-BR" sz="3600">
                <a:solidFill>
                  <a:srgbClr val="c55a11"/>
                </a:solidFill>
                <a:latin typeface="Calibri"/>
              </a:rPr>
              <a:t>Naturezas jurídicas vedadas</a:t>
            </a:r>
            <a:endParaRPr/>
          </a:p>
        </p:txBody>
      </p:sp>
      <p:sp>
        <p:nvSpPr>
          <p:cNvPr id="157" name="TextShape 3"/>
          <p:cNvSpPr txBox="1"/>
          <p:nvPr/>
        </p:nvSpPr>
        <p:spPr>
          <a:xfrm>
            <a:off x="699840" y="2349720"/>
            <a:ext cx="5855760" cy="4138560"/>
          </a:xfrm>
          <a:prstGeom prst="rect">
            <a:avLst/>
          </a:prstGeom>
        </p:spPr>
        <p:txBody>
          <a:bodyPr anchor="ctr"/>
          <a:p>
            <a:pPr algn="r">
              <a:lnSpc>
                <a:spcPct val="100000"/>
              </a:lnSpc>
            </a:pPr>
            <a:endParaRPr/>
          </a:p>
          <a:p>
            <a:pPr>
              <a:lnSpc>
                <a:spcPct val="120000"/>
              </a:lnSpc>
              <a:buFont typeface="Arial"/>
              <a:buChar char="•"/>
            </a:pPr>
            <a:r>
              <a:rPr lang="pt-BR" sz="9600">
                <a:solidFill>
                  <a:srgbClr val="8b8b8b"/>
                </a:solidFill>
                <a:latin typeface="Arial"/>
              </a:rPr>
              <a:t>Associações, Fundações</a:t>
            </a:r>
            <a:endParaRPr/>
          </a:p>
          <a:p>
            <a:pPr>
              <a:lnSpc>
                <a:spcPct val="120000"/>
              </a:lnSpc>
              <a:buFont typeface="Arial"/>
              <a:buChar char="•"/>
            </a:pPr>
            <a:r>
              <a:rPr lang="pt-BR" sz="9600">
                <a:solidFill>
                  <a:srgbClr val="8b8b8b"/>
                </a:solidFill>
                <a:latin typeface="Arial"/>
              </a:rPr>
              <a:t>Organizações Religiosas, Partidos Políticos </a:t>
            </a:r>
            <a:endParaRPr/>
          </a:p>
          <a:p>
            <a:pPr>
              <a:lnSpc>
                <a:spcPct val="120000"/>
              </a:lnSpc>
              <a:buFont typeface="Arial"/>
              <a:buChar char="•"/>
            </a:pPr>
            <a:r>
              <a:rPr lang="pt-BR" sz="9600">
                <a:solidFill>
                  <a:srgbClr val="8b8b8b"/>
                </a:solidFill>
                <a:latin typeface="Arial"/>
              </a:rPr>
              <a:t> </a:t>
            </a:r>
            <a:r>
              <a:rPr lang="pt-BR" sz="9600">
                <a:solidFill>
                  <a:srgbClr val="8b8b8b"/>
                </a:solidFill>
                <a:latin typeface="Arial"/>
              </a:rPr>
              <a:t>Autarquias, Órgãos Públicos</a:t>
            </a:r>
            <a:endParaRPr/>
          </a:p>
          <a:p>
            <a:pPr>
              <a:lnSpc>
                <a:spcPct val="120000"/>
              </a:lnSpc>
              <a:buFont typeface="Arial"/>
              <a:buChar char="•"/>
            </a:pPr>
            <a:r>
              <a:rPr lang="pt-BR" sz="9600">
                <a:solidFill>
                  <a:srgbClr val="8b8b8b"/>
                </a:solidFill>
                <a:latin typeface="Arial"/>
              </a:rPr>
              <a:t> </a:t>
            </a:r>
            <a:r>
              <a:rPr lang="pt-BR" sz="9600">
                <a:solidFill>
                  <a:srgbClr val="8b8b8b"/>
                </a:solidFill>
                <a:latin typeface="Arial"/>
              </a:rPr>
              <a:t>Empresas Públicas; Cooperativas, salvo de consumo*</a:t>
            </a:r>
            <a:endParaRPr/>
          </a:p>
          <a:p>
            <a:pPr>
              <a:lnSpc>
                <a:spcPct val="120000"/>
              </a:lnSpc>
              <a:buFont typeface="Arial"/>
              <a:buChar char="•"/>
            </a:pPr>
            <a:r>
              <a:rPr lang="pt-BR" sz="9600">
                <a:solidFill>
                  <a:srgbClr val="8b8b8b"/>
                </a:solidFill>
                <a:latin typeface="Arial"/>
              </a:rPr>
              <a:t> </a:t>
            </a:r>
            <a:r>
              <a:rPr lang="pt-BR" sz="9600">
                <a:solidFill>
                  <a:srgbClr val="8b8b8b"/>
                </a:solidFill>
                <a:latin typeface="Arial"/>
              </a:rPr>
              <a:t>Sociedade de Economia Mista, SA*</a:t>
            </a:r>
            <a:endParaRPr/>
          </a:p>
        </p:txBody>
      </p:sp>
      <p:pic>
        <p:nvPicPr>
          <p:cNvPr descr="" id="158" name="Imagem 4"/>
          <p:cNvPicPr/>
          <p:nvPr/>
        </p:nvPicPr>
        <p:blipFill>
          <a:blip r:embed="rId1"/>
          <a:stretch>
            <a:fillRect/>
          </a:stretch>
        </p:blipFill>
        <p:spPr>
          <a:xfrm>
            <a:off x="10380240" y="490680"/>
            <a:ext cx="772560" cy="716400"/>
          </a:xfrm>
          <a:prstGeom prst="rect">
            <a:avLst/>
          </a:prstGeom>
        </p:spPr>
      </p:pic>
      <p:sp>
        <p:nvSpPr>
          <p:cNvPr id="159" name="CustomShape 4"/>
          <p:cNvSpPr/>
          <p:nvPr/>
        </p:nvSpPr>
        <p:spPr>
          <a:xfrm>
            <a:off x="1161720" y="6488640"/>
            <a:ext cx="2607120" cy="364680"/>
          </a:xfrm>
          <a:prstGeom prst="rect">
            <a:avLst/>
          </a:prstGeom>
        </p:spPr>
        <p:txBody>
          <a:bodyPr bIns="45000" lIns="90000" rIns="90000" tIns="45000" wrap="none"/>
          <a:p>
            <a:pPr>
              <a:lnSpc>
                <a:spcPct val="100000"/>
              </a:lnSpc>
            </a:pPr>
            <a:r>
              <a:rPr lang="pt-BR">
                <a:solidFill>
                  <a:srgbClr val="000000"/>
                </a:solidFill>
                <a:latin typeface="Calibri"/>
              </a:rPr>
              <a:t>*Art. 3º, §4º da LC 123/06</a:t>
            </a:r>
            <a:endParaRPr/>
          </a:p>
        </p:txBody>
      </p:sp>
      <p:sp>
        <p:nvSpPr>
          <p:cNvPr id="160" name="TextShape 5"/>
          <p:cNvSpPr txBox="1"/>
          <p:nvPr/>
        </p:nvSpPr>
        <p:spPr>
          <a:xfrm>
            <a:off x="6556320" y="2349720"/>
            <a:ext cx="5635440" cy="4138560"/>
          </a:xfrm>
          <a:prstGeom prst="rect">
            <a:avLst/>
          </a:prstGeom>
        </p:spPr>
        <p:txBody>
          <a:bodyPr anchor="ctr"/>
          <a:p>
            <a:pPr>
              <a:lnSpc>
                <a:spcPct val="100000"/>
              </a:lnSpc>
              <a:buFont typeface="Arial"/>
              <a:buChar char="•"/>
            </a:pPr>
            <a:r>
              <a:rPr lang="pt-BR" sz="2400">
                <a:solidFill>
                  <a:srgbClr val="8b8b8b"/>
                </a:solidFill>
                <a:latin typeface="Arial"/>
              </a:rPr>
              <a:t>Soc. Empres. Comandita p. Ações*</a:t>
            </a:r>
            <a:endParaRPr/>
          </a:p>
          <a:p>
            <a:pPr>
              <a:lnSpc>
                <a:spcPct val="100000"/>
              </a:lnSpc>
              <a:buFont typeface="Arial"/>
              <a:buChar char="•"/>
            </a:pPr>
            <a:r>
              <a:rPr lang="pt-BR" sz="2400">
                <a:solidFill>
                  <a:srgbClr val="8b8b8b"/>
                </a:solidFill>
                <a:latin typeface="Arial"/>
              </a:rPr>
              <a:t>Soc. em Conta de Participação</a:t>
            </a:r>
            <a:endParaRPr/>
          </a:p>
          <a:p>
            <a:pPr>
              <a:lnSpc>
                <a:spcPct val="100000"/>
              </a:lnSpc>
              <a:buFont typeface="Arial"/>
              <a:buChar char="•"/>
            </a:pPr>
            <a:r>
              <a:rPr lang="pt-BR" sz="2400">
                <a:solidFill>
                  <a:srgbClr val="8b8b8b"/>
                </a:solidFill>
                <a:latin typeface="Arial"/>
              </a:rPr>
              <a:t> </a:t>
            </a:r>
            <a:r>
              <a:rPr lang="pt-BR" sz="2400">
                <a:solidFill>
                  <a:srgbClr val="8b8b8b"/>
                </a:solidFill>
                <a:latin typeface="Arial"/>
              </a:rPr>
              <a:t>Fundo Público, Condomínio</a:t>
            </a:r>
            <a:endParaRPr/>
          </a:p>
          <a:p>
            <a:pPr>
              <a:lnSpc>
                <a:spcPct val="100000"/>
              </a:lnSpc>
              <a:buFont typeface="Arial"/>
              <a:buChar char="•"/>
            </a:pPr>
            <a:r>
              <a:rPr lang="pt-BR" sz="2400">
                <a:solidFill>
                  <a:srgbClr val="8b8b8b"/>
                </a:solidFill>
                <a:latin typeface="Arial"/>
              </a:rPr>
              <a:t> </a:t>
            </a:r>
            <a:r>
              <a:rPr lang="pt-BR" sz="2400">
                <a:solidFill>
                  <a:srgbClr val="8b8b8b"/>
                </a:solidFill>
                <a:latin typeface="Arial"/>
              </a:rPr>
              <a:t>Estabelecimento no BR de soc. estrangeira</a:t>
            </a:r>
            <a:endParaRPr/>
          </a:p>
          <a:p>
            <a:pPr>
              <a:lnSpc>
                <a:spcPct val="100000"/>
              </a:lnSpc>
              <a:buFont typeface="Arial"/>
              <a:buChar char="•"/>
            </a:pPr>
            <a:r>
              <a:rPr lang="pt-BR" sz="2400">
                <a:solidFill>
                  <a:srgbClr val="8b8b8b"/>
                </a:solidFill>
                <a:latin typeface="Arial"/>
              </a:rPr>
              <a:t> </a:t>
            </a:r>
            <a:r>
              <a:rPr lang="pt-BR" sz="2400">
                <a:solidFill>
                  <a:srgbClr val="8b8b8b"/>
                </a:solidFill>
                <a:latin typeface="Arial"/>
              </a:rPr>
              <a:t>Serviço Social Autônomo</a:t>
            </a:r>
            <a:endParaRPr/>
          </a:p>
          <a:p>
            <a:pPr>
              <a:lnSpc>
                <a:spcPct val="100000"/>
              </a:lnSpc>
              <a:buFont typeface="Arial"/>
              <a:buChar char="•"/>
            </a:pPr>
            <a:r>
              <a:rPr lang="pt-BR" sz="2400">
                <a:solidFill>
                  <a:srgbClr val="8b8b8b"/>
                </a:solidFill>
                <a:latin typeface="Arial"/>
              </a:rPr>
              <a:t> </a:t>
            </a:r>
            <a:r>
              <a:rPr lang="pt-BR" sz="2400">
                <a:solidFill>
                  <a:srgbClr val="8b8b8b"/>
                </a:solidFill>
                <a:latin typeface="Arial"/>
              </a:rPr>
              <a:t>Comunidade Indígena, Entidade Sindical</a:t>
            </a:r>
            <a:endParaRPr/>
          </a:p>
          <a:p>
            <a:pPr>
              <a:lnSpc>
                <a:spcPct val="100000"/>
              </a:lnSpc>
              <a:buFont typeface="Arial"/>
              <a:buChar char="•"/>
            </a:pPr>
            <a:r>
              <a:rPr lang="pt-BR" sz="2400">
                <a:solidFill>
                  <a:srgbClr val="8b8b8b"/>
                </a:solidFill>
                <a:latin typeface="Arial"/>
              </a:rPr>
              <a:t> </a:t>
            </a:r>
            <a:r>
              <a:rPr lang="pt-BR" sz="2400">
                <a:solidFill>
                  <a:srgbClr val="8b8b8b"/>
                </a:solidFill>
                <a:latin typeface="Arial"/>
              </a:rPr>
              <a:t>Sociedade  Unipessoal de Advocacia</a:t>
            </a:r>
            <a:endParaRPr/>
          </a:p>
          <a:p>
            <a:pPr>
              <a:lnSpc>
                <a:spcPct val="100000"/>
              </a:lnSpc>
            </a:pPr>
            <a:endParaRPr/>
          </a:p>
        </p:txBody>
      </p:sp>
      <p:sp>
        <p:nvSpPr>
          <p:cNvPr id="161" name="Line 6"/>
          <p:cNvSpPr/>
          <p:nvPr/>
        </p:nvSpPr>
        <p:spPr>
          <a:xfrm>
            <a:off x="6217920" y="2588400"/>
            <a:ext cx="0" cy="3629520"/>
          </a:xfrm>
          <a:prstGeom prst="line">
            <a:avLst/>
          </a:prstGeom>
          <a:ln w="6480">
            <a:solidFill>
              <a:srgbClr val="5b9bd5"/>
            </a:solidFill>
            <a:miter/>
          </a:ln>
        </p:spPr>
      </p:sp>
    </p:spTree>
  </p:cSld>
</p:sld>
</file>

<file path=ppt/slides/slide9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11" name="CustomShape 1"/>
          <p:cNvSpPr/>
          <p:nvPr/>
        </p:nvSpPr>
        <p:spPr>
          <a:xfrm>
            <a:off x="388080" y="1921680"/>
            <a:ext cx="11208240" cy="820080"/>
          </a:xfrm>
          <a:prstGeom prst="roundRect">
            <a:avLst>
              <a:gd fmla="val 16667" name="adj"/>
            </a:avLst>
          </a:prstGeom>
          <a:solidFill>
            <a:srgbClr val="5b9bd5"/>
          </a:solidFill>
          <a:ln w="12600">
            <a:solidFill>
              <a:srgbClr val="ffffff"/>
            </a:solidFill>
            <a:miter/>
          </a:ln>
        </p:spPr>
        <p:txBody>
          <a:bodyPr anchor="ctr" bIns="137160" lIns="137160" rIns="137160" tIns="137160"/>
          <a:p>
            <a:pPr>
              <a:lnSpc>
                <a:spcPct val="90000"/>
              </a:lnSpc>
            </a:pPr>
            <a:r>
              <a:rPr lang="pt-BR" sz="3600">
                <a:solidFill>
                  <a:srgbClr val="ffffff"/>
                </a:solidFill>
                <a:latin typeface="Calibri"/>
              </a:rPr>
              <a:t>Rescisão:</a:t>
            </a:r>
            <a:endParaRPr/>
          </a:p>
        </p:txBody>
      </p:sp>
      <p:sp>
        <p:nvSpPr>
          <p:cNvPr id="612" name="CustomShape 2"/>
          <p:cNvSpPr/>
          <p:nvPr/>
        </p:nvSpPr>
        <p:spPr>
          <a:xfrm>
            <a:off x="388080" y="3058560"/>
            <a:ext cx="11208240" cy="1523160"/>
          </a:xfrm>
          <a:prstGeom prst="rect">
            <a:avLst/>
          </a:prstGeom>
        </p:spPr>
        <p:txBody>
          <a:bodyPr bIns="40680" lIns="356040" rIns="227520" tIns="40680"/>
          <a:p>
            <a:pPr lvl="1">
              <a:lnSpc>
                <a:spcPct val="90000"/>
              </a:lnSpc>
              <a:buSzPct val="25000"/>
              <a:buFont typeface="StarSymbol"/>
              <a:buChar char=""/>
            </a:pPr>
            <a:r>
              <a:rPr lang="pt-BR" sz="3200">
                <a:solidFill>
                  <a:srgbClr val="000000"/>
                </a:solidFill>
                <a:latin typeface="Calibri"/>
              </a:rPr>
              <a:t>Falta de pagamento de 3 três parcelas, consecutivas ou não ou</a:t>
            </a:r>
            <a:endParaRPr/>
          </a:p>
          <a:p>
            <a:pPr lvl="1">
              <a:lnSpc>
                <a:spcPct val="90000"/>
              </a:lnSpc>
              <a:buSzPct val="25000"/>
              <a:buFont typeface="StarSymbol"/>
              <a:buChar char=""/>
            </a:pPr>
            <a:r>
              <a:rPr lang="pt-BR" sz="3200">
                <a:solidFill>
                  <a:srgbClr val="000000"/>
                </a:solidFill>
                <a:latin typeface="Calibri"/>
              </a:rPr>
              <a:t>Existência de saldo devedor, após a data de vencimento da última parcela (uma ou duas parcelas)</a:t>
            </a:r>
            <a:endParaRPr/>
          </a:p>
        </p:txBody>
      </p:sp>
      <p:sp>
        <p:nvSpPr>
          <p:cNvPr id="613" name="CustomShape 3"/>
          <p:cNvSpPr/>
          <p:nvPr/>
        </p:nvSpPr>
        <p:spPr>
          <a:xfrm>
            <a:off x="2633400" y="820800"/>
            <a:ext cx="3932280" cy="699840"/>
          </a:xfrm>
          <a:prstGeom prst="rect">
            <a:avLst/>
          </a:prstGeom>
        </p:spPr>
        <p:txBody>
          <a:bodyPr bIns="45000" lIns="90000" rIns="90000" tIns="45000"/>
          <a:p>
            <a:pPr algn="ctr">
              <a:lnSpc>
                <a:spcPct val="100000"/>
              </a:lnSpc>
            </a:pPr>
            <a:r>
              <a:rPr lang="pt-BR" sz="4000">
                <a:solidFill>
                  <a:srgbClr val="385623"/>
                </a:solidFill>
                <a:latin typeface="Calibri"/>
              </a:rPr>
              <a:t>PARCELAMENTO</a:t>
            </a:r>
            <a:endParaRPr/>
          </a:p>
        </p:txBody>
      </p:sp>
      <p:pic>
        <p:nvPicPr>
          <p:cNvPr descr="" id="614" name="Imagem 3"/>
          <p:cNvPicPr/>
          <p:nvPr/>
        </p:nvPicPr>
        <p:blipFill>
          <a:blip r:embed="rId1"/>
          <a:stretch>
            <a:fillRect/>
          </a:stretch>
        </p:blipFill>
        <p:spPr>
          <a:xfrm>
            <a:off x="10248840" y="596880"/>
            <a:ext cx="772560" cy="716400"/>
          </a:xfrm>
          <a:prstGeom prst="rect">
            <a:avLst/>
          </a:prstGeom>
        </p:spPr>
      </p:pic>
    </p:spTree>
  </p:cSld>
</p:sld>
</file>

<file path=ppt/slides/slide9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15" name="CustomShape 1"/>
          <p:cNvSpPr/>
          <p:nvPr/>
        </p:nvSpPr>
        <p:spPr>
          <a:xfrm>
            <a:off x="0" y="0"/>
            <a:ext cx="12191760" cy="826560"/>
          </a:xfrm>
          <a:prstGeom prst="rect">
            <a:avLst/>
          </a:prstGeom>
          <a:solidFill>
            <a:srgbClr val="0000ff"/>
          </a:solidFill>
        </p:spPr>
      </p:sp>
      <p:sp>
        <p:nvSpPr>
          <p:cNvPr id="616" name="CustomShape 2"/>
          <p:cNvSpPr/>
          <p:nvPr/>
        </p:nvSpPr>
        <p:spPr>
          <a:xfrm>
            <a:off x="0" y="0"/>
            <a:ext cx="9550080" cy="826560"/>
          </a:xfrm>
          <a:prstGeom prst="rect">
            <a:avLst/>
          </a:prstGeom>
          <a:solidFill>
            <a:srgbClr val="ffffff"/>
          </a:solidFill>
          <a:ln w="57240">
            <a:solidFill>
              <a:srgbClr val="0000ff"/>
            </a:solidFill>
            <a:miter/>
          </a:ln>
        </p:spPr>
        <p:txBody>
          <a:bodyPr bIns="45000" lIns="90000" rIns="90000" tIns="45000"/>
          <a:p>
            <a:pPr algn="ctr">
              <a:lnSpc>
                <a:spcPct val="100000"/>
              </a:lnSpc>
            </a:pPr>
            <a:r>
              <a:rPr b="1" lang="pt-BR" sz="4800">
                <a:solidFill>
                  <a:srgbClr val="0033cc"/>
                </a:solidFill>
                <a:latin typeface="Verdana"/>
              </a:rPr>
              <a:t>CONSULTAS</a:t>
            </a:r>
            <a:endParaRPr/>
          </a:p>
        </p:txBody>
      </p:sp>
      <p:sp>
        <p:nvSpPr>
          <p:cNvPr id="617" name="CustomShape 3"/>
          <p:cNvSpPr/>
          <p:nvPr/>
        </p:nvSpPr>
        <p:spPr>
          <a:xfrm>
            <a:off x="0" y="0"/>
            <a:ext cx="12191760" cy="826560"/>
          </a:xfrm>
          <a:prstGeom prst="rect">
            <a:avLst/>
          </a:prstGeom>
          <a:solidFill>
            <a:srgbClr val="ffffff"/>
          </a:solidFill>
          <a:ln w="57240">
            <a:solidFill>
              <a:srgbClr val="0000ff"/>
            </a:solidFill>
            <a:miter/>
          </a:ln>
        </p:spPr>
        <p:txBody>
          <a:bodyPr bIns="45000" lIns="90000" rIns="90000" tIns="45000"/>
          <a:p>
            <a:pPr algn="ctr">
              <a:lnSpc>
                <a:spcPct val="100000"/>
              </a:lnSpc>
            </a:pPr>
            <a:r>
              <a:rPr lang="pt-BR" sz="2600">
                <a:solidFill>
                  <a:srgbClr val="385623"/>
                </a:solidFill>
                <a:latin typeface="Verdana"/>
              </a:rPr>
              <a:t>Exclusão</a:t>
            </a:r>
            <a:endParaRPr/>
          </a:p>
          <a:p>
            <a:pPr>
              <a:lnSpc>
                <a:spcPct val="100000"/>
              </a:lnSpc>
              <a:buFont typeface="Arial"/>
              <a:buChar char="•"/>
            </a:pPr>
            <a:r>
              <a:rPr b="1" lang="pt-BR" sz="1200">
                <a:solidFill>
                  <a:srgbClr val="000099"/>
                </a:solidFill>
                <a:latin typeface="Tahoma"/>
              </a:rPr>
              <a:t> </a:t>
            </a:r>
            <a:endParaRPr/>
          </a:p>
        </p:txBody>
      </p:sp>
      <p:sp>
        <p:nvSpPr>
          <p:cNvPr id="618" name="CustomShape 4"/>
          <p:cNvSpPr/>
          <p:nvPr/>
        </p:nvSpPr>
        <p:spPr>
          <a:xfrm>
            <a:off x="-304920" y="990720"/>
            <a:ext cx="12496320" cy="5119920"/>
          </a:xfrm>
          <a:prstGeom prst="rect">
            <a:avLst/>
          </a:prstGeom>
        </p:spPr>
        <p:txBody>
          <a:bodyPr bIns="45000" lIns="90000" rIns="90000" tIns="45000"/>
          <a:p>
            <a:pPr>
              <a:lnSpc>
                <a:spcPct val="100000"/>
              </a:lnSpc>
            </a:pPr>
            <a:endParaRPr/>
          </a:p>
          <a:p>
            <a:pPr>
              <a:lnSpc>
                <a:spcPct val="100000"/>
              </a:lnSpc>
            </a:pPr>
            <a:r>
              <a:rPr lang="pt-BR">
                <a:solidFill>
                  <a:srgbClr val="ed7d31"/>
                </a:solidFill>
                <a:latin typeface="Verdana"/>
              </a:rPr>
              <a:t>      </a:t>
            </a:r>
            <a:r>
              <a:rPr b="1" lang="pt-BR">
                <a:solidFill>
                  <a:srgbClr val="385623"/>
                </a:solidFill>
                <a:latin typeface="Verdana"/>
              </a:rPr>
              <a:t>Mediante comunicação da ME ou da EPP:</a:t>
            </a:r>
            <a:endParaRPr/>
          </a:p>
          <a:p>
            <a:pPr>
              <a:lnSpc>
                <a:spcPct val="100000"/>
              </a:lnSpc>
            </a:pPr>
            <a:endParaRPr/>
          </a:p>
          <a:p>
            <a:pPr algn="just">
              <a:lnSpc>
                <a:spcPct val="150000"/>
              </a:lnSpc>
            </a:pPr>
            <a:r>
              <a:rPr b="1" lang="pt-BR">
                <a:solidFill>
                  <a:srgbClr val="385623"/>
                </a:solidFill>
                <a:latin typeface="Verdana"/>
              </a:rPr>
              <a:t> </a:t>
            </a:r>
            <a:r>
              <a:rPr b="1" lang="pt-BR">
                <a:solidFill>
                  <a:srgbClr val="385623"/>
                </a:solidFill>
                <a:latin typeface="Verdana"/>
              </a:rPr>
              <a:t>Por opção</a:t>
            </a:r>
            <a:endParaRPr/>
          </a:p>
          <a:p>
            <a:pPr algn="just">
              <a:lnSpc>
                <a:spcPct val="150000"/>
              </a:lnSpc>
            </a:pPr>
            <a:endParaRPr/>
          </a:p>
          <a:p>
            <a:pPr algn="just">
              <a:lnSpc>
                <a:spcPct val="150000"/>
              </a:lnSpc>
            </a:pPr>
            <a:r>
              <a:rPr b="1" lang="pt-BR">
                <a:solidFill>
                  <a:srgbClr val="385623"/>
                </a:solidFill>
                <a:latin typeface="Verdana"/>
              </a:rPr>
              <a:t> </a:t>
            </a:r>
            <a:r>
              <a:rPr b="1" lang="pt-BR">
                <a:solidFill>
                  <a:srgbClr val="385623"/>
                </a:solidFill>
                <a:latin typeface="Verdana"/>
              </a:rPr>
              <a:t>Obrigatória:</a:t>
            </a:r>
            <a:endParaRPr/>
          </a:p>
          <a:p>
            <a:pPr algn="just">
              <a:lnSpc>
                <a:spcPct val="150000"/>
              </a:lnSpc>
            </a:pPr>
            <a:r>
              <a:rPr b="1" lang="pt-BR">
                <a:solidFill>
                  <a:srgbClr val="385623"/>
                </a:solidFill>
                <a:latin typeface="Verdana"/>
              </a:rPr>
              <a:t>        </a:t>
            </a:r>
            <a:r>
              <a:rPr b="1" lang="pt-BR">
                <a:solidFill>
                  <a:srgbClr val="385623"/>
                </a:solidFill>
                <a:latin typeface="Verdana"/>
              </a:rPr>
              <a:t>Receita Bruta &gt; ultrapassar o limite de Receita Bruta Anual</a:t>
            </a:r>
            <a:endParaRPr/>
          </a:p>
          <a:p>
            <a:pPr algn="just">
              <a:lnSpc>
                <a:spcPct val="150000"/>
              </a:lnSpc>
            </a:pPr>
            <a:r>
              <a:rPr b="1" lang="pt-BR">
                <a:solidFill>
                  <a:srgbClr val="385623"/>
                </a:solidFill>
                <a:latin typeface="Verdana"/>
              </a:rPr>
              <a:t> </a:t>
            </a:r>
            <a:r>
              <a:rPr b="1" lang="pt-BR">
                <a:solidFill>
                  <a:srgbClr val="385623"/>
                </a:solidFill>
                <a:latin typeface="Verdana"/>
              </a:rPr>
              <a:t>	</a:t>
            </a:r>
            <a:r>
              <a:rPr b="1" lang="pt-BR">
                <a:solidFill>
                  <a:srgbClr val="385623"/>
                </a:solidFill>
                <a:latin typeface="Verdana"/>
              </a:rPr>
              <a:t>Receita Bruta ano início atividade &gt; R$ 300 mil x nº meses do período  </a:t>
            </a:r>
            <a:endParaRPr/>
          </a:p>
          <a:p>
            <a:pPr algn="just">
              <a:lnSpc>
                <a:spcPct val="150000"/>
              </a:lnSpc>
            </a:pPr>
            <a:r>
              <a:rPr b="1" lang="pt-BR">
                <a:solidFill>
                  <a:srgbClr val="385623"/>
                </a:solidFill>
                <a:latin typeface="Verdana"/>
              </a:rPr>
              <a:t> </a:t>
            </a:r>
            <a:r>
              <a:rPr b="1" lang="pt-BR">
                <a:solidFill>
                  <a:srgbClr val="385623"/>
                </a:solidFill>
                <a:latin typeface="Verdana"/>
              </a:rPr>
              <a:t>	</a:t>
            </a:r>
            <a:r>
              <a:rPr b="1" lang="pt-BR">
                <a:solidFill>
                  <a:srgbClr val="385623"/>
                </a:solidFill>
                <a:latin typeface="Verdana"/>
              </a:rPr>
              <a:t>Possuir débito junto à Fazenda Pública Federal ou aos entes federativos</a:t>
            </a:r>
            <a:endParaRPr/>
          </a:p>
          <a:p>
            <a:pPr algn="just">
              <a:lnSpc>
                <a:spcPct val="150000"/>
              </a:lnSpc>
            </a:pPr>
            <a:r>
              <a:rPr b="1" lang="pt-BR">
                <a:solidFill>
                  <a:srgbClr val="385623"/>
                </a:solidFill>
                <a:latin typeface="Verdana"/>
              </a:rPr>
              <a:t>	</a:t>
            </a:r>
            <a:r>
              <a:rPr b="1" lang="pt-BR">
                <a:solidFill>
                  <a:srgbClr val="385623"/>
                </a:solidFill>
                <a:latin typeface="Verdana"/>
              </a:rPr>
              <a:t>Demais casos de vedação do art. 12 da Resolução CGSN </a:t>
            </a:r>
            <a:endParaRPr/>
          </a:p>
          <a:p>
            <a:pPr algn="just">
              <a:lnSpc>
                <a:spcPct val="150000"/>
              </a:lnSpc>
            </a:pPr>
            <a:endParaRPr/>
          </a:p>
          <a:p>
            <a:pPr>
              <a:lnSpc>
                <a:spcPct val="100000"/>
              </a:lnSpc>
            </a:pPr>
            <a:endParaRPr/>
          </a:p>
          <a:p>
            <a:pPr>
              <a:lnSpc>
                <a:spcPct val="100000"/>
              </a:lnSpc>
            </a:pPr>
            <a:endParaRPr/>
          </a:p>
        </p:txBody>
      </p:sp>
      <p:pic>
        <p:nvPicPr>
          <p:cNvPr descr="" id="619" name="Imagem 6"/>
          <p:cNvPicPr/>
          <p:nvPr/>
        </p:nvPicPr>
        <p:blipFill>
          <a:blip r:embed="rId1"/>
          <a:stretch>
            <a:fillRect/>
          </a:stretch>
        </p:blipFill>
        <p:spPr>
          <a:xfrm>
            <a:off x="9086400" y="0"/>
            <a:ext cx="2413800" cy="774000"/>
          </a:xfrm>
          <a:prstGeom prst="rect">
            <a:avLst/>
          </a:prstGeom>
        </p:spPr>
      </p:pic>
    </p:spTree>
  </p:cSld>
</p:sld>
</file>

<file path=ppt/slides/slide9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20" name="CustomShape 1"/>
          <p:cNvSpPr/>
          <p:nvPr/>
        </p:nvSpPr>
        <p:spPr>
          <a:xfrm>
            <a:off x="0" y="0"/>
            <a:ext cx="12191760" cy="826560"/>
          </a:xfrm>
          <a:prstGeom prst="rect">
            <a:avLst/>
          </a:prstGeom>
          <a:solidFill>
            <a:srgbClr val="0000ff"/>
          </a:solidFill>
        </p:spPr>
      </p:sp>
      <p:sp>
        <p:nvSpPr>
          <p:cNvPr id="621" name="CustomShape 2"/>
          <p:cNvSpPr/>
          <p:nvPr/>
        </p:nvSpPr>
        <p:spPr>
          <a:xfrm>
            <a:off x="0" y="0"/>
            <a:ext cx="9550080" cy="826560"/>
          </a:xfrm>
          <a:prstGeom prst="rect">
            <a:avLst/>
          </a:prstGeom>
          <a:solidFill>
            <a:srgbClr val="ffffff"/>
          </a:solidFill>
          <a:ln w="57240">
            <a:solidFill>
              <a:srgbClr val="0000ff"/>
            </a:solidFill>
            <a:miter/>
          </a:ln>
        </p:spPr>
        <p:txBody>
          <a:bodyPr bIns="45000" lIns="90000" rIns="90000" tIns="45000"/>
          <a:p>
            <a:pPr algn="ctr">
              <a:lnSpc>
                <a:spcPct val="100000"/>
              </a:lnSpc>
            </a:pPr>
            <a:r>
              <a:rPr b="1" lang="pt-BR" sz="4800">
                <a:solidFill>
                  <a:srgbClr val="0033cc"/>
                </a:solidFill>
                <a:latin typeface="Verdana"/>
              </a:rPr>
              <a:t>CONSULTAS</a:t>
            </a:r>
            <a:endParaRPr/>
          </a:p>
        </p:txBody>
      </p:sp>
      <p:sp>
        <p:nvSpPr>
          <p:cNvPr id="622" name="CustomShape 3"/>
          <p:cNvSpPr/>
          <p:nvPr/>
        </p:nvSpPr>
        <p:spPr>
          <a:xfrm>
            <a:off x="0" y="0"/>
            <a:ext cx="12052080" cy="826560"/>
          </a:xfrm>
          <a:prstGeom prst="rect">
            <a:avLst/>
          </a:prstGeom>
          <a:solidFill>
            <a:srgbClr val="ffffff"/>
          </a:solidFill>
          <a:ln w="57240">
            <a:solidFill>
              <a:srgbClr val="0000ff"/>
            </a:solidFill>
            <a:miter/>
          </a:ln>
        </p:spPr>
        <p:txBody>
          <a:bodyPr bIns="45000" lIns="90000" rIns="90000" tIns="45000"/>
          <a:p>
            <a:pPr algn="ctr">
              <a:lnSpc>
                <a:spcPct val="100000"/>
              </a:lnSpc>
            </a:pPr>
            <a:r>
              <a:rPr lang="pt-BR" sz="2800">
                <a:solidFill>
                  <a:srgbClr val="000099"/>
                </a:solidFill>
                <a:latin typeface="Verdana"/>
              </a:rPr>
              <a:t>Exclusão</a:t>
            </a:r>
            <a:endParaRPr/>
          </a:p>
          <a:p>
            <a:pPr>
              <a:lnSpc>
                <a:spcPct val="100000"/>
              </a:lnSpc>
            </a:pPr>
            <a:r>
              <a:rPr b="1" lang="pt-BR" sz="1200">
                <a:solidFill>
                  <a:srgbClr val="000099"/>
                </a:solidFill>
                <a:latin typeface="Tahoma"/>
              </a:rPr>
              <a:t> </a:t>
            </a:r>
            <a:endParaRPr/>
          </a:p>
        </p:txBody>
      </p:sp>
      <p:sp>
        <p:nvSpPr>
          <p:cNvPr id="623" name="CustomShape 4"/>
          <p:cNvSpPr/>
          <p:nvPr/>
        </p:nvSpPr>
        <p:spPr>
          <a:xfrm>
            <a:off x="0" y="762120"/>
            <a:ext cx="12191760" cy="1193760"/>
          </a:xfrm>
          <a:prstGeom prst="rect">
            <a:avLst/>
          </a:prstGeom>
        </p:spPr>
        <p:txBody>
          <a:bodyPr bIns="45000" lIns="90000" rIns="90000" tIns="45000"/>
          <a:p>
            <a:pPr>
              <a:lnSpc>
                <a:spcPct val="100000"/>
              </a:lnSpc>
            </a:pPr>
            <a:r>
              <a:rPr b="1" lang="pt-BR" sz="1400">
                <a:solidFill>
                  <a:srgbClr val="ed7d31"/>
                </a:solidFill>
                <a:latin typeface="Verdana"/>
              </a:rPr>
              <a:t> </a:t>
            </a:r>
            <a:endParaRPr/>
          </a:p>
          <a:p>
            <a:pPr>
              <a:lnSpc>
                <a:spcPct val="100000"/>
              </a:lnSpc>
            </a:pPr>
            <a:endParaRPr/>
          </a:p>
          <a:p>
            <a:pPr>
              <a:lnSpc>
                <a:spcPct val="100000"/>
              </a:lnSpc>
            </a:pPr>
            <a:endParaRPr/>
          </a:p>
          <a:p>
            <a:pPr>
              <a:lnSpc>
                <a:spcPct val="100000"/>
              </a:lnSpc>
            </a:pPr>
            <a:endParaRPr/>
          </a:p>
        </p:txBody>
      </p:sp>
      <p:sp>
        <p:nvSpPr>
          <p:cNvPr id="624" name="CustomShape 5"/>
          <p:cNvSpPr/>
          <p:nvPr/>
        </p:nvSpPr>
        <p:spPr>
          <a:xfrm>
            <a:off x="406440" y="990720"/>
            <a:ext cx="10972440" cy="4162320"/>
          </a:xfrm>
          <a:prstGeom prst="rect">
            <a:avLst/>
          </a:prstGeom>
        </p:spPr>
        <p:txBody>
          <a:bodyPr bIns="45000" lIns="90000" rIns="90000" tIns="45000"/>
          <a:p>
            <a:pPr>
              <a:lnSpc>
                <a:spcPct val="140000"/>
              </a:lnSpc>
            </a:pPr>
            <a:r>
              <a:rPr b="1" lang="pt-BR" sz="2400">
                <a:solidFill>
                  <a:srgbClr val="385623"/>
                </a:solidFill>
                <a:latin typeface="Verdana"/>
              </a:rPr>
              <a:t>Por opção</a:t>
            </a:r>
            <a:endParaRPr/>
          </a:p>
          <a:p>
            <a:pPr lvl="1">
              <a:lnSpc>
                <a:spcPct val="140000"/>
              </a:lnSpc>
              <a:buSzPct val="25000"/>
              <a:buFont typeface="StarSymbol"/>
              <a:buChar char=""/>
            </a:pPr>
            <a:r>
              <a:rPr lang="pt-BR" u="sng">
                <a:solidFill>
                  <a:srgbClr val="385623"/>
                </a:solidFill>
                <a:latin typeface="Verdana"/>
              </a:rPr>
              <a:t>Quando comunicar</a:t>
            </a:r>
            <a:r>
              <a:rPr lang="pt-BR">
                <a:solidFill>
                  <a:srgbClr val="385623"/>
                </a:solidFill>
                <a:latin typeface="Verdana"/>
              </a:rPr>
              <a:t>:</a:t>
            </a:r>
            <a:endParaRPr/>
          </a:p>
          <a:p>
            <a:pPr>
              <a:lnSpc>
                <a:spcPct val="140000"/>
              </a:lnSpc>
            </a:pPr>
            <a:r>
              <a:rPr lang="pt-BR">
                <a:solidFill>
                  <a:srgbClr val="385623"/>
                </a:solidFill>
                <a:latin typeface="Verdana"/>
              </a:rPr>
              <a:t>-   a  qualquer tempo</a:t>
            </a:r>
            <a:endParaRPr/>
          </a:p>
          <a:p>
            <a:pPr>
              <a:lnSpc>
                <a:spcPct val="140000"/>
              </a:lnSpc>
            </a:pPr>
            <a:endParaRPr/>
          </a:p>
          <a:p>
            <a:pPr lvl="1">
              <a:lnSpc>
                <a:spcPct val="100000"/>
              </a:lnSpc>
              <a:buSzPct val="25000"/>
              <a:buFont typeface="StarSymbol"/>
              <a:buChar char=""/>
            </a:pPr>
            <a:r>
              <a:rPr lang="pt-BR" sz="2000">
                <a:solidFill>
                  <a:srgbClr val="385623"/>
                </a:solidFill>
                <a:latin typeface="Verdana"/>
              </a:rPr>
              <a:t>Efeitos</a:t>
            </a:r>
            <a:endParaRPr/>
          </a:p>
          <a:p>
            <a:pPr algn="just">
              <a:lnSpc>
                <a:spcPct val="150000"/>
              </a:lnSpc>
            </a:pPr>
            <a:r>
              <a:rPr lang="pt-BR">
                <a:solidFill>
                  <a:srgbClr val="385623"/>
                </a:solidFill>
                <a:latin typeface="Verdana"/>
              </a:rPr>
              <a:t>A partir de 1° de janeiro do ano-calendário subsequente ao da comunicação.</a:t>
            </a:r>
            <a:endParaRPr/>
          </a:p>
          <a:p>
            <a:pPr algn="just">
              <a:lnSpc>
                <a:spcPct val="150000"/>
              </a:lnSpc>
            </a:pPr>
            <a:endParaRPr/>
          </a:p>
          <a:p>
            <a:pPr algn="just">
              <a:lnSpc>
                <a:spcPct val="150000"/>
              </a:lnSpc>
            </a:pPr>
            <a:r>
              <a:rPr lang="pt-BR">
                <a:solidFill>
                  <a:srgbClr val="385623"/>
                </a:solidFill>
                <a:latin typeface="Verdana"/>
              </a:rPr>
              <a:t> </a:t>
            </a:r>
            <a:r>
              <a:rPr b="1" lang="pt-BR" u="sng">
                <a:solidFill>
                  <a:srgbClr val="385623"/>
                </a:solidFill>
                <a:latin typeface="Verdana"/>
              </a:rPr>
              <a:t>Exceção</a:t>
            </a:r>
            <a:r>
              <a:rPr lang="pt-BR">
                <a:solidFill>
                  <a:srgbClr val="385623"/>
                </a:solidFill>
                <a:latin typeface="Verdana"/>
              </a:rPr>
              <a:t>: quando a comunicação é feita em janeiro, os efeitos ocorrem nesse mesmo ano-calendário</a:t>
            </a:r>
            <a:endParaRPr/>
          </a:p>
        </p:txBody>
      </p:sp>
      <p:pic>
        <p:nvPicPr>
          <p:cNvPr descr="" id="625" name="Imagem 7"/>
          <p:cNvPicPr/>
          <p:nvPr/>
        </p:nvPicPr>
        <p:blipFill>
          <a:blip r:embed="rId1"/>
          <a:stretch>
            <a:fillRect/>
          </a:stretch>
        </p:blipFill>
        <p:spPr>
          <a:xfrm>
            <a:off x="9229680" y="0"/>
            <a:ext cx="2413800" cy="774000"/>
          </a:xfrm>
          <a:prstGeom prst="rect">
            <a:avLst/>
          </a:prstGeom>
        </p:spPr>
      </p:pic>
    </p:spTree>
  </p:cSld>
</p:sld>
</file>

<file path=ppt/slides/slide9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26" name="CustomShape 1"/>
          <p:cNvSpPr/>
          <p:nvPr/>
        </p:nvSpPr>
        <p:spPr>
          <a:xfrm>
            <a:off x="0" y="0"/>
            <a:ext cx="12191760" cy="826560"/>
          </a:xfrm>
          <a:prstGeom prst="rect">
            <a:avLst/>
          </a:prstGeom>
          <a:solidFill>
            <a:srgbClr val="0000ff"/>
          </a:solidFill>
        </p:spPr>
      </p:sp>
      <p:sp>
        <p:nvSpPr>
          <p:cNvPr id="627" name="CustomShape 2"/>
          <p:cNvSpPr/>
          <p:nvPr/>
        </p:nvSpPr>
        <p:spPr>
          <a:xfrm>
            <a:off x="0" y="0"/>
            <a:ext cx="9550080" cy="826560"/>
          </a:xfrm>
          <a:prstGeom prst="rect">
            <a:avLst/>
          </a:prstGeom>
          <a:solidFill>
            <a:srgbClr val="ffffff"/>
          </a:solidFill>
          <a:ln w="57240">
            <a:solidFill>
              <a:srgbClr val="0000ff"/>
            </a:solidFill>
            <a:miter/>
          </a:ln>
        </p:spPr>
        <p:txBody>
          <a:bodyPr bIns="45000" lIns="90000" rIns="90000" tIns="45000"/>
          <a:p>
            <a:pPr algn="ctr">
              <a:lnSpc>
                <a:spcPct val="100000"/>
              </a:lnSpc>
            </a:pPr>
            <a:r>
              <a:rPr b="1" lang="pt-BR" sz="4800">
                <a:solidFill>
                  <a:srgbClr val="0033cc"/>
                </a:solidFill>
                <a:latin typeface="Verdana"/>
              </a:rPr>
              <a:t>CONSULTAS</a:t>
            </a:r>
            <a:endParaRPr/>
          </a:p>
        </p:txBody>
      </p:sp>
      <p:sp>
        <p:nvSpPr>
          <p:cNvPr id="628" name="CustomShape 3"/>
          <p:cNvSpPr/>
          <p:nvPr/>
        </p:nvSpPr>
        <p:spPr>
          <a:xfrm>
            <a:off x="0" y="0"/>
            <a:ext cx="12191760" cy="826560"/>
          </a:xfrm>
          <a:prstGeom prst="rect">
            <a:avLst/>
          </a:prstGeom>
          <a:solidFill>
            <a:srgbClr val="ffffff"/>
          </a:solidFill>
          <a:ln w="57240">
            <a:solidFill>
              <a:srgbClr val="0000ff"/>
            </a:solidFill>
            <a:miter/>
          </a:ln>
        </p:spPr>
        <p:txBody>
          <a:bodyPr bIns="45000" lIns="90000" rIns="90000" tIns="45000"/>
          <a:p>
            <a:pPr algn="ctr">
              <a:lnSpc>
                <a:spcPct val="100000"/>
              </a:lnSpc>
            </a:pPr>
            <a:r>
              <a:rPr lang="pt-BR" sz="2600">
                <a:solidFill>
                  <a:srgbClr val="000099"/>
                </a:solidFill>
                <a:latin typeface="Verdana"/>
              </a:rPr>
              <a:t>Exclusão</a:t>
            </a:r>
            <a:endParaRPr/>
          </a:p>
          <a:p>
            <a:pPr>
              <a:lnSpc>
                <a:spcPct val="100000"/>
              </a:lnSpc>
            </a:pPr>
            <a:r>
              <a:rPr b="1" lang="pt-BR" sz="1200">
                <a:solidFill>
                  <a:srgbClr val="000099"/>
                </a:solidFill>
                <a:latin typeface="Tahoma"/>
              </a:rPr>
              <a:t> </a:t>
            </a:r>
            <a:endParaRPr/>
          </a:p>
        </p:txBody>
      </p:sp>
      <p:sp>
        <p:nvSpPr>
          <p:cNvPr id="629" name="CustomShape 4"/>
          <p:cNvSpPr/>
          <p:nvPr/>
        </p:nvSpPr>
        <p:spPr>
          <a:xfrm>
            <a:off x="0" y="762120"/>
            <a:ext cx="12191760" cy="1193760"/>
          </a:xfrm>
          <a:prstGeom prst="rect">
            <a:avLst/>
          </a:prstGeom>
        </p:spPr>
        <p:txBody>
          <a:bodyPr bIns="45000" lIns="90000" rIns="90000" tIns="45000"/>
          <a:p>
            <a:pPr>
              <a:lnSpc>
                <a:spcPct val="100000"/>
              </a:lnSpc>
            </a:pPr>
            <a:r>
              <a:rPr b="1" lang="pt-BR" sz="1400">
                <a:solidFill>
                  <a:srgbClr val="ed7d31"/>
                </a:solidFill>
                <a:latin typeface="Verdana"/>
              </a:rPr>
              <a:t> </a:t>
            </a:r>
            <a:endParaRPr/>
          </a:p>
          <a:p>
            <a:pPr>
              <a:lnSpc>
                <a:spcPct val="100000"/>
              </a:lnSpc>
            </a:pPr>
            <a:endParaRPr/>
          </a:p>
          <a:p>
            <a:pPr>
              <a:lnSpc>
                <a:spcPct val="100000"/>
              </a:lnSpc>
            </a:pPr>
            <a:endParaRPr/>
          </a:p>
          <a:p>
            <a:pPr>
              <a:lnSpc>
                <a:spcPct val="100000"/>
              </a:lnSpc>
            </a:pPr>
            <a:endParaRPr/>
          </a:p>
        </p:txBody>
      </p:sp>
      <p:sp>
        <p:nvSpPr>
          <p:cNvPr id="630" name="CustomShape 5"/>
          <p:cNvSpPr/>
          <p:nvPr/>
        </p:nvSpPr>
        <p:spPr>
          <a:xfrm>
            <a:off x="406440" y="990720"/>
            <a:ext cx="10972440" cy="3719880"/>
          </a:xfrm>
          <a:prstGeom prst="rect">
            <a:avLst/>
          </a:prstGeom>
        </p:spPr>
        <p:txBody>
          <a:bodyPr bIns="45000" lIns="90000" rIns="90000" tIns="45000"/>
          <a:p>
            <a:pPr>
              <a:lnSpc>
                <a:spcPct val="140000"/>
              </a:lnSpc>
            </a:pPr>
            <a:endParaRPr/>
          </a:p>
          <a:p>
            <a:pPr>
              <a:lnSpc>
                <a:spcPct val="140000"/>
              </a:lnSpc>
            </a:pPr>
            <a:r>
              <a:rPr lang="pt-BR" sz="2400">
                <a:solidFill>
                  <a:srgbClr val="385623"/>
                </a:solidFill>
                <a:latin typeface="Verdana"/>
              </a:rPr>
              <a:t>Obrigatória</a:t>
            </a:r>
            <a:endParaRPr/>
          </a:p>
          <a:p>
            <a:pPr lvl="1">
              <a:lnSpc>
                <a:spcPct val="140000"/>
              </a:lnSpc>
              <a:buSzPct val="25000"/>
              <a:buFont typeface="StarSymbol"/>
              <a:buChar char=""/>
            </a:pPr>
            <a:r>
              <a:rPr lang="pt-BR" u="sng">
                <a:solidFill>
                  <a:srgbClr val="385623"/>
                </a:solidFill>
                <a:latin typeface="Verdana"/>
              </a:rPr>
              <a:t>Quando comunicar</a:t>
            </a:r>
            <a:r>
              <a:rPr lang="pt-BR">
                <a:solidFill>
                  <a:srgbClr val="385623"/>
                </a:solidFill>
                <a:latin typeface="Verdana"/>
              </a:rPr>
              <a:t>:</a:t>
            </a:r>
            <a:endParaRPr/>
          </a:p>
          <a:p>
            <a:pPr lvl="1">
              <a:lnSpc>
                <a:spcPct val="140000"/>
              </a:lnSpc>
              <a:buSzPct val="25000"/>
              <a:buFont typeface="StarSymbol"/>
              <a:buChar char=""/>
            </a:pPr>
            <a:r>
              <a:rPr lang="pt-BR">
                <a:solidFill>
                  <a:srgbClr val="385623"/>
                </a:solidFill>
                <a:latin typeface="Verdana"/>
              </a:rPr>
              <a:t>excesso de receita bruta: até último dia útil de janeiro do ano subsequente</a:t>
            </a:r>
            <a:endParaRPr/>
          </a:p>
          <a:p>
            <a:pPr lvl="1">
              <a:lnSpc>
                <a:spcPct val="140000"/>
              </a:lnSpc>
              <a:buSzPct val="25000"/>
              <a:buFont typeface="StarSymbol"/>
              <a:buChar char=""/>
            </a:pPr>
            <a:r>
              <a:rPr lang="pt-BR">
                <a:solidFill>
                  <a:srgbClr val="385623"/>
                </a:solidFill>
                <a:latin typeface="Verdana"/>
              </a:rPr>
              <a:t>Excesso de receita bruta que ultrapasse em mais de 20% o limite.</a:t>
            </a:r>
            <a:endParaRPr/>
          </a:p>
          <a:p>
            <a:pPr lvl="1">
              <a:lnSpc>
                <a:spcPct val="140000"/>
              </a:lnSpc>
              <a:buSzPct val="25000"/>
              <a:buFont typeface="StarSymbol"/>
              <a:buChar char=""/>
            </a:pPr>
            <a:r>
              <a:rPr lang="pt-BR">
                <a:solidFill>
                  <a:srgbClr val="385623"/>
                </a:solidFill>
                <a:latin typeface="Verdana"/>
              </a:rPr>
              <a:t>Débitos com a Fazenda Pública: até último dia útil do mês subsequente</a:t>
            </a:r>
            <a:endParaRPr/>
          </a:p>
          <a:p>
            <a:pPr lvl="1">
              <a:lnSpc>
                <a:spcPct val="140000"/>
              </a:lnSpc>
              <a:buSzPct val="25000"/>
              <a:buFont typeface="StarSymbol"/>
              <a:buChar char=""/>
            </a:pPr>
            <a:r>
              <a:rPr lang="pt-BR">
                <a:solidFill>
                  <a:srgbClr val="385623"/>
                </a:solidFill>
                <a:latin typeface="Verdana"/>
              </a:rPr>
              <a:t>Demais casos de vedação: até último dia útil do mês subsequente</a:t>
            </a:r>
            <a:endParaRPr/>
          </a:p>
        </p:txBody>
      </p:sp>
      <p:pic>
        <p:nvPicPr>
          <p:cNvPr descr="" id="631" name="Imagem 7"/>
          <p:cNvPicPr/>
          <p:nvPr/>
        </p:nvPicPr>
        <p:blipFill>
          <a:blip r:embed="rId1"/>
          <a:stretch>
            <a:fillRect/>
          </a:stretch>
        </p:blipFill>
        <p:spPr>
          <a:xfrm>
            <a:off x="9086400" y="0"/>
            <a:ext cx="2413800" cy="774000"/>
          </a:xfrm>
          <a:prstGeom prst="rect">
            <a:avLst/>
          </a:prstGeom>
        </p:spPr>
      </p:pic>
    </p:spTree>
  </p:cSld>
</p:sld>
</file>

<file path=ppt/slides/slide9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32" name="CustomShape 1"/>
          <p:cNvSpPr/>
          <p:nvPr/>
        </p:nvSpPr>
        <p:spPr>
          <a:xfrm>
            <a:off x="0" y="0"/>
            <a:ext cx="12191760" cy="826560"/>
          </a:xfrm>
          <a:prstGeom prst="rect">
            <a:avLst/>
          </a:prstGeom>
          <a:solidFill>
            <a:srgbClr val="0000ff"/>
          </a:solidFill>
        </p:spPr>
      </p:sp>
      <p:sp>
        <p:nvSpPr>
          <p:cNvPr id="633" name="CustomShape 2"/>
          <p:cNvSpPr/>
          <p:nvPr/>
        </p:nvSpPr>
        <p:spPr>
          <a:xfrm>
            <a:off x="0" y="0"/>
            <a:ext cx="9550080" cy="826560"/>
          </a:xfrm>
          <a:prstGeom prst="rect">
            <a:avLst/>
          </a:prstGeom>
          <a:solidFill>
            <a:srgbClr val="ffffff"/>
          </a:solidFill>
          <a:ln w="57240">
            <a:solidFill>
              <a:srgbClr val="0000ff"/>
            </a:solidFill>
            <a:miter/>
          </a:ln>
        </p:spPr>
        <p:txBody>
          <a:bodyPr bIns="45000" lIns="90000" rIns="90000" tIns="45000"/>
          <a:p>
            <a:pPr algn="ctr">
              <a:lnSpc>
                <a:spcPct val="100000"/>
              </a:lnSpc>
            </a:pPr>
            <a:r>
              <a:rPr b="1" lang="pt-BR" sz="4800">
                <a:solidFill>
                  <a:srgbClr val="0033cc"/>
                </a:solidFill>
                <a:latin typeface="Verdana"/>
              </a:rPr>
              <a:t>CONSULTAS</a:t>
            </a:r>
            <a:endParaRPr/>
          </a:p>
        </p:txBody>
      </p:sp>
      <p:sp>
        <p:nvSpPr>
          <p:cNvPr id="634" name="CustomShape 3"/>
          <p:cNvSpPr/>
          <p:nvPr/>
        </p:nvSpPr>
        <p:spPr>
          <a:xfrm>
            <a:off x="0" y="0"/>
            <a:ext cx="12191760" cy="826560"/>
          </a:xfrm>
          <a:prstGeom prst="rect">
            <a:avLst/>
          </a:prstGeom>
          <a:solidFill>
            <a:srgbClr val="ffffff"/>
          </a:solidFill>
          <a:ln w="57240">
            <a:solidFill>
              <a:srgbClr val="0000ff"/>
            </a:solidFill>
            <a:miter/>
          </a:ln>
        </p:spPr>
        <p:txBody>
          <a:bodyPr bIns="45000" lIns="90000" rIns="90000" tIns="45000"/>
          <a:p>
            <a:pPr algn="ctr">
              <a:lnSpc>
                <a:spcPct val="100000"/>
              </a:lnSpc>
            </a:pPr>
            <a:r>
              <a:rPr lang="pt-BR" sz="2600">
                <a:solidFill>
                  <a:srgbClr val="385623"/>
                </a:solidFill>
                <a:latin typeface="Verdana"/>
              </a:rPr>
              <a:t>Exclusão obrigatória</a:t>
            </a:r>
            <a:endParaRPr/>
          </a:p>
          <a:p>
            <a:pPr>
              <a:lnSpc>
                <a:spcPct val="100000"/>
              </a:lnSpc>
            </a:pPr>
            <a:r>
              <a:rPr b="1" lang="pt-BR" sz="1200">
                <a:solidFill>
                  <a:srgbClr val="385623"/>
                </a:solidFill>
                <a:latin typeface="Tahoma"/>
              </a:rPr>
              <a:t> </a:t>
            </a:r>
            <a:endParaRPr/>
          </a:p>
        </p:txBody>
      </p:sp>
      <p:sp>
        <p:nvSpPr>
          <p:cNvPr id="635" name="CustomShape 4"/>
          <p:cNvSpPr/>
          <p:nvPr/>
        </p:nvSpPr>
        <p:spPr>
          <a:xfrm>
            <a:off x="0" y="0"/>
            <a:ext cx="12191760" cy="1193760"/>
          </a:xfrm>
          <a:prstGeom prst="rect">
            <a:avLst/>
          </a:prstGeom>
        </p:spPr>
        <p:txBody>
          <a:bodyPr bIns="45000" lIns="90000" rIns="90000" tIns="45000"/>
          <a:p>
            <a:pPr>
              <a:lnSpc>
                <a:spcPct val="100000"/>
              </a:lnSpc>
            </a:pPr>
            <a:r>
              <a:rPr b="1" lang="pt-BR" sz="1400">
                <a:solidFill>
                  <a:srgbClr val="ed7d31"/>
                </a:solidFill>
                <a:latin typeface="Verdana"/>
              </a:rPr>
              <a:t> </a:t>
            </a:r>
            <a:endParaRPr/>
          </a:p>
          <a:p>
            <a:pPr>
              <a:lnSpc>
                <a:spcPct val="100000"/>
              </a:lnSpc>
            </a:pPr>
            <a:endParaRPr/>
          </a:p>
          <a:p>
            <a:pPr>
              <a:lnSpc>
                <a:spcPct val="100000"/>
              </a:lnSpc>
            </a:pPr>
            <a:endParaRPr/>
          </a:p>
          <a:p>
            <a:pPr>
              <a:lnSpc>
                <a:spcPct val="100000"/>
              </a:lnSpc>
            </a:pPr>
            <a:endParaRPr/>
          </a:p>
        </p:txBody>
      </p:sp>
      <p:sp>
        <p:nvSpPr>
          <p:cNvPr id="636" name="CustomShape 5"/>
          <p:cNvSpPr/>
          <p:nvPr/>
        </p:nvSpPr>
        <p:spPr>
          <a:xfrm>
            <a:off x="406440" y="942840"/>
            <a:ext cx="10972440" cy="5496840"/>
          </a:xfrm>
          <a:prstGeom prst="rect">
            <a:avLst/>
          </a:prstGeom>
        </p:spPr>
        <p:txBody>
          <a:bodyPr bIns="45000" lIns="90000" rIns="90000" tIns="45000"/>
          <a:p>
            <a:pPr lvl="1">
              <a:lnSpc>
                <a:spcPct val="140000"/>
              </a:lnSpc>
              <a:buSzPct val="25000"/>
              <a:buFont typeface="StarSymbol"/>
              <a:buChar char=""/>
            </a:pPr>
            <a:r>
              <a:rPr lang="pt-BR" u="sng">
                <a:solidFill>
                  <a:srgbClr val="385623"/>
                </a:solidFill>
                <a:latin typeface="Verdana"/>
              </a:rPr>
              <a:t>Efeitos:</a:t>
            </a:r>
            <a:endParaRPr/>
          </a:p>
          <a:p>
            <a:pPr lvl="1">
              <a:lnSpc>
                <a:spcPct val="140000"/>
              </a:lnSpc>
              <a:buSzPct val="25000"/>
              <a:buFont typeface="StarSymbol"/>
              <a:buChar char=""/>
            </a:pPr>
            <a:r>
              <a:rPr lang="pt-BR">
                <a:solidFill>
                  <a:srgbClr val="385623"/>
                </a:solidFill>
                <a:latin typeface="Verdana"/>
              </a:rPr>
              <a:t>excesso de receita bruta: </a:t>
            </a:r>
            <a:r>
              <a:rPr lang="pt-BR">
                <a:solidFill>
                  <a:srgbClr val="385623"/>
                </a:solidFill>
                <a:latin typeface="Verdana"/>
              </a:rPr>
              <a:t>a partir de 1º de janeiro do ano-calendário subseqüente</a:t>
            </a:r>
            <a:endParaRPr/>
          </a:p>
          <a:p>
            <a:pPr lvl="1">
              <a:lnSpc>
                <a:spcPct val="140000"/>
              </a:lnSpc>
              <a:buSzPct val="25000"/>
              <a:buFont typeface="StarSymbol"/>
              <a:buChar char=""/>
            </a:pPr>
            <a:r>
              <a:rPr lang="pt-BR">
                <a:solidFill>
                  <a:srgbClr val="385623"/>
                </a:solidFill>
                <a:latin typeface="Verdana"/>
              </a:rPr>
              <a:t>Excesso de receita bruta em mais de 20% acima do limite: mês subsequente à ocorrência.</a:t>
            </a:r>
            <a:endParaRPr/>
          </a:p>
          <a:p>
            <a:pPr lvl="1">
              <a:lnSpc>
                <a:spcPct val="140000"/>
              </a:lnSpc>
              <a:buSzPct val="25000"/>
              <a:buFont typeface="StarSymbol"/>
              <a:buChar char=""/>
            </a:pPr>
            <a:r>
              <a:rPr lang="pt-BR">
                <a:solidFill>
                  <a:srgbClr val="385623"/>
                </a:solidFill>
                <a:latin typeface="Verdana"/>
              </a:rPr>
              <a:t>excesso de receita bruta em mais de  20% acima do limite  no ano de início de atividades: retroativamente ao início.</a:t>
            </a:r>
            <a:endParaRPr/>
          </a:p>
          <a:p>
            <a:pPr lvl="1">
              <a:lnSpc>
                <a:spcPct val="140000"/>
              </a:lnSpc>
              <a:buSzPct val="25000"/>
              <a:buFont typeface="StarSymbol"/>
              <a:buChar char=""/>
            </a:pPr>
            <a:r>
              <a:rPr lang="pt-BR">
                <a:solidFill>
                  <a:srgbClr val="385623"/>
                </a:solidFill>
                <a:latin typeface="Verdana"/>
              </a:rPr>
              <a:t>débitos com a Fazenda Pública: a partir do ano-calendário seguinte ao da comunicação pelo contribuinte ou, no caso de exclusão de ofício, ao ano-calendário da ciência da exclusão.</a:t>
            </a:r>
            <a:endParaRPr/>
          </a:p>
          <a:p>
            <a:pPr lvl="1">
              <a:lnSpc>
                <a:spcPct val="140000"/>
              </a:lnSpc>
              <a:buSzPct val="25000"/>
              <a:buFont typeface="StarSymbol"/>
              <a:buChar char=""/>
            </a:pPr>
            <a:r>
              <a:rPr lang="pt-BR">
                <a:solidFill>
                  <a:srgbClr val="385623"/>
                </a:solidFill>
                <a:latin typeface="Verdana"/>
              </a:rPr>
              <a:t>outros casos de vedação: a partir do  mês seguinte ao da ocorrência;</a:t>
            </a:r>
            <a:endParaRPr/>
          </a:p>
          <a:p>
            <a:pPr lvl="1">
              <a:lnSpc>
                <a:spcPct val="140000"/>
              </a:lnSpc>
              <a:buSzPct val="25000"/>
              <a:buFont typeface="StarSymbol"/>
              <a:buChar char=""/>
            </a:pPr>
            <a:r>
              <a:rPr lang="pt-BR">
                <a:solidFill>
                  <a:srgbClr val="385623"/>
                </a:solidFill>
                <a:latin typeface="Verdana"/>
              </a:rPr>
              <a:t>infrações : a partir do mês da ocorrência;</a:t>
            </a:r>
            <a:endParaRPr/>
          </a:p>
          <a:p>
            <a:pPr lvl="1">
              <a:lnSpc>
                <a:spcPct val="140000"/>
              </a:lnSpc>
              <a:buSzPct val="25000"/>
              <a:buFont typeface="StarSymbol"/>
              <a:buChar char=""/>
            </a:pPr>
            <a:r>
              <a:rPr lang="pt-BR">
                <a:solidFill>
                  <a:srgbClr val="385623"/>
                </a:solidFill>
                <a:latin typeface="Verdana"/>
              </a:rPr>
              <a:t>Incidência de vedação desde o ingresso: retroativa à data de opção.</a:t>
            </a:r>
            <a:endParaRPr/>
          </a:p>
        </p:txBody>
      </p:sp>
      <p:pic>
        <p:nvPicPr>
          <p:cNvPr descr="" id="637" name="Imagem 7"/>
          <p:cNvPicPr/>
          <p:nvPr/>
        </p:nvPicPr>
        <p:blipFill>
          <a:blip r:embed="rId1"/>
          <a:stretch>
            <a:fillRect/>
          </a:stretch>
        </p:blipFill>
        <p:spPr>
          <a:xfrm>
            <a:off x="8510760" y="158040"/>
            <a:ext cx="3105360" cy="642960"/>
          </a:xfrm>
          <a:prstGeom prst="rect">
            <a:avLst/>
          </a:prstGeom>
        </p:spPr>
      </p:pic>
    </p:spTree>
  </p:cSld>
</p:sld>
</file>

<file path=ppt/slides/slide9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38" name="CustomShape 1"/>
          <p:cNvSpPr/>
          <p:nvPr/>
        </p:nvSpPr>
        <p:spPr>
          <a:xfrm>
            <a:off x="0" y="0"/>
            <a:ext cx="12191760" cy="826560"/>
          </a:xfrm>
          <a:prstGeom prst="rect">
            <a:avLst/>
          </a:prstGeom>
          <a:solidFill>
            <a:srgbClr val="0000ff"/>
          </a:solidFill>
        </p:spPr>
      </p:sp>
      <p:sp>
        <p:nvSpPr>
          <p:cNvPr id="639" name="CustomShape 2"/>
          <p:cNvSpPr/>
          <p:nvPr/>
        </p:nvSpPr>
        <p:spPr>
          <a:xfrm>
            <a:off x="0" y="0"/>
            <a:ext cx="9550080" cy="826560"/>
          </a:xfrm>
          <a:prstGeom prst="rect">
            <a:avLst/>
          </a:prstGeom>
          <a:solidFill>
            <a:srgbClr val="ffffff"/>
          </a:solidFill>
          <a:ln w="57240">
            <a:solidFill>
              <a:srgbClr val="0000ff"/>
            </a:solidFill>
            <a:miter/>
          </a:ln>
        </p:spPr>
        <p:txBody>
          <a:bodyPr bIns="45000" lIns="90000" rIns="90000" tIns="45000"/>
          <a:p>
            <a:pPr algn="ctr">
              <a:lnSpc>
                <a:spcPct val="100000"/>
              </a:lnSpc>
            </a:pPr>
            <a:r>
              <a:rPr b="1" lang="pt-BR" sz="4800">
                <a:solidFill>
                  <a:srgbClr val="0033cc"/>
                </a:solidFill>
                <a:latin typeface="Verdana"/>
              </a:rPr>
              <a:t>CONSULTAS</a:t>
            </a:r>
            <a:endParaRPr/>
          </a:p>
        </p:txBody>
      </p:sp>
      <p:sp>
        <p:nvSpPr>
          <p:cNvPr id="640" name="CustomShape 3"/>
          <p:cNvSpPr/>
          <p:nvPr/>
        </p:nvSpPr>
        <p:spPr>
          <a:xfrm>
            <a:off x="0" y="0"/>
            <a:ext cx="12191760" cy="826560"/>
          </a:xfrm>
          <a:prstGeom prst="rect">
            <a:avLst/>
          </a:prstGeom>
          <a:solidFill>
            <a:srgbClr val="ffffff"/>
          </a:solidFill>
          <a:ln w="57240">
            <a:solidFill>
              <a:srgbClr val="0000ff"/>
            </a:solidFill>
            <a:miter/>
          </a:ln>
        </p:spPr>
        <p:txBody>
          <a:bodyPr bIns="45000" lIns="90000" rIns="90000" tIns="45000"/>
          <a:p>
            <a:pPr algn="ctr">
              <a:lnSpc>
                <a:spcPct val="100000"/>
              </a:lnSpc>
            </a:pPr>
            <a:r>
              <a:rPr lang="pt-BR" sz="2600">
                <a:solidFill>
                  <a:srgbClr val="385623"/>
                </a:solidFill>
                <a:latin typeface="Verdana"/>
              </a:rPr>
              <a:t>Exclusão de ofício</a:t>
            </a:r>
            <a:endParaRPr/>
          </a:p>
          <a:p>
            <a:pPr>
              <a:lnSpc>
                <a:spcPct val="100000"/>
              </a:lnSpc>
            </a:pPr>
            <a:r>
              <a:rPr b="1" lang="pt-BR" sz="1200">
                <a:solidFill>
                  <a:srgbClr val="385623"/>
                </a:solidFill>
                <a:latin typeface="Tahoma"/>
              </a:rPr>
              <a:t> </a:t>
            </a:r>
            <a:endParaRPr/>
          </a:p>
        </p:txBody>
      </p:sp>
      <p:sp>
        <p:nvSpPr>
          <p:cNvPr id="641" name="CustomShape 4"/>
          <p:cNvSpPr/>
          <p:nvPr/>
        </p:nvSpPr>
        <p:spPr>
          <a:xfrm>
            <a:off x="0" y="1219320"/>
            <a:ext cx="12191760" cy="1193760"/>
          </a:xfrm>
          <a:prstGeom prst="rect">
            <a:avLst/>
          </a:prstGeom>
        </p:spPr>
        <p:txBody>
          <a:bodyPr bIns="45000" lIns="90000" rIns="90000" tIns="45000"/>
          <a:p>
            <a:pPr>
              <a:lnSpc>
                <a:spcPct val="100000"/>
              </a:lnSpc>
            </a:pPr>
            <a:r>
              <a:rPr b="1" lang="pt-BR" sz="1400">
                <a:solidFill>
                  <a:srgbClr val="ed7d31"/>
                </a:solidFill>
                <a:latin typeface="Verdana"/>
              </a:rPr>
              <a:t> </a:t>
            </a:r>
            <a:endParaRPr/>
          </a:p>
          <a:p>
            <a:pPr>
              <a:lnSpc>
                <a:spcPct val="100000"/>
              </a:lnSpc>
            </a:pPr>
            <a:endParaRPr/>
          </a:p>
          <a:p>
            <a:pPr>
              <a:lnSpc>
                <a:spcPct val="100000"/>
              </a:lnSpc>
            </a:pPr>
            <a:endParaRPr/>
          </a:p>
          <a:p>
            <a:pPr>
              <a:lnSpc>
                <a:spcPct val="100000"/>
              </a:lnSpc>
            </a:pPr>
            <a:endParaRPr/>
          </a:p>
        </p:txBody>
      </p:sp>
      <p:sp>
        <p:nvSpPr>
          <p:cNvPr id="642" name="CustomShape 5"/>
          <p:cNvSpPr/>
          <p:nvPr/>
        </p:nvSpPr>
        <p:spPr>
          <a:xfrm>
            <a:off x="0" y="1143000"/>
            <a:ext cx="11988360" cy="3382200"/>
          </a:xfrm>
          <a:prstGeom prst="rect">
            <a:avLst/>
          </a:prstGeom>
        </p:spPr>
        <p:txBody>
          <a:bodyPr bIns="45000" lIns="90000" rIns="90000" tIns="45000"/>
          <a:p>
            <a:pPr>
              <a:lnSpc>
                <a:spcPct val="150000"/>
              </a:lnSpc>
            </a:pPr>
            <a:endParaRPr/>
          </a:p>
          <a:p>
            <a:pPr lvl="1">
              <a:lnSpc>
                <a:spcPct val="150000"/>
              </a:lnSpc>
              <a:buSzPct val="25000"/>
              <a:buFont typeface="StarSymbol"/>
              <a:buChar char=""/>
            </a:pPr>
            <a:r>
              <a:rPr lang="pt-BR">
                <a:solidFill>
                  <a:srgbClr val="385623"/>
                </a:solidFill>
                <a:latin typeface="Verdana"/>
              </a:rPr>
              <a:t> </a:t>
            </a:r>
            <a:r>
              <a:rPr lang="pt-BR" u="sng">
                <a:solidFill>
                  <a:srgbClr val="385623"/>
                </a:solidFill>
                <a:latin typeface="Verdana"/>
              </a:rPr>
              <a:t>Termo de exclusão</a:t>
            </a:r>
            <a:r>
              <a:rPr lang="pt-BR">
                <a:solidFill>
                  <a:srgbClr val="385623"/>
                </a:solidFill>
                <a:latin typeface="Verdana"/>
              </a:rPr>
              <a:t>: emitido pelo ente federativo   que iniciar o processo de exclusão.</a:t>
            </a:r>
            <a:endParaRPr/>
          </a:p>
          <a:p>
            <a:pPr lvl="1">
              <a:lnSpc>
                <a:spcPct val="150000"/>
              </a:lnSpc>
              <a:buSzPct val="25000"/>
              <a:buFont typeface="StarSymbol"/>
              <a:buChar char=""/>
            </a:pPr>
            <a:r>
              <a:rPr lang="pt-BR">
                <a:solidFill>
                  <a:srgbClr val="385623"/>
                </a:solidFill>
                <a:latin typeface="Verdana"/>
              </a:rPr>
              <a:t> </a:t>
            </a:r>
            <a:r>
              <a:rPr lang="pt-BR" u="sng">
                <a:solidFill>
                  <a:srgbClr val="385623"/>
                </a:solidFill>
                <a:latin typeface="Verdana"/>
              </a:rPr>
              <a:t>Impugnação do termo</a:t>
            </a:r>
            <a:r>
              <a:rPr lang="pt-BR">
                <a:solidFill>
                  <a:srgbClr val="385623"/>
                </a:solidFill>
                <a:latin typeface="Verdana"/>
              </a:rPr>
              <a:t>:  este se tornará efetivo quando a decisão definitiva for desfavorável ao contribuinte. </a:t>
            </a:r>
            <a:endParaRPr/>
          </a:p>
          <a:p>
            <a:pPr lvl="1">
              <a:lnSpc>
                <a:spcPct val="150000"/>
              </a:lnSpc>
              <a:buSzPct val="25000"/>
              <a:buFont typeface="StarSymbol"/>
              <a:buChar char=""/>
            </a:pPr>
            <a:r>
              <a:rPr lang="pt-BR" u="sng">
                <a:solidFill>
                  <a:srgbClr val="385623"/>
                </a:solidFill>
                <a:latin typeface="Verdana"/>
              </a:rPr>
              <a:t> </a:t>
            </a:r>
            <a:r>
              <a:rPr lang="pt-BR" u="sng">
                <a:solidFill>
                  <a:srgbClr val="385623"/>
                </a:solidFill>
                <a:latin typeface="Verdana"/>
              </a:rPr>
              <a:t>Exclusão de ofício</a:t>
            </a:r>
            <a:r>
              <a:rPr lang="pt-BR">
                <a:solidFill>
                  <a:srgbClr val="385623"/>
                </a:solidFill>
                <a:latin typeface="Verdana"/>
              </a:rPr>
              <a:t>: registrada no Portal pelo ente federativo que a promoveu, ficando os efeitos da exclusão condicionados a esse registro.</a:t>
            </a:r>
            <a:endParaRPr/>
          </a:p>
          <a:p>
            <a:pPr lvl="1">
              <a:lnSpc>
                <a:spcPct val="150000"/>
              </a:lnSpc>
              <a:buSzPct val="25000"/>
              <a:buFont typeface="StarSymbol"/>
              <a:buChar char=""/>
            </a:pPr>
            <a:r>
              <a:rPr lang="pt-BR" u="sng">
                <a:solidFill>
                  <a:srgbClr val="385623"/>
                </a:solidFill>
                <a:latin typeface="Verdana"/>
              </a:rPr>
              <a:t> </a:t>
            </a:r>
            <a:r>
              <a:rPr lang="pt-BR" u="sng">
                <a:solidFill>
                  <a:srgbClr val="385623"/>
                </a:solidFill>
                <a:latin typeface="Verdana"/>
              </a:rPr>
              <a:t>Contencioso administrativo</a:t>
            </a:r>
            <a:r>
              <a:rPr lang="pt-BR">
                <a:solidFill>
                  <a:srgbClr val="385623"/>
                </a:solidFill>
                <a:latin typeface="Verdana"/>
              </a:rPr>
              <a:t>: competência do ente federativo que efetuar a exclusão.  </a:t>
            </a:r>
            <a:endParaRPr/>
          </a:p>
        </p:txBody>
      </p:sp>
      <p:pic>
        <p:nvPicPr>
          <p:cNvPr descr="" id="643" name="Imagem 7"/>
          <p:cNvPicPr/>
          <p:nvPr/>
        </p:nvPicPr>
        <p:blipFill>
          <a:blip r:embed="rId1"/>
          <a:stretch>
            <a:fillRect/>
          </a:stretch>
        </p:blipFill>
        <p:spPr>
          <a:xfrm>
            <a:off x="9086400" y="0"/>
            <a:ext cx="2868120" cy="774000"/>
          </a:xfrm>
          <a:prstGeom prst="rect">
            <a:avLst/>
          </a:prstGeom>
        </p:spPr>
      </p:pic>
    </p:spTree>
  </p:cSld>
</p:sld>
</file>

<file path=ppt/slides/slide9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44" name="CustomShape 1"/>
          <p:cNvSpPr/>
          <p:nvPr/>
        </p:nvSpPr>
        <p:spPr>
          <a:xfrm>
            <a:off x="0" y="0"/>
            <a:ext cx="12191760" cy="826560"/>
          </a:xfrm>
          <a:prstGeom prst="rect">
            <a:avLst/>
          </a:prstGeom>
          <a:solidFill>
            <a:srgbClr val="0000ff"/>
          </a:solidFill>
        </p:spPr>
      </p:sp>
      <p:sp>
        <p:nvSpPr>
          <p:cNvPr id="645" name="CustomShape 2"/>
          <p:cNvSpPr/>
          <p:nvPr/>
        </p:nvSpPr>
        <p:spPr>
          <a:xfrm>
            <a:off x="0" y="0"/>
            <a:ext cx="9550080" cy="826560"/>
          </a:xfrm>
          <a:prstGeom prst="rect">
            <a:avLst/>
          </a:prstGeom>
          <a:solidFill>
            <a:srgbClr val="ffffff"/>
          </a:solidFill>
          <a:ln w="57240">
            <a:solidFill>
              <a:srgbClr val="0000ff"/>
            </a:solidFill>
            <a:miter/>
          </a:ln>
        </p:spPr>
        <p:txBody>
          <a:bodyPr bIns="45000" lIns="90000" rIns="90000" tIns="45000"/>
          <a:p>
            <a:pPr algn="ctr">
              <a:lnSpc>
                <a:spcPct val="100000"/>
              </a:lnSpc>
            </a:pPr>
            <a:r>
              <a:rPr b="1" lang="pt-BR" sz="4800">
                <a:solidFill>
                  <a:srgbClr val="0033cc"/>
                </a:solidFill>
                <a:latin typeface="Verdana"/>
              </a:rPr>
              <a:t>CONSULTAS</a:t>
            </a:r>
            <a:endParaRPr/>
          </a:p>
        </p:txBody>
      </p:sp>
      <p:sp>
        <p:nvSpPr>
          <p:cNvPr id="646" name="CustomShape 3"/>
          <p:cNvSpPr/>
          <p:nvPr/>
        </p:nvSpPr>
        <p:spPr>
          <a:xfrm>
            <a:off x="0" y="0"/>
            <a:ext cx="12191760" cy="826560"/>
          </a:xfrm>
          <a:prstGeom prst="rect">
            <a:avLst/>
          </a:prstGeom>
          <a:solidFill>
            <a:srgbClr val="ffffff"/>
          </a:solidFill>
          <a:ln w="57240">
            <a:solidFill>
              <a:srgbClr val="0000ff"/>
            </a:solidFill>
            <a:miter/>
          </a:ln>
        </p:spPr>
        <p:txBody>
          <a:bodyPr bIns="45000" lIns="90000" rIns="90000" tIns="45000"/>
          <a:p>
            <a:pPr algn="ctr">
              <a:lnSpc>
                <a:spcPct val="100000"/>
              </a:lnSpc>
            </a:pPr>
            <a:r>
              <a:rPr lang="pt-BR" sz="2600">
                <a:solidFill>
                  <a:srgbClr val="385623"/>
                </a:solidFill>
                <a:latin typeface="Verdana"/>
              </a:rPr>
              <a:t>Exclusão de ofício</a:t>
            </a:r>
            <a:endParaRPr/>
          </a:p>
          <a:p>
            <a:pPr>
              <a:lnSpc>
                <a:spcPct val="100000"/>
              </a:lnSpc>
            </a:pPr>
            <a:r>
              <a:rPr b="1" lang="pt-BR" sz="1200">
                <a:solidFill>
                  <a:srgbClr val="000099"/>
                </a:solidFill>
                <a:latin typeface="Tahoma"/>
              </a:rPr>
              <a:t> </a:t>
            </a:r>
            <a:endParaRPr/>
          </a:p>
        </p:txBody>
      </p:sp>
      <p:sp>
        <p:nvSpPr>
          <p:cNvPr id="647" name="CustomShape 4"/>
          <p:cNvSpPr/>
          <p:nvPr/>
        </p:nvSpPr>
        <p:spPr>
          <a:xfrm>
            <a:off x="0" y="1219320"/>
            <a:ext cx="12191760" cy="1193760"/>
          </a:xfrm>
          <a:prstGeom prst="rect">
            <a:avLst/>
          </a:prstGeom>
        </p:spPr>
        <p:txBody>
          <a:bodyPr bIns="45000" lIns="90000" rIns="90000" tIns="45000"/>
          <a:p>
            <a:pPr>
              <a:lnSpc>
                <a:spcPct val="100000"/>
              </a:lnSpc>
            </a:pPr>
            <a:r>
              <a:rPr b="1" lang="pt-BR" sz="1400">
                <a:solidFill>
                  <a:srgbClr val="ed7d31"/>
                </a:solidFill>
                <a:latin typeface="Verdana"/>
              </a:rPr>
              <a:t> </a:t>
            </a:r>
            <a:endParaRPr/>
          </a:p>
          <a:p>
            <a:pPr>
              <a:lnSpc>
                <a:spcPct val="100000"/>
              </a:lnSpc>
            </a:pPr>
            <a:endParaRPr/>
          </a:p>
          <a:p>
            <a:pPr>
              <a:lnSpc>
                <a:spcPct val="100000"/>
              </a:lnSpc>
            </a:pPr>
            <a:endParaRPr/>
          </a:p>
          <a:p>
            <a:pPr>
              <a:lnSpc>
                <a:spcPct val="100000"/>
              </a:lnSpc>
            </a:pPr>
            <a:endParaRPr/>
          </a:p>
        </p:txBody>
      </p:sp>
      <p:sp>
        <p:nvSpPr>
          <p:cNvPr id="648" name="CustomShape 5"/>
          <p:cNvSpPr/>
          <p:nvPr/>
        </p:nvSpPr>
        <p:spPr>
          <a:xfrm>
            <a:off x="699840" y="1219320"/>
            <a:ext cx="10362960" cy="3998880"/>
          </a:xfrm>
          <a:prstGeom prst="rect">
            <a:avLst/>
          </a:prstGeom>
        </p:spPr>
        <p:txBody>
          <a:bodyPr bIns="45000" lIns="90000" rIns="90000" tIns="45000"/>
          <a:p>
            <a:pPr>
              <a:lnSpc>
                <a:spcPct val="150000"/>
              </a:lnSpc>
            </a:pPr>
            <a:endParaRPr/>
          </a:p>
          <a:p>
            <a:pPr algn="just">
              <a:lnSpc>
                <a:spcPct val="150000"/>
              </a:lnSpc>
            </a:pPr>
            <a:r>
              <a:rPr b="1" lang="pt-BR">
                <a:solidFill>
                  <a:srgbClr val="385623"/>
                </a:solidFill>
                <a:latin typeface="Verdana"/>
              </a:rPr>
              <a:t>Quando ocorre</a:t>
            </a:r>
            <a:r>
              <a:rPr lang="pt-BR" sz="2400">
                <a:solidFill>
                  <a:srgbClr val="385623"/>
                </a:solidFill>
                <a:latin typeface="Verdana"/>
              </a:rPr>
              <a:t>:</a:t>
            </a:r>
            <a:endParaRPr/>
          </a:p>
          <a:p>
            <a:pPr algn="just">
              <a:lnSpc>
                <a:spcPct val="150000"/>
              </a:lnSpc>
            </a:pPr>
            <a:endParaRPr/>
          </a:p>
          <a:p>
            <a:pPr algn="just" lvl="4">
              <a:lnSpc>
                <a:spcPct val="150000"/>
              </a:lnSpc>
              <a:buSzPct val="25000"/>
              <a:buFont typeface="StarSymbol"/>
              <a:buChar char=""/>
            </a:pPr>
            <a:r>
              <a:rPr lang="pt-BR">
                <a:solidFill>
                  <a:srgbClr val="385623"/>
                </a:solidFill>
                <a:latin typeface="Verdana"/>
              </a:rPr>
              <a:t> </a:t>
            </a:r>
            <a:r>
              <a:rPr lang="pt-BR">
                <a:solidFill>
                  <a:srgbClr val="385623"/>
                </a:solidFill>
                <a:latin typeface="Verdana"/>
              </a:rPr>
              <a:t>Falta de comunicação obrigatória</a:t>
            </a:r>
            <a:endParaRPr/>
          </a:p>
          <a:p>
            <a:pPr algn="just" lvl="4">
              <a:lnSpc>
                <a:spcPct val="150000"/>
              </a:lnSpc>
              <a:buSzPct val="25000"/>
              <a:buFont typeface="StarSymbol"/>
              <a:buChar char=""/>
            </a:pPr>
            <a:r>
              <a:rPr lang="pt-BR">
                <a:solidFill>
                  <a:srgbClr val="385623"/>
                </a:solidFill>
                <a:latin typeface="Verdana"/>
              </a:rPr>
              <a:t> </a:t>
            </a:r>
            <a:r>
              <a:rPr lang="pt-BR">
                <a:solidFill>
                  <a:srgbClr val="385623"/>
                </a:solidFill>
                <a:latin typeface="Verdana"/>
              </a:rPr>
              <a:t>Embaraço à fiscalização</a:t>
            </a:r>
            <a:endParaRPr/>
          </a:p>
          <a:p>
            <a:pPr algn="just" lvl="4">
              <a:lnSpc>
                <a:spcPct val="150000"/>
              </a:lnSpc>
              <a:buSzPct val="25000"/>
              <a:buFont typeface="StarSymbol"/>
              <a:buChar char=""/>
            </a:pPr>
            <a:r>
              <a:rPr lang="pt-BR">
                <a:solidFill>
                  <a:srgbClr val="385623"/>
                </a:solidFill>
                <a:latin typeface="Verdana"/>
              </a:rPr>
              <a:t> </a:t>
            </a:r>
            <a:r>
              <a:rPr lang="pt-BR">
                <a:solidFill>
                  <a:srgbClr val="385623"/>
                </a:solidFill>
                <a:latin typeface="Verdana"/>
              </a:rPr>
              <a:t>Falta de escrituração do livro-caixa</a:t>
            </a:r>
            <a:endParaRPr/>
          </a:p>
          <a:p>
            <a:pPr algn="just" lvl="4">
              <a:lnSpc>
                <a:spcPct val="150000"/>
              </a:lnSpc>
              <a:buSzPct val="25000"/>
              <a:buFont typeface="StarSymbol"/>
              <a:buChar char=""/>
            </a:pPr>
            <a:r>
              <a:rPr lang="pt-BR">
                <a:solidFill>
                  <a:srgbClr val="385623"/>
                </a:solidFill>
                <a:latin typeface="Verdana"/>
              </a:rPr>
              <a:t> </a:t>
            </a:r>
            <a:r>
              <a:rPr lang="pt-BR">
                <a:solidFill>
                  <a:srgbClr val="385623"/>
                </a:solidFill>
                <a:latin typeface="Verdana"/>
              </a:rPr>
              <a:t>Não emissão de documento fiscal</a:t>
            </a:r>
            <a:r>
              <a:rPr b="1" lang="pt-BR">
                <a:solidFill>
                  <a:srgbClr val="385623"/>
                </a:solidFill>
                <a:latin typeface="Verdana"/>
              </a:rPr>
              <a:t> </a:t>
            </a:r>
            <a:endParaRPr/>
          </a:p>
          <a:p>
            <a:pPr algn="just" lvl="4">
              <a:lnSpc>
                <a:spcPct val="150000"/>
              </a:lnSpc>
              <a:buSzPct val="25000"/>
              <a:buFont typeface="StarSymbol"/>
              <a:buChar char=""/>
            </a:pPr>
            <a:r>
              <a:rPr b="1" lang="pt-BR">
                <a:solidFill>
                  <a:srgbClr val="385623"/>
                </a:solidFill>
                <a:latin typeface="Verdana"/>
              </a:rPr>
              <a:t> </a:t>
            </a:r>
            <a:r>
              <a:rPr b="1" lang="pt-BR">
                <a:solidFill>
                  <a:srgbClr val="385623"/>
                </a:solidFill>
                <a:latin typeface="Verdana"/>
              </a:rPr>
              <a:t>outras situações previstas na Resolução CGSN 15</a:t>
            </a:r>
            <a:endParaRPr/>
          </a:p>
          <a:p>
            <a:pPr>
              <a:lnSpc>
                <a:spcPct val="100000"/>
              </a:lnSpc>
            </a:pPr>
            <a:endParaRPr/>
          </a:p>
        </p:txBody>
      </p:sp>
      <p:pic>
        <p:nvPicPr>
          <p:cNvPr descr="" id="649" name="Imagem 7"/>
          <p:cNvPicPr/>
          <p:nvPr/>
        </p:nvPicPr>
        <p:blipFill>
          <a:blip r:embed="rId1"/>
          <a:stretch>
            <a:fillRect/>
          </a:stretch>
        </p:blipFill>
        <p:spPr>
          <a:xfrm>
            <a:off x="8804160" y="203040"/>
            <a:ext cx="3105360" cy="620640"/>
          </a:xfrm>
          <a:prstGeom prst="rect">
            <a:avLst/>
          </a:prstGeom>
        </p:spPr>
      </p:pic>
    </p:spTree>
  </p:cSld>
</p:sld>
</file>

<file path=ppt/slides/slide9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50" name="CustomShape 1"/>
          <p:cNvSpPr/>
          <p:nvPr/>
        </p:nvSpPr>
        <p:spPr>
          <a:xfrm>
            <a:off x="8114760" y="2153880"/>
            <a:ext cx="3144240" cy="2495880"/>
          </a:xfrm>
          <a:prstGeom prst="rightArrow">
            <a:avLst>
              <a:gd fmla="val 75000" name="adj1"/>
              <a:gd fmla="val 50000" name="adj2"/>
            </a:avLst>
          </a:prstGeom>
          <a:solidFill>
            <a:srgbClr val="d1deef"/>
          </a:solidFill>
          <a:ln w="12600">
            <a:solidFill>
              <a:srgbClr val="d1deef"/>
            </a:solidFill>
            <a:miter/>
          </a:ln>
        </p:spPr>
        <p:txBody>
          <a:bodyPr bIns="15120" lIns="15120" rIns="15120" tIns="15120"/>
          <a:p>
            <a:pPr algn="ctr">
              <a:lnSpc>
                <a:spcPct val="90000"/>
              </a:lnSpc>
            </a:pPr>
            <a:endParaRPr/>
          </a:p>
          <a:p>
            <a:pPr algn="ctr" lvl="1">
              <a:lnSpc>
                <a:spcPct val="90000"/>
              </a:lnSpc>
              <a:buSzPct val="25000"/>
              <a:buFont typeface="StarSymbol"/>
              <a:buChar char=""/>
            </a:pPr>
            <a:r>
              <a:rPr lang="pt-BR" sz="2400">
                <a:solidFill>
                  <a:srgbClr val="000000"/>
                </a:solidFill>
                <a:latin typeface="Calibri"/>
              </a:rPr>
              <a:t>Ano seguinte ao da ultrapassagem do limite</a:t>
            </a:r>
            <a:endParaRPr/>
          </a:p>
        </p:txBody>
      </p:sp>
      <p:sp>
        <p:nvSpPr>
          <p:cNvPr id="651" name="CustomShape 2"/>
          <p:cNvSpPr/>
          <p:nvPr/>
        </p:nvSpPr>
        <p:spPr>
          <a:xfrm>
            <a:off x="749880" y="2351880"/>
            <a:ext cx="7358400" cy="2089080"/>
          </a:xfrm>
          <a:prstGeom prst="roundRect">
            <a:avLst>
              <a:gd fmla="val 16667" name="adj"/>
            </a:avLst>
          </a:prstGeom>
          <a:solidFill>
            <a:srgbClr val="5b9bd5"/>
          </a:solidFill>
          <a:ln w="12600">
            <a:solidFill>
              <a:srgbClr val="ffffff"/>
            </a:solidFill>
            <a:miter/>
          </a:ln>
        </p:spPr>
        <p:txBody>
          <a:bodyPr anchor="ctr"/>
          <a:p>
            <a:pPr>
              <a:lnSpc>
                <a:spcPct val="90000"/>
              </a:lnSpc>
            </a:pPr>
            <a:r>
              <a:rPr b="1" lang="pt-BR" sz="2400">
                <a:solidFill>
                  <a:srgbClr val="ffffff"/>
                </a:solidFill>
                <a:latin typeface="Calibri"/>
              </a:rPr>
              <a:t>Limite prop. &lt; RBA (Int. ou Ext.) &lt; = limite prop. x 1,20</a:t>
            </a:r>
            <a:endParaRPr/>
          </a:p>
          <a:p>
            <a:pPr>
              <a:lnSpc>
                <a:spcPct val="90000"/>
              </a:lnSpc>
            </a:pPr>
            <a:r>
              <a:rPr b="1" lang="pt-BR" sz="2400">
                <a:solidFill>
                  <a:srgbClr val="ffffff"/>
                </a:solidFill>
                <a:latin typeface="Calibri"/>
              </a:rPr>
              <a:t>Limite proporcional = R$ 300.000,00 x nº meses de funcionamento no período</a:t>
            </a:r>
            <a:endParaRPr/>
          </a:p>
        </p:txBody>
      </p:sp>
      <p:sp>
        <p:nvSpPr>
          <p:cNvPr id="652" name="CustomShape 3"/>
          <p:cNvSpPr/>
          <p:nvPr/>
        </p:nvSpPr>
        <p:spPr>
          <a:xfrm>
            <a:off x="6311520" y="4732920"/>
            <a:ext cx="4953600" cy="1571400"/>
          </a:xfrm>
          <a:prstGeom prst="rightArrow">
            <a:avLst>
              <a:gd fmla="val 75000" name="adj1"/>
              <a:gd fmla="val 50000" name="adj2"/>
            </a:avLst>
          </a:prstGeom>
          <a:solidFill>
            <a:srgbClr val="d1deef"/>
          </a:solidFill>
          <a:ln w="12600">
            <a:solidFill>
              <a:srgbClr val="d1deef"/>
            </a:solidFill>
            <a:miter/>
          </a:ln>
        </p:spPr>
        <p:txBody>
          <a:bodyPr bIns="15120" lIns="15120" rIns="15120" tIns="15120"/>
          <a:p>
            <a:pPr algn="ctr">
              <a:lnSpc>
                <a:spcPct val="90000"/>
              </a:lnSpc>
            </a:pPr>
            <a:endParaRPr/>
          </a:p>
          <a:p>
            <a:pPr algn="ctr" lvl="1">
              <a:lnSpc>
                <a:spcPct val="90000"/>
              </a:lnSpc>
              <a:buSzPct val="25000"/>
              <a:buFont typeface="StarSymbol"/>
              <a:buChar char=""/>
            </a:pPr>
            <a:r>
              <a:rPr lang="pt-BR" sz="2400">
                <a:solidFill>
                  <a:srgbClr val="000000"/>
                </a:solidFill>
                <a:latin typeface="Calibri"/>
              </a:rPr>
              <a:t>retroativa à abertura do CNPJ  </a:t>
            </a:r>
            <a:endParaRPr/>
          </a:p>
        </p:txBody>
      </p:sp>
      <p:sp>
        <p:nvSpPr>
          <p:cNvPr id="653" name="CustomShape 4"/>
          <p:cNvSpPr/>
          <p:nvPr/>
        </p:nvSpPr>
        <p:spPr>
          <a:xfrm>
            <a:off x="749880" y="4815360"/>
            <a:ext cx="5553360" cy="1406520"/>
          </a:xfrm>
          <a:prstGeom prst="roundRect">
            <a:avLst>
              <a:gd fmla="val 16667" name="adj"/>
            </a:avLst>
          </a:prstGeom>
          <a:solidFill>
            <a:srgbClr val="5b9bd5"/>
          </a:solidFill>
          <a:ln w="12600">
            <a:solidFill>
              <a:srgbClr val="ffffff"/>
            </a:solidFill>
            <a:miter/>
          </a:ln>
        </p:spPr>
        <p:txBody>
          <a:bodyPr anchor="ctr"/>
          <a:p>
            <a:pPr>
              <a:lnSpc>
                <a:spcPct val="90000"/>
              </a:lnSpc>
            </a:pPr>
            <a:r>
              <a:rPr b="1" lang="pt-BR" sz="2400">
                <a:solidFill>
                  <a:srgbClr val="ffffff"/>
                </a:solidFill>
                <a:latin typeface="Calibri"/>
              </a:rPr>
              <a:t>RBA &gt; limite proporcional x 1,20</a:t>
            </a:r>
            <a:endParaRPr/>
          </a:p>
        </p:txBody>
      </p:sp>
      <p:sp>
        <p:nvSpPr>
          <p:cNvPr id="654" name="TextShape 5"/>
          <p:cNvSpPr txBox="1"/>
          <p:nvPr/>
        </p:nvSpPr>
        <p:spPr>
          <a:xfrm>
            <a:off x="838080" y="365040"/>
            <a:ext cx="10515240" cy="1064160"/>
          </a:xfrm>
          <a:prstGeom prst="rect">
            <a:avLst/>
          </a:prstGeom>
        </p:spPr>
        <p:txBody>
          <a:bodyPr anchor="ctr"/>
          <a:p>
            <a:pPr algn="ctr">
              <a:lnSpc>
                <a:spcPct val="100000"/>
              </a:lnSpc>
            </a:pPr>
            <a:r>
              <a:rPr lang="pt-BR" sz="4400">
                <a:solidFill>
                  <a:srgbClr val="000000"/>
                </a:solidFill>
                <a:latin typeface="Calibri"/>
              </a:rPr>
              <a:t>Exclusão – receita bruta</a:t>
            </a:r>
            <a:endParaRPr/>
          </a:p>
        </p:txBody>
      </p:sp>
      <p:pic>
        <p:nvPicPr>
          <p:cNvPr descr="" id="655" name="Imagem 4"/>
          <p:cNvPicPr/>
          <p:nvPr/>
        </p:nvPicPr>
        <p:blipFill>
          <a:blip r:embed="rId1"/>
          <a:stretch>
            <a:fillRect/>
          </a:stretch>
        </p:blipFill>
        <p:spPr>
          <a:xfrm>
            <a:off x="10380240" y="490680"/>
            <a:ext cx="772560" cy="716400"/>
          </a:xfrm>
          <a:prstGeom prst="rect">
            <a:avLst/>
          </a:prstGeom>
        </p:spPr>
      </p:pic>
      <p:sp>
        <p:nvSpPr>
          <p:cNvPr id="656" name="CustomShape 6"/>
          <p:cNvSpPr/>
          <p:nvPr/>
        </p:nvSpPr>
        <p:spPr>
          <a:xfrm>
            <a:off x="5905080" y="6341040"/>
            <a:ext cx="4723920" cy="363960"/>
          </a:xfrm>
          <a:prstGeom prst="rect">
            <a:avLst/>
          </a:prstGeom>
        </p:spPr>
        <p:txBody>
          <a:bodyPr bIns="45000" lIns="90000" rIns="90000" tIns="45000"/>
          <a:p>
            <a:pPr>
              <a:lnSpc>
                <a:spcPct val="100000"/>
              </a:lnSpc>
            </a:pPr>
            <a:r>
              <a:rPr lang="pt-BR">
                <a:solidFill>
                  <a:srgbClr val="000000"/>
                </a:solidFill>
                <a:latin typeface="Arial"/>
                <a:ea typeface="Arial Unicode MS"/>
              </a:rPr>
              <a:t>Art. 73, II, “b” – Resolução CGSN 94/2011</a:t>
            </a:r>
            <a:endParaRPr/>
          </a:p>
        </p:txBody>
      </p:sp>
      <p:sp>
        <p:nvSpPr>
          <p:cNvPr id="657" name="CustomShape 7"/>
          <p:cNvSpPr/>
          <p:nvPr/>
        </p:nvSpPr>
        <p:spPr>
          <a:xfrm>
            <a:off x="749520" y="1531440"/>
            <a:ext cx="4465080" cy="791280"/>
          </a:xfrm>
          <a:prstGeom prst="rect">
            <a:avLst/>
          </a:prstGeom>
        </p:spPr>
        <p:txBody>
          <a:bodyPr bIns="45000" lIns="90000" rIns="90000" tIns="45000" wrap="none"/>
          <a:p>
            <a:pPr>
              <a:lnSpc>
                <a:spcPct val="100000"/>
              </a:lnSpc>
            </a:pPr>
            <a:r>
              <a:rPr b="1" lang="pt-BR" sz="2800">
                <a:solidFill>
                  <a:srgbClr val="000000"/>
                </a:solidFill>
                <a:latin typeface="Calibri"/>
              </a:rPr>
              <a:t>No ano de início de atividade</a:t>
            </a:r>
            <a:endParaRPr/>
          </a:p>
          <a:p>
            <a:pPr>
              <a:lnSpc>
                <a:spcPct val="100000"/>
              </a:lnSpc>
            </a:pPr>
            <a:endParaRPr/>
          </a:p>
        </p:txBody>
      </p:sp>
    </p:spTree>
  </p:cSld>
</p:sld>
</file>

<file path=ppt/slides/slide9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58" name="Line 1"/>
          <p:cNvSpPr/>
          <p:nvPr/>
        </p:nvSpPr>
        <p:spPr>
          <a:xfrm>
            <a:off x="552240" y="643320"/>
            <a:ext cx="10725840" cy="0"/>
          </a:xfrm>
          <a:prstGeom prst="line">
            <a:avLst/>
          </a:prstGeom>
          <a:ln w="12600">
            <a:solidFill>
              <a:srgbClr val="70ad47"/>
            </a:solidFill>
            <a:miter/>
          </a:ln>
        </p:spPr>
      </p:sp>
      <p:sp>
        <p:nvSpPr>
          <p:cNvPr id="659" name="CustomShape 2"/>
          <p:cNvSpPr/>
          <p:nvPr/>
        </p:nvSpPr>
        <p:spPr>
          <a:xfrm>
            <a:off x="552600" y="643320"/>
            <a:ext cx="10725480" cy="672840"/>
          </a:xfrm>
          <a:prstGeom prst="rect">
            <a:avLst/>
          </a:prstGeom>
        </p:spPr>
      </p:sp>
      <p:sp>
        <p:nvSpPr>
          <p:cNvPr id="660" name="Line 3"/>
          <p:cNvSpPr/>
          <p:nvPr/>
        </p:nvSpPr>
        <p:spPr>
          <a:xfrm>
            <a:off x="552240" y="1229400"/>
            <a:ext cx="10725840" cy="0"/>
          </a:xfrm>
          <a:prstGeom prst="line">
            <a:avLst/>
          </a:prstGeom>
          <a:ln w="12600">
            <a:solidFill>
              <a:srgbClr val="70ad47"/>
            </a:solidFill>
            <a:miter/>
          </a:ln>
        </p:spPr>
      </p:sp>
      <p:sp>
        <p:nvSpPr>
          <p:cNvPr id="661" name="CustomShape 4"/>
          <p:cNvSpPr/>
          <p:nvPr/>
        </p:nvSpPr>
        <p:spPr>
          <a:xfrm>
            <a:off x="552600" y="1316520"/>
            <a:ext cx="10715040" cy="727560"/>
          </a:xfrm>
          <a:prstGeom prst="rect">
            <a:avLst/>
          </a:prstGeom>
        </p:spPr>
        <p:txBody>
          <a:bodyPr bIns="106560" lIns="106560" rIns="106560" tIns="106560"/>
          <a:p>
            <a:pPr>
              <a:lnSpc>
                <a:spcPct val="90000"/>
              </a:lnSpc>
            </a:pPr>
            <a:r>
              <a:rPr lang="pt-BR" sz="2800">
                <a:solidFill>
                  <a:srgbClr val="000000"/>
                </a:solidFill>
                <a:latin typeface="Calibri"/>
              </a:rPr>
              <a:t>07/2007 a 12/2011: limite anual R$ 2.400.000,00</a:t>
            </a:r>
            <a:endParaRPr/>
          </a:p>
        </p:txBody>
      </p:sp>
      <p:sp>
        <p:nvSpPr>
          <p:cNvPr id="662" name="Line 5"/>
          <p:cNvSpPr/>
          <p:nvPr/>
        </p:nvSpPr>
        <p:spPr>
          <a:xfrm>
            <a:off x="552240" y="1962720"/>
            <a:ext cx="10725840" cy="0"/>
          </a:xfrm>
          <a:prstGeom prst="line">
            <a:avLst/>
          </a:prstGeom>
          <a:ln w="12600">
            <a:solidFill>
              <a:srgbClr val="70ad47"/>
            </a:solidFill>
            <a:miter/>
          </a:ln>
        </p:spPr>
      </p:sp>
      <p:sp>
        <p:nvSpPr>
          <p:cNvPr id="663" name="CustomShape 6"/>
          <p:cNvSpPr/>
          <p:nvPr/>
        </p:nvSpPr>
        <p:spPr>
          <a:xfrm>
            <a:off x="563040" y="1929960"/>
            <a:ext cx="10715040" cy="740880"/>
          </a:xfrm>
          <a:prstGeom prst="rect">
            <a:avLst/>
          </a:prstGeom>
        </p:spPr>
        <p:txBody>
          <a:bodyPr bIns="106560" lIns="106560" rIns="106560" tIns="106560"/>
          <a:p>
            <a:pPr>
              <a:lnSpc>
                <a:spcPct val="90000"/>
              </a:lnSpc>
            </a:pPr>
            <a:r>
              <a:rPr lang="pt-BR" sz="2800">
                <a:solidFill>
                  <a:srgbClr val="000000"/>
                </a:solidFill>
                <a:latin typeface="Calibri"/>
              </a:rPr>
              <a:t>01/2012...: limite anual R$ 3.600.000,00 + limite adicional com exportação de </a:t>
            </a:r>
            <a:r>
              <a:rPr lang="pt-BR" sz="2800" u="sng">
                <a:solidFill>
                  <a:srgbClr val="000000"/>
                </a:solidFill>
                <a:latin typeface="Calibri"/>
              </a:rPr>
              <a:t>mercadorias</a:t>
            </a:r>
            <a:endParaRPr/>
          </a:p>
          <a:p>
            <a:pPr>
              <a:lnSpc>
                <a:spcPct val="90000"/>
              </a:lnSpc>
            </a:pPr>
            <a:r>
              <a:rPr lang="pt-BR" sz="2800">
                <a:solidFill>
                  <a:srgbClr val="000000"/>
                </a:solidFill>
                <a:latin typeface="Calibri"/>
              </a:rPr>
              <a:t> </a:t>
            </a:r>
            <a:endParaRPr/>
          </a:p>
        </p:txBody>
      </p:sp>
      <p:sp>
        <p:nvSpPr>
          <p:cNvPr id="664" name="Line 7"/>
          <p:cNvSpPr/>
          <p:nvPr/>
        </p:nvSpPr>
        <p:spPr>
          <a:xfrm>
            <a:off x="552240" y="3008880"/>
            <a:ext cx="10725840" cy="0"/>
          </a:xfrm>
          <a:prstGeom prst="line">
            <a:avLst/>
          </a:prstGeom>
          <a:ln w="12600">
            <a:solidFill>
              <a:srgbClr val="70ad47"/>
            </a:solidFill>
            <a:miter/>
          </a:ln>
        </p:spPr>
      </p:sp>
      <p:sp>
        <p:nvSpPr>
          <p:cNvPr id="665" name="CustomShape 8"/>
          <p:cNvSpPr/>
          <p:nvPr/>
        </p:nvSpPr>
        <p:spPr>
          <a:xfrm>
            <a:off x="552600" y="2785680"/>
            <a:ext cx="10715040" cy="688680"/>
          </a:xfrm>
          <a:prstGeom prst="rect">
            <a:avLst/>
          </a:prstGeom>
        </p:spPr>
        <p:txBody>
          <a:bodyPr bIns="106560" lIns="106560" rIns="106560" tIns="106560"/>
          <a:p>
            <a:pPr>
              <a:lnSpc>
                <a:spcPct val="90000"/>
              </a:lnSpc>
            </a:pPr>
            <a:endParaRPr/>
          </a:p>
          <a:p>
            <a:pPr>
              <a:lnSpc>
                <a:spcPct val="90000"/>
              </a:lnSpc>
            </a:pPr>
            <a:endParaRPr/>
          </a:p>
        </p:txBody>
      </p:sp>
      <p:sp>
        <p:nvSpPr>
          <p:cNvPr id="666" name="Line 9"/>
          <p:cNvSpPr/>
          <p:nvPr/>
        </p:nvSpPr>
        <p:spPr>
          <a:xfrm>
            <a:off x="552240" y="4573440"/>
            <a:ext cx="10725840" cy="0"/>
          </a:xfrm>
          <a:prstGeom prst="line">
            <a:avLst/>
          </a:prstGeom>
          <a:ln w="12600">
            <a:solidFill>
              <a:srgbClr val="70ad47"/>
            </a:solidFill>
            <a:miter/>
          </a:ln>
        </p:spPr>
      </p:sp>
      <p:sp>
        <p:nvSpPr>
          <p:cNvPr id="667" name="CustomShape 10"/>
          <p:cNvSpPr/>
          <p:nvPr/>
        </p:nvSpPr>
        <p:spPr>
          <a:xfrm>
            <a:off x="563040" y="3075120"/>
            <a:ext cx="10715040" cy="1146960"/>
          </a:xfrm>
          <a:prstGeom prst="rect">
            <a:avLst/>
          </a:prstGeom>
        </p:spPr>
        <p:txBody>
          <a:bodyPr bIns="106560" lIns="106560" rIns="106560" tIns="106560"/>
          <a:p>
            <a:pPr>
              <a:lnSpc>
                <a:spcPct val="90000"/>
              </a:lnSpc>
            </a:pPr>
            <a:r>
              <a:rPr lang="pt-BR" sz="2800">
                <a:solidFill>
                  <a:srgbClr val="000000"/>
                </a:solidFill>
                <a:latin typeface="Calibri"/>
              </a:rPr>
              <a:t>01/2015...: limite anual R$ 3.600.000,00 + limite adicional com exportação de </a:t>
            </a:r>
            <a:r>
              <a:rPr lang="pt-BR" sz="2800" u="sng">
                <a:solidFill>
                  <a:srgbClr val="000000"/>
                </a:solidFill>
                <a:latin typeface="Calibri"/>
              </a:rPr>
              <a:t>mercadorias e serviços</a:t>
            </a:r>
            <a:r>
              <a:rPr lang="pt-BR" sz="2800">
                <a:solidFill>
                  <a:srgbClr val="000000"/>
                </a:solidFill>
                <a:latin typeface="Calibri"/>
              </a:rPr>
              <a:t> (observar conceito exportação de serviços – art. 25A, §4º da Resolução CGSN 94/2011)</a:t>
            </a:r>
            <a:endParaRPr/>
          </a:p>
        </p:txBody>
      </p:sp>
      <p:sp>
        <p:nvSpPr>
          <p:cNvPr id="668" name="Line 11"/>
          <p:cNvSpPr/>
          <p:nvPr/>
        </p:nvSpPr>
        <p:spPr>
          <a:xfrm>
            <a:off x="552240" y="4563000"/>
            <a:ext cx="10725840" cy="0"/>
          </a:xfrm>
          <a:prstGeom prst="line">
            <a:avLst/>
          </a:prstGeom>
          <a:ln w="12600">
            <a:solidFill>
              <a:srgbClr val="70ad47"/>
            </a:solidFill>
            <a:miter/>
          </a:ln>
        </p:spPr>
      </p:sp>
      <p:sp>
        <p:nvSpPr>
          <p:cNvPr id="669" name="CustomShape 12"/>
          <p:cNvSpPr/>
          <p:nvPr/>
        </p:nvSpPr>
        <p:spPr>
          <a:xfrm>
            <a:off x="552600" y="4803840"/>
            <a:ext cx="10725480" cy="672840"/>
          </a:xfrm>
          <a:prstGeom prst="rect">
            <a:avLst/>
          </a:prstGeom>
        </p:spPr>
      </p:sp>
      <p:sp>
        <p:nvSpPr>
          <p:cNvPr id="670" name="Line 13"/>
          <p:cNvSpPr/>
          <p:nvPr/>
        </p:nvSpPr>
        <p:spPr>
          <a:xfrm>
            <a:off x="552240" y="6066360"/>
            <a:ext cx="10725840" cy="0"/>
          </a:xfrm>
          <a:prstGeom prst="line">
            <a:avLst/>
          </a:prstGeom>
          <a:ln w="12600">
            <a:solidFill>
              <a:srgbClr val="70ad47"/>
            </a:solidFill>
            <a:miter/>
          </a:ln>
        </p:spPr>
      </p:sp>
      <p:sp>
        <p:nvSpPr>
          <p:cNvPr id="671" name="CustomShape 14"/>
          <p:cNvSpPr/>
          <p:nvPr/>
        </p:nvSpPr>
        <p:spPr>
          <a:xfrm>
            <a:off x="563040" y="4601880"/>
            <a:ext cx="10715040" cy="872640"/>
          </a:xfrm>
          <a:prstGeom prst="rect">
            <a:avLst/>
          </a:prstGeom>
        </p:spPr>
        <p:txBody>
          <a:bodyPr bIns="34200" lIns="34200" rIns="34200" tIns="34200"/>
          <a:p>
            <a:pPr>
              <a:lnSpc>
                <a:spcPct val="90000"/>
              </a:lnSpc>
            </a:pPr>
            <a:endParaRPr/>
          </a:p>
          <a:p>
            <a:pPr>
              <a:lnSpc>
                <a:spcPct val="90000"/>
              </a:lnSpc>
            </a:pPr>
            <a:r>
              <a:rPr lang="pt-BR" sz="2800">
                <a:solidFill>
                  <a:srgbClr val="000000"/>
                </a:solidFill>
                <a:latin typeface="Calibri"/>
              </a:rPr>
              <a:t>01/2016...: receitas no mercado interno e externo consideradas, separadamente, para fins de BC, RBT12 (alíquota), sublimite e majoração</a:t>
            </a:r>
            <a:endParaRPr/>
          </a:p>
        </p:txBody>
      </p:sp>
      <p:sp>
        <p:nvSpPr>
          <p:cNvPr id="672" name="CustomShape 15"/>
          <p:cNvSpPr/>
          <p:nvPr/>
        </p:nvSpPr>
        <p:spPr>
          <a:xfrm>
            <a:off x="203400" y="204120"/>
            <a:ext cx="11074680" cy="877320"/>
          </a:xfrm>
          <a:prstGeom prst="rect">
            <a:avLst/>
          </a:prstGeom>
          <a:solidFill>
            <a:srgbClr val="c5e0b4"/>
          </a:solidFill>
        </p:spPr>
        <p:txBody>
          <a:bodyPr bIns="45000" lIns="90000" rIns="90000" tIns="45000"/>
          <a:p>
            <a:pPr algn="ctr">
              <a:lnSpc>
                <a:spcPct val="100000"/>
              </a:lnSpc>
            </a:pPr>
            <a:r>
              <a:rPr lang="pt-BR" sz="4400">
                <a:solidFill>
                  <a:srgbClr val="000000"/>
                </a:solidFill>
                <a:latin typeface="Calibri"/>
              </a:rPr>
              <a:t>Passado</a:t>
            </a:r>
            <a:endParaRPr/>
          </a:p>
        </p:txBody>
      </p:sp>
      <p:pic>
        <p:nvPicPr>
          <p:cNvPr descr="" id="673" name="Imagem 4"/>
          <p:cNvPicPr/>
          <p:nvPr/>
        </p:nvPicPr>
        <p:blipFill>
          <a:blip r:embed="rId1"/>
          <a:stretch>
            <a:fillRect/>
          </a:stretch>
        </p:blipFill>
        <p:spPr>
          <a:xfrm>
            <a:off x="10370160" y="284760"/>
            <a:ext cx="772560" cy="716400"/>
          </a:xfrm>
          <a:prstGeom prst="rect">
            <a:avLst/>
          </a:prstGeom>
        </p:spPr>
      </p:pic>
    </p:spTree>
  </p:cSld>
</p:sld>
</file>

<file path=ppt/slides/slide9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74" name="CustomShape 1"/>
          <p:cNvSpPr/>
          <p:nvPr/>
        </p:nvSpPr>
        <p:spPr>
          <a:xfrm>
            <a:off x="0" y="0"/>
            <a:ext cx="12191760" cy="1412640"/>
          </a:xfrm>
          <a:prstGeom prst="rect">
            <a:avLst/>
          </a:prstGeom>
          <a:solidFill>
            <a:srgbClr val="0000ff"/>
          </a:solidFill>
        </p:spPr>
        <p:txBody>
          <a:bodyPr bIns="45000" lIns="90000" rIns="90000" tIns="45000"/>
          <a:p>
            <a:pPr algn="ctr">
              <a:lnSpc>
                <a:spcPct val="120000"/>
              </a:lnSpc>
            </a:pPr>
            <a:r>
              <a:rPr lang="pt-BR" sz="3200">
                <a:solidFill>
                  <a:srgbClr val="ffffff"/>
                </a:solidFill>
                <a:latin typeface="Tahoma"/>
              </a:rPr>
              <a:t>OPÇÃO PELO SN - ACEITAÇÃO DE SISTEMA DE COMUNICAÇÃO ELETRÔNICA</a:t>
            </a:r>
            <a:endParaRPr/>
          </a:p>
        </p:txBody>
      </p:sp>
      <p:sp>
        <p:nvSpPr>
          <p:cNvPr id="675" name="CustomShape 2"/>
          <p:cNvSpPr/>
          <p:nvPr/>
        </p:nvSpPr>
        <p:spPr>
          <a:xfrm>
            <a:off x="0" y="2276640"/>
            <a:ext cx="12191760" cy="1919880"/>
          </a:xfrm>
          <a:prstGeom prst="rect">
            <a:avLst/>
          </a:prstGeom>
        </p:spPr>
        <p:txBody>
          <a:bodyPr bIns="45000" lIns="90000" rIns="90000" tIns="45000"/>
          <a:p>
            <a:pPr algn="just">
              <a:lnSpc>
                <a:spcPct val="100000"/>
              </a:lnSpc>
              <a:buFont typeface="Arial"/>
              <a:buChar char="•"/>
            </a:pPr>
            <a:r>
              <a:rPr lang="pt-BR">
                <a:solidFill>
                  <a:srgbClr val="000000"/>
                </a:solidFill>
                <a:latin typeface="Calibri"/>
              </a:rPr>
              <a:t> </a:t>
            </a:r>
            <a:r>
              <a:rPr lang="pt-BR" sz="2000">
                <a:solidFill>
                  <a:srgbClr val="385623"/>
                </a:solidFill>
                <a:latin typeface="Verdana"/>
                <a:ea typeface="Verdana"/>
              </a:rPr>
              <a:t>cientificar o sujeito passivo de quaisquer tipos de atos Administrativos, incluídos os relativos ao indeferimento de opção, à exclusão do regime e a ações fiscais; </a:t>
            </a:r>
            <a:endParaRPr/>
          </a:p>
          <a:p>
            <a:pPr algn="just">
              <a:lnSpc>
                <a:spcPct val="100000"/>
              </a:lnSpc>
            </a:pPr>
            <a:endParaRPr/>
          </a:p>
          <a:p>
            <a:pPr algn="just">
              <a:lnSpc>
                <a:spcPct val="100000"/>
              </a:lnSpc>
              <a:buFont typeface="Arial"/>
              <a:buChar char="•"/>
            </a:pPr>
            <a:r>
              <a:rPr lang="pt-BR" sz="2000">
                <a:solidFill>
                  <a:srgbClr val="385623"/>
                </a:solidFill>
                <a:latin typeface="Verdana"/>
                <a:ea typeface="Verdana"/>
              </a:rPr>
              <a:t> </a:t>
            </a:r>
            <a:r>
              <a:rPr lang="pt-BR" sz="2000">
                <a:solidFill>
                  <a:srgbClr val="385623"/>
                </a:solidFill>
                <a:latin typeface="Verdana"/>
                <a:ea typeface="Verdana"/>
              </a:rPr>
              <a:t>encaminhar notificações e intimações;</a:t>
            </a:r>
            <a:endParaRPr/>
          </a:p>
          <a:p>
            <a:pPr algn="just">
              <a:lnSpc>
                <a:spcPct val="100000"/>
              </a:lnSpc>
            </a:pPr>
            <a:endParaRPr/>
          </a:p>
          <a:p>
            <a:pPr algn="just">
              <a:lnSpc>
                <a:spcPct val="100000"/>
              </a:lnSpc>
              <a:buFont typeface="Arial"/>
              <a:buChar char="•"/>
            </a:pPr>
            <a:r>
              <a:rPr lang="pt-BR" sz="2000">
                <a:solidFill>
                  <a:srgbClr val="385623"/>
                </a:solidFill>
                <a:latin typeface="Verdana"/>
                <a:ea typeface="Verdana"/>
              </a:rPr>
              <a:t> </a:t>
            </a:r>
            <a:r>
              <a:rPr lang="pt-BR" sz="2000">
                <a:solidFill>
                  <a:srgbClr val="385623"/>
                </a:solidFill>
                <a:latin typeface="Verdana"/>
                <a:ea typeface="Verdana"/>
              </a:rPr>
              <a:t>expedir avisos em geral</a:t>
            </a:r>
            <a:endParaRPr/>
          </a:p>
        </p:txBody>
      </p:sp>
    </p:spTree>
  </p:cSl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